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1012" r:id="rId3"/>
    <p:sldId id="1013" r:id="rId4"/>
    <p:sldId id="1869" r:id="rId5"/>
    <p:sldId id="616" r:id="rId6"/>
    <p:sldId id="2353" r:id="rId7"/>
    <p:sldId id="2047" r:id="rId8"/>
    <p:sldId id="2235" r:id="rId9"/>
    <p:sldId id="2193" r:id="rId10"/>
    <p:sldId id="2491" r:id="rId11"/>
    <p:sldId id="2492" r:id="rId12"/>
    <p:sldId id="2278" r:id="rId13"/>
    <p:sldId id="2398" r:id="rId14"/>
    <p:sldId id="2186" r:id="rId15"/>
    <p:sldId id="2500" r:id="rId16"/>
    <p:sldId id="2332" r:id="rId17"/>
    <p:sldId id="2099" r:id="rId18"/>
    <p:sldId id="2092" r:id="rId19"/>
    <p:sldId id="2348" r:id="rId20"/>
    <p:sldId id="2349" r:id="rId21"/>
    <p:sldId id="2091" r:id="rId22"/>
    <p:sldId id="2098" r:id="rId23"/>
    <p:sldId id="2390" r:id="rId24"/>
    <p:sldId id="2501" r:id="rId25"/>
    <p:sldId id="2502" r:id="rId26"/>
    <p:sldId id="2503" r:id="rId27"/>
    <p:sldId id="1970" r:id="rId28"/>
    <p:sldId id="19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51D-3BBE-4941-9724-E12E169C8CA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80CA-F90D-44BD-A1AF-8AFEA33FEF8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51D-3BBE-4941-9724-E12E169C8CA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80CA-F90D-44BD-A1AF-8AFEA33FEF8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51D-3BBE-4941-9724-E12E169C8CA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80CA-F90D-44BD-A1AF-8AFEA33FEF8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51D-3BBE-4941-9724-E12E169C8CA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80CA-F90D-44BD-A1AF-8AFEA33FEF8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51D-3BBE-4941-9724-E12E169C8CA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80CA-F90D-44BD-A1AF-8AFEA33FEF8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51D-3BBE-4941-9724-E12E169C8CA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80CA-F90D-44BD-A1AF-8AFEA33FEF8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51D-3BBE-4941-9724-E12E169C8CA6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80CA-F90D-44BD-A1AF-8AFEA33FEF8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51D-3BBE-4941-9724-E12E169C8CA6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80CA-F90D-44BD-A1AF-8AFEA33FEF8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51D-3BBE-4941-9724-E12E169C8CA6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80CA-F90D-44BD-A1AF-8AFEA33FEF8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51D-3BBE-4941-9724-E12E169C8CA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80CA-F90D-44BD-A1AF-8AFEA33FEF8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51D-3BBE-4941-9724-E12E169C8CA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80CA-F90D-44BD-A1AF-8AFEA33FEF8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F451D-3BBE-4941-9724-E12E169C8CA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080CA-F90D-44BD-A1AF-8AFEA33FEF8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Predictive Modelling/Analytics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Least Squared Error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Repeat this process with different lines and calculate </a:t>
            </a:r>
            <a:r>
              <a:rPr lang="en-IN" b="1" dirty="0"/>
              <a:t>Sum of Squared Error (SSE)</a:t>
            </a:r>
            <a:endParaRPr lang="en-IN" b="1" dirty="0"/>
          </a:p>
          <a:p>
            <a:r>
              <a:rPr lang="en-IN" b="1" dirty="0"/>
              <a:t>Line of best fit </a:t>
            </a:r>
            <a:r>
              <a:rPr lang="en-IN" dirty="0"/>
              <a:t>= Line where we get the smallest SSE</a:t>
            </a:r>
            <a:endParaRPr lang="en-IN" dirty="0"/>
          </a:p>
          <a:p>
            <a:r>
              <a:rPr lang="en-IN" dirty="0"/>
              <a:t>Problem: We cannot do this ourselves</a:t>
            </a:r>
            <a:endParaRPr lang="en-IN" dirty="0"/>
          </a:p>
          <a:p>
            <a:r>
              <a:rPr lang="en-IN" dirty="0"/>
              <a:t>Solution: Use </a:t>
            </a:r>
            <a:r>
              <a:rPr lang="en-IN" b="1" dirty="0"/>
              <a:t>machine learning</a:t>
            </a:r>
            <a:endParaRPr lang="en-IN" b="1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Interpreting Results</a:t>
            </a:r>
            <a:br>
              <a:rPr lang="en-IN" dirty="0"/>
            </a:br>
            <a:r>
              <a:rPr lang="en-IN" dirty="0"/>
              <a:t>(Formulae: Next Slide)</a:t>
            </a:r>
            <a:endParaRPr lang="en-IN" baseline="30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R-squared (R</a:t>
            </a:r>
            <a:r>
              <a:rPr lang="en-IN" b="1" baseline="30000" dirty="0"/>
              <a:t>2</a:t>
            </a:r>
            <a:r>
              <a:rPr lang="en-IN" b="1" dirty="0"/>
              <a:t>)</a:t>
            </a:r>
            <a:endParaRPr lang="en-IN" b="1" dirty="0"/>
          </a:p>
          <a:p>
            <a:pPr lvl="1"/>
            <a:r>
              <a:rPr lang="en-IN" dirty="0"/>
              <a:t>A percentage that tells us how much of the variance in data is explained by our model</a:t>
            </a:r>
            <a:endParaRPr lang="en-IN" dirty="0"/>
          </a:p>
          <a:p>
            <a:pPr lvl="1"/>
            <a:r>
              <a:rPr lang="en-IN" dirty="0"/>
              <a:t>Example: R-squared = 90.27% for an example where we predict a person’s weight based on the height means that this much of variance is covered by our model</a:t>
            </a:r>
            <a:endParaRPr lang="en-IN" dirty="0"/>
          </a:p>
          <a:p>
            <a:pPr lvl="1"/>
            <a:r>
              <a:rPr lang="en-IN" dirty="0"/>
              <a:t>The higher the better (</a:t>
            </a:r>
            <a:r>
              <a:rPr lang="en-IN" i="1" dirty="0"/>
              <a:t>Calculation on the next slide</a:t>
            </a:r>
            <a:r>
              <a:rPr lang="en-IN" dirty="0"/>
              <a:t>)</a:t>
            </a:r>
            <a:endParaRPr lang="en-IN" dirty="0"/>
          </a:p>
          <a:p>
            <a:r>
              <a:rPr lang="en-IN" b="1" dirty="0"/>
              <a:t>Mean Absolute Error (MAE)</a:t>
            </a:r>
            <a:endParaRPr lang="en-IN" b="1" dirty="0"/>
          </a:p>
          <a:p>
            <a:pPr lvl="1"/>
            <a:r>
              <a:rPr lang="en-IN" dirty="0"/>
              <a:t>By how many units is the model prediction different from the actual values</a:t>
            </a:r>
            <a:endParaRPr lang="en-IN" dirty="0"/>
          </a:p>
          <a:p>
            <a:pPr lvl="1"/>
            <a:r>
              <a:rPr lang="en-IN" dirty="0"/>
              <a:t>Lower the better</a:t>
            </a:r>
            <a:endParaRPr lang="en-IN" dirty="0"/>
          </a:p>
          <a:p>
            <a:r>
              <a:rPr lang="en-IN" b="1" dirty="0"/>
              <a:t>Mean Squared Error (MSE)</a:t>
            </a:r>
            <a:endParaRPr lang="en-IN" b="1" dirty="0"/>
          </a:p>
          <a:p>
            <a:pPr lvl="1"/>
            <a:r>
              <a:rPr lang="en-IN" dirty="0"/>
              <a:t>Amplifies outliers, does not tell use about the direction of the errors because of squaring</a:t>
            </a:r>
            <a:endParaRPr lang="en-IN" dirty="0"/>
          </a:p>
          <a:p>
            <a:pPr lvl="1"/>
            <a:r>
              <a:rPr lang="en-IN" dirty="0"/>
              <a:t>Lower the better</a:t>
            </a:r>
            <a:endParaRPr lang="en-IN" dirty="0"/>
          </a:p>
          <a:p>
            <a:r>
              <a:rPr lang="en-IN" b="1" dirty="0"/>
              <a:t>Root Mean Squared Error (RMSE)</a:t>
            </a:r>
            <a:endParaRPr lang="en-IN" b="1" dirty="0"/>
          </a:p>
          <a:p>
            <a:pPr lvl="1"/>
            <a:r>
              <a:rPr lang="en-IN" dirty="0"/>
              <a:t>Square root of MSE, so it is in the unit of the target variable – Easier to interpret</a:t>
            </a:r>
            <a:endParaRPr lang="en-IN" dirty="0"/>
          </a:p>
          <a:p>
            <a:pPr lvl="1"/>
            <a:r>
              <a:rPr lang="en-IN" dirty="0"/>
              <a:t>Lower the better</a:t>
            </a:r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016816" y="212298"/>
            <a:ext cx="4639377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/>
              <a:t>MAE: Is not impacted by large outliers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RMSE: Is impacted by large outliers (Since it is based on MSE, which is impacted by large outliers)</a:t>
            </a:r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0818796" y="3140242"/>
            <a:ext cx="1491916" cy="230832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These three explain how well the model predicts, not how it explains variance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R-Squared </a:t>
            </a:r>
            <a:br>
              <a:rPr lang="en-IN" dirty="0"/>
            </a:br>
            <a:r>
              <a:rPr lang="en-IN" dirty="0"/>
              <a:t>Calculation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R</a:t>
                </a:r>
                <a:r>
                  <a:rPr lang="en-IN" baseline="30000" dirty="0"/>
                  <a:t>2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𝑇𝑆𝑆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b="0" dirty="0"/>
              </a:p>
              <a:p>
                <a:r>
                  <a:rPr lang="en-IN" dirty="0"/>
                  <a:t>SSE = Sum of Squared Error (Total distance between predicted and actual values, squared) </a:t>
                </a:r>
                <a:endParaRPr lang="en-IN" dirty="0"/>
              </a:p>
              <a:p>
                <a:r>
                  <a:rPr lang="en-IN" dirty="0"/>
                  <a:t>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𝑝𝑟𝑒𝑑𝑖𝑐𝑡𝑖𝑜𝑛𝑖</m:t>
                            </m:r>
                          </m:e>
                        </m:d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TSS = Total Sum of Squares (Total distance between each y value and the mean , squared)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acc>
                              <m:accPr>
                                <m:chr m:val="̅"/>
                                <m:ctrlPr>
                                  <a:rPr lang="en-IN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1"/>
                <a:stretch>
                  <a:fillRect t="-2028" b="-15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R</a:t>
                </a:r>
                <a:r>
                  <a:rPr lang="en-IN" baseline="30000" dirty="0"/>
                  <a:t>2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𝑇𝑆𝑆</m:t>
                        </m:r>
                      </m:den>
                    </m:f>
                  </m:oMath>
                </a14:m>
                <a:r>
                  <a:rPr lang="en-IN" dirty="0"/>
                  <a:t> 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722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1450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 = 0.502</a:t>
                </a:r>
                <a:endParaRPr lang="en-IN" dirty="0"/>
              </a:p>
            </p:txBody>
          </p:sp>
        </mc:Choice>
        <mc:Fallback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t="-657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5442285" y="65020"/>
              <a:ext cx="6641430" cy="4078977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75899"/>
                    <a:gridCol w="972151"/>
                    <a:gridCol w="1058779"/>
                    <a:gridCol w="1848051"/>
                    <a:gridCol w="779645"/>
                    <a:gridCol w="1106905"/>
                  </a:tblGrid>
                  <a:tr h="39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x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y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prediction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(y – predicted)</a:t>
                          </a:r>
                          <a:r>
                            <a:rPr lang="en-IN" sz="1600" baseline="30000" dirty="0"/>
                            <a:t>2</a:t>
                          </a:r>
                          <a:endParaRPr lang="en-IN" sz="1600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IN" sz="1600" smtClean="0">
                                    <a:latin typeface="Cambria Math" panose="02040503050406030204" pitchFamily="18" charset="0"/>
                                  </a:rPr>
                                  <m:t>ẏ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(y -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IN" sz="1600" smtClean="0">
                                  <a:latin typeface="Cambria Math" panose="02040503050406030204" pitchFamily="18" charset="0"/>
                                </a:rPr>
                                <m:t>ẏ</m:t>
                              </m:r>
                            </m:oMath>
                          </a14:m>
                          <a:r>
                            <a:rPr lang="en-IN" sz="1600" dirty="0"/>
                            <a:t>)</a:t>
                          </a:r>
                          <a:r>
                            <a:rPr lang="en-IN" sz="1600" baseline="30000" dirty="0"/>
                            <a:t>2</a:t>
                          </a:r>
                          <a:endParaRPr lang="en-IN" sz="1600" baseline="30000" dirty="0"/>
                        </a:p>
                      </a:txBody>
                      <a:tcPr/>
                    </a:tc>
                  </a:tr>
                  <a:tr h="226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10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10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16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36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30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400</a:t>
                          </a:r>
                          <a:endParaRPr lang="en-IN" sz="1600" dirty="0"/>
                        </a:p>
                      </a:txBody>
                      <a:tcPr/>
                    </a:tc>
                  </a:tr>
                  <a:tr h="226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20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25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20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25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IN" sz="1600" b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</a:rPr>
                            <a:t>30</a:t>
                          </a:r>
                          <a:endParaRPr kumimoji="0" lang="en-IN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25</a:t>
                          </a:r>
                          <a:endParaRPr lang="en-IN" sz="1600" dirty="0"/>
                        </a:p>
                      </a:txBody>
                      <a:tcPr/>
                    </a:tc>
                  </a:tr>
                  <a:tr h="226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30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20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24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16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IN" sz="1600" b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</a:rPr>
                            <a:t>30</a:t>
                          </a:r>
                          <a:endParaRPr kumimoji="0" lang="en-IN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100</a:t>
                          </a:r>
                          <a:endParaRPr lang="en-IN" sz="1600" dirty="0"/>
                        </a:p>
                      </a:txBody>
                      <a:tcPr/>
                    </a:tc>
                  </a:tr>
                  <a:tr h="226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35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30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26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16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IN" sz="1600" b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</a:rPr>
                            <a:t>30</a:t>
                          </a:r>
                          <a:endParaRPr kumimoji="0" lang="en-IN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0</a:t>
                          </a:r>
                          <a:endParaRPr lang="en-IN" sz="1600" dirty="0"/>
                        </a:p>
                      </a:txBody>
                      <a:tcPr/>
                    </a:tc>
                  </a:tr>
                  <a:tr h="226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40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40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28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144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IN" sz="1600" b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</a:rPr>
                            <a:t>30</a:t>
                          </a:r>
                          <a:endParaRPr kumimoji="0" lang="en-IN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100</a:t>
                          </a:r>
                          <a:endParaRPr lang="en-IN" sz="1600" dirty="0"/>
                        </a:p>
                      </a:txBody>
                      <a:tcPr/>
                    </a:tc>
                  </a:tr>
                  <a:tr h="226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50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15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32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289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IN" sz="1600" b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</a:rPr>
                            <a:t>30</a:t>
                          </a:r>
                          <a:endParaRPr kumimoji="0" lang="en-IN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225</a:t>
                          </a:r>
                          <a:endParaRPr lang="en-IN" sz="1600" dirty="0"/>
                        </a:p>
                      </a:txBody>
                      <a:tcPr/>
                    </a:tc>
                  </a:tr>
                  <a:tr h="226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60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40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36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16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IN" sz="1600" b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</a:rPr>
                            <a:t>30</a:t>
                          </a:r>
                          <a:endParaRPr kumimoji="0" lang="en-IN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100</a:t>
                          </a:r>
                          <a:endParaRPr lang="en-IN" sz="1600" dirty="0"/>
                        </a:p>
                      </a:txBody>
                      <a:tcPr/>
                    </a:tc>
                  </a:tr>
                  <a:tr h="226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65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30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38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64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IN" sz="1600" b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</a:rPr>
                            <a:t>30</a:t>
                          </a:r>
                          <a:endParaRPr kumimoji="0" lang="en-IN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0</a:t>
                          </a:r>
                          <a:endParaRPr lang="en-IN" sz="1600" dirty="0"/>
                        </a:p>
                      </a:txBody>
                      <a:tcPr/>
                    </a:tc>
                  </a:tr>
                  <a:tr h="226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70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50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40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100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IN" sz="1600" b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</a:rPr>
                            <a:t>30</a:t>
                          </a:r>
                          <a:endParaRPr kumimoji="0" lang="en-IN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400</a:t>
                          </a:r>
                          <a:endParaRPr lang="en-IN" sz="1600" dirty="0"/>
                        </a:p>
                      </a:txBody>
                      <a:tcPr/>
                    </a:tc>
                  </a:tr>
                  <a:tr h="226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80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40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44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16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IN" sz="16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</a:rPr>
                            <a:t>30</a:t>
                          </a:r>
                          <a:endParaRPr kumimoji="0" lang="en-IN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100</a:t>
                          </a:r>
                          <a:endParaRPr lang="en-IN" sz="1600" dirty="0"/>
                        </a:p>
                      </a:txBody>
                      <a:tcPr/>
                    </a:tc>
                  </a:tr>
                  <a:tr h="226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Total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NA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NA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722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IN" sz="16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</a:rPr>
                            <a:t>NA</a:t>
                          </a:r>
                          <a:endParaRPr kumimoji="0" lang="en-IN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1450</a:t>
                          </a:r>
                          <a:endParaRPr lang="en-IN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5442285" y="65020"/>
              <a:ext cx="6641430" cy="4078977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75899"/>
                    <a:gridCol w="972151"/>
                    <a:gridCol w="1058779"/>
                    <a:gridCol w="1848051"/>
                    <a:gridCol w="779645"/>
                    <a:gridCol w="1106905"/>
                  </a:tblGrid>
                  <a:tr h="391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x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y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prediction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(y – predicted)</a:t>
                          </a:r>
                          <a:r>
                            <a:rPr lang="en-IN" sz="1600" baseline="30000" dirty="0"/>
                            <a:t>2</a:t>
                          </a:r>
                          <a:endParaRPr lang="en-IN" sz="1600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226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10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10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16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36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30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400</a:t>
                          </a:r>
                          <a:endParaRPr lang="en-IN" sz="1600" dirty="0"/>
                        </a:p>
                      </a:txBody>
                      <a:tcPr/>
                    </a:tc>
                  </a:tr>
                  <a:tr h="226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20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25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20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25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IN" sz="1600" b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</a:rPr>
                            <a:t>30</a:t>
                          </a:r>
                          <a:endParaRPr kumimoji="0" lang="en-IN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25</a:t>
                          </a:r>
                          <a:endParaRPr lang="en-IN" sz="1600" dirty="0"/>
                        </a:p>
                      </a:txBody>
                      <a:tcPr/>
                    </a:tc>
                  </a:tr>
                  <a:tr h="226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30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20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24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16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IN" sz="1600" b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</a:rPr>
                            <a:t>30</a:t>
                          </a:r>
                          <a:endParaRPr kumimoji="0" lang="en-IN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100</a:t>
                          </a:r>
                          <a:endParaRPr lang="en-IN" sz="1600" dirty="0"/>
                        </a:p>
                      </a:txBody>
                      <a:tcPr/>
                    </a:tc>
                  </a:tr>
                  <a:tr h="226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35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30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26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16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IN" sz="1600" b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</a:rPr>
                            <a:t>30</a:t>
                          </a:r>
                          <a:endParaRPr kumimoji="0" lang="en-IN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0</a:t>
                          </a:r>
                          <a:endParaRPr lang="en-IN" sz="1600" dirty="0"/>
                        </a:p>
                      </a:txBody>
                      <a:tcPr/>
                    </a:tc>
                  </a:tr>
                  <a:tr h="226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40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40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28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144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IN" sz="1600" b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</a:rPr>
                            <a:t>30</a:t>
                          </a:r>
                          <a:endParaRPr kumimoji="0" lang="en-IN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100</a:t>
                          </a:r>
                          <a:endParaRPr lang="en-IN" sz="1600" dirty="0"/>
                        </a:p>
                      </a:txBody>
                      <a:tcPr/>
                    </a:tc>
                  </a:tr>
                  <a:tr h="226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50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15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32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289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IN" sz="1600" b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</a:rPr>
                            <a:t>30</a:t>
                          </a:r>
                          <a:endParaRPr kumimoji="0" lang="en-IN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225</a:t>
                          </a:r>
                          <a:endParaRPr lang="en-IN" sz="1600" dirty="0"/>
                        </a:p>
                      </a:txBody>
                      <a:tcPr/>
                    </a:tc>
                  </a:tr>
                  <a:tr h="226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60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40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36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16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IN" sz="1600" b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</a:rPr>
                            <a:t>30</a:t>
                          </a:r>
                          <a:endParaRPr kumimoji="0" lang="en-IN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100</a:t>
                          </a:r>
                          <a:endParaRPr lang="en-IN" sz="1600" dirty="0"/>
                        </a:p>
                      </a:txBody>
                      <a:tcPr/>
                    </a:tc>
                  </a:tr>
                  <a:tr h="226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65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30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38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64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IN" sz="1600" b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</a:rPr>
                            <a:t>30</a:t>
                          </a:r>
                          <a:endParaRPr kumimoji="0" lang="en-IN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0</a:t>
                          </a:r>
                          <a:endParaRPr lang="en-IN" sz="1600" dirty="0"/>
                        </a:p>
                      </a:txBody>
                      <a:tcPr/>
                    </a:tc>
                  </a:tr>
                  <a:tr h="226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70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50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40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100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IN" sz="1600" b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</a:rPr>
                            <a:t>30</a:t>
                          </a:r>
                          <a:endParaRPr kumimoji="0" lang="en-IN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400</a:t>
                          </a:r>
                          <a:endParaRPr lang="en-IN" sz="1600" dirty="0"/>
                        </a:p>
                      </a:txBody>
                      <a:tcPr/>
                    </a:tc>
                  </a:tr>
                  <a:tr h="226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80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40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44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16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IN" sz="16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</a:rPr>
                            <a:t>30</a:t>
                          </a:r>
                          <a:endParaRPr kumimoji="0" lang="en-IN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100</a:t>
                          </a:r>
                          <a:endParaRPr lang="en-IN" sz="1600" dirty="0"/>
                        </a:p>
                      </a:txBody>
                      <a:tcPr/>
                    </a:tc>
                  </a:tr>
                  <a:tr h="226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Total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NA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NA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722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IN" sz="16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</a:rPr>
                            <a:t>NA</a:t>
                          </a:r>
                          <a:endParaRPr kumimoji="0" lang="en-IN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1450</a:t>
                          </a:r>
                          <a:endParaRPr lang="en-IN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Metrics for </a:t>
            </a:r>
            <a:br>
              <a:rPr lang="en-IN" dirty="0"/>
            </a:br>
            <a:r>
              <a:rPr lang="en-IN" dirty="0"/>
              <a:t>Linear Regression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N" dirty="0"/>
                  <a:t>Mean Absolute Error (MAE)</a:t>
                </a:r>
                <a:endParaRPr lang="en-IN" dirty="0"/>
              </a:p>
              <a:p>
                <a:pPr lvl="1"/>
                <a:r>
                  <a:rPr lang="en-IN" dirty="0"/>
                  <a:t>Mean of the absolute value of errors</a:t>
                </a:r>
                <a:endParaRPr lang="en-IN" dirty="0"/>
              </a:p>
              <a:p>
                <a:pPr lvl="1"/>
                <a:r>
                  <a:rPr lang="en-IN" dirty="0"/>
                  <a:t>Average error, Easiest to understand</a:t>
                </a:r>
                <a:endParaRPr lang="en-IN" dirty="0"/>
              </a:p>
              <a:p>
                <a:pPr lvl="1"/>
                <a:r>
                  <a:rPr lang="en-IN" dirty="0"/>
                  <a:t>Formula: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grow m:val="on"/>
                        <m:limLoc m:val="undOvr"/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̇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trlPr>
                                      <a:rPr lang="en-IN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Mean Squared Error (MSE)</a:t>
                </a:r>
                <a:endParaRPr lang="en-IN" dirty="0"/>
              </a:p>
              <a:p>
                <a:pPr lvl="1"/>
                <a:r>
                  <a:rPr lang="en-IN" dirty="0"/>
                  <a:t>Square each difference first, then add all squares of differences</a:t>
                </a:r>
                <a:endParaRPr lang="en-IN" dirty="0"/>
              </a:p>
              <a:p>
                <a:pPr lvl="1"/>
                <a:r>
                  <a:rPr lang="en-IN" dirty="0"/>
                  <a:t>More popular, as it </a:t>
                </a:r>
                <a:r>
                  <a:rPr lang="en-IN" i="1" dirty="0"/>
                  <a:t>punishes</a:t>
                </a:r>
                <a:r>
                  <a:rPr lang="en-IN" dirty="0"/>
                  <a:t> large errors</a:t>
                </a:r>
                <a:endParaRPr lang="en-IN" dirty="0"/>
              </a:p>
              <a:p>
                <a:pPr lvl="1"/>
                <a:r>
                  <a:rPr lang="en-IN" dirty="0"/>
                  <a:t>Formula: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grow m:val="on"/>
                        <m:limLoc m:val="undOvr"/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̇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0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IN" b="0" baseline="30000" dirty="0"/>
              </a:p>
              <a:p>
                <a:r>
                  <a:rPr lang="en-US" dirty="0"/>
                  <a:t>Root Mean Squared Error (RMSE)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𝑀𝑆𝐸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Square root of mean of the squared errors</a:t>
                </a:r>
                <a:endParaRPr lang="en-US" dirty="0"/>
              </a:p>
              <a:p>
                <a:pPr lvl="1"/>
                <a:r>
                  <a:rPr lang="en-US" dirty="0"/>
                  <a:t>Most popular, because it is interpretable in </a:t>
                </a:r>
                <a:r>
                  <a:rPr lang="en-US" i="1" dirty="0"/>
                  <a:t>y</a:t>
                </a:r>
                <a:r>
                  <a:rPr lang="en-US" dirty="0"/>
                  <a:t> units</a:t>
                </a:r>
                <a:endParaRPr lang="en-US" dirty="0"/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grow m:val="on"/>
                            <m:limLoc m:val="undOvr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trlPr>
                                              <a:rPr lang="en-IN" i="1" smtClean="0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13" b="-788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884119" y="365125"/>
            <a:ext cx="2974206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All these are called </a:t>
            </a:r>
            <a:r>
              <a:rPr lang="en-IN" b="1" dirty="0"/>
              <a:t>Loss functions</a:t>
            </a:r>
            <a:r>
              <a:rPr lang="en-IN" dirty="0"/>
              <a:t>, because we want to minimize them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884119" y="1825625"/>
            <a:ext cx="2974206" cy="34163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In height-weight example:</a:t>
            </a:r>
            <a:endParaRPr lang="en-IN" dirty="0"/>
          </a:p>
          <a:p>
            <a:endParaRPr lang="en-IN" dirty="0"/>
          </a:p>
          <a:p>
            <a:r>
              <a:rPr lang="en-IN" dirty="0"/>
              <a:t>R-squared: 90 … Good</a:t>
            </a:r>
            <a:endParaRPr lang="en-IN" dirty="0"/>
          </a:p>
          <a:p>
            <a:endParaRPr lang="en-IN" dirty="0"/>
          </a:p>
          <a:p>
            <a:r>
              <a:rPr lang="en-IN" dirty="0"/>
              <a:t>MAE: 8 pounds</a:t>
            </a:r>
            <a:endParaRPr lang="en-IN" dirty="0"/>
          </a:p>
          <a:p>
            <a:r>
              <a:rPr lang="en-IN" dirty="0"/>
              <a:t>MSE: 101</a:t>
            </a:r>
            <a:endParaRPr lang="en-IN" dirty="0"/>
          </a:p>
          <a:p>
            <a:r>
              <a:rPr lang="en-IN" dirty="0"/>
              <a:t>RMSE: 10 pounds</a:t>
            </a:r>
            <a:endParaRPr lang="en-IN" dirty="0"/>
          </a:p>
          <a:p>
            <a:endParaRPr lang="en-IN" dirty="0"/>
          </a:p>
          <a:p>
            <a:r>
              <a:rPr lang="en-IN" dirty="0"/>
              <a:t>(Average weight in the dataset is 161 pounds, so RMSE is 6% of the average, which is good)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Regression: Python Implementations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395857"/>
          <a:ext cx="10515600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LinearRegression</a:t>
                      </a:r>
                      <a:r>
                        <a:rPr lang="en-IN" dirty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OLS()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Part of scikit-learn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Part of </a:t>
                      </a:r>
                      <a:r>
                        <a:rPr lang="en-IN" dirty="0" err="1"/>
                        <a:t>statsmodels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Mainly used for machine learning tasks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Mainly used for statistical analysis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Focus on predictive modelling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Focus on understanding relationships between variables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Less focus on statistical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Provides detailed statistics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Includes intercept by default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Need to add intercept using </a:t>
                      </a:r>
                      <a:r>
                        <a:rPr lang="en-IN" dirty="0" err="1"/>
                        <a:t>sm.add_constant</a:t>
                      </a:r>
                      <a:r>
                        <a:rPr lang="en-IN" dirty="0"/>
                        <a:t>()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Focus on metrics such as MSE, R</a:t>
                      </a:r>
                      <a:r>
                        <a:rPr lang="en-IN" baseline="30000" dirty="0"/>
                        <a:t>2</a:t>
                      </a:r>
                      <a:r>
                        <a:rPr lang="en-IN" dirty="0"/>
                        <a:t> etc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Focus on coefficients, t-statistics (e.g. is there a linear relationship between a feature and the predicted variable?), p-value, CI*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4958826"/>
            <a:ext cx="11222736" cy="19389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000" dirty="0"/>
              <a:t>*Example: Predictor (Feature): X1, Coefficient (beta): 2.5, Standard Error (SE) = 0.5, t-statistic = 5, p-value = 0.0001</a:t>
            </a:r>
            <a:endParaRPr lang="en-IN" sz="2000" dirty="0"/>
          </a:p>
          <a:p>
            <a:r>
              <a:rPr lang="en-IN" sz="2000" dirty="0"/>
              <a:t>t-statistic = 2.5 / 0.5 = 5 … The predictor (feature) X1 is 5 SEs away from 0</a:t>
            </a:r>
            <a:endParaRPr lang="en-IN" sz="2000" dirty="0"/>
          </a:p>
          <a:p>
            <a:r>
              <a:rPr lang="en-IN" sz="2000" dirty="0"/>
              <a:t>P-value = 0.0001 … There is only a 0.01% chance of observing such a t-statistic if the true coefficient of X1 = 0</a:t>
            </a:r>
            <a:endParaRPr lang="en-IN" sz="2000" dirty="0"/>
          </a:p>
          <a:p>
            <a:r>
              <a:rPr lang="en-IN" sz="2000" dirty="0"/>
              <a:t>Since p-value &lt; 0.05, we reject H0 … X1 significantly affects Y (H0: X has no linear relationship with y)</a:t>
            </a:r>
            <a:endParaRPr lang="en-IN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Scaling and Encoding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Scaling and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Predictive analytics</a:t>
            </a:r>
            <a:r>
              <a:rPr lang="en-IN" dirty="0"/>
              <a:t>: Use one or more features (e.g. Years of experience) to predict a label (Salary)</a:t>
            </a:r>
            <a:endParaRPr lang="en-IN" dirty="0"/>
          </a:p>
          <a:p>
            <a:r>
              <a:rPr lang="en-IN" dirty="0"/>
              <a:t>Problem: (1)Scales of numeric coloumns are diffrent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(2) Machine Learning can work only with numeric data</a:t>
            </a:r>
            <a:endParaRPr lang="en-IN" dirty="0"/>
          </a:p>
          <a:p>
            <a:r>
              <a:rPr lang="en-IN" dirty="0"/>
              <a:t>Solution: </a:t>
            </a:r>
            <a:r>
              <a:rPr lang="en-IN" b="1" dirty="0"/>
              <a:t>Scaling</a:t>
            </a:r>
            <a:r>
              <a:rPr lang="en-IN" dirty="0"/>
              <a:t> and </a:t>
            </a:r>
            <a:r>
              <a:rPr lang="en-IN" b="1" dirty="0"/>
              <a:t>Encoding</a:t>
            </a:r>
            <a:endParaRPr lang="en-IN" b="1" dirty="0"/>
          </a:p>
          <a:p>
            <a:r>
              <a:rPr lang="en-IN" b="1" dirty="0"/>
              <a:t>Scaling</a:t>
            </a:r>
            <a:r>
              <a:rPr lang="en-IN" dirty="0"/>
              <a:t>: Converting numeric features to a common scale</a:t>
            </a:r>
            <a:endParaRPr lang="en-IN" dirty="0"/>
          </a:p>
          <a:p>
            <a:pPr lvl="1"/>
            <a:r>
              <a:rPr lang="en-IN" dirty="0"/>
              <a:t>Example: Age (0-100) and income ($0-$1 million)</a:t>
            </a:r>
            <a:endParaRPr lang="en-IN" dirty="0"/>
          </a:p>
          <a:p>
            <a:r>
              <a:rPr lang="en-US" b="1" dirty="0"/>
              <a:t>Encoding</a:t>
            </a:r>
            <a:r>
              <a:rPr lang="en-US" dirty="0"/>
              <a:t>: Converting categorical variables to a numeric scale</a:t>
            </a:r>
            <a:endParaRPr lang="en-US" dirty="0"/>
          </a:p>
          <a:p>
            <a:pPr lvl="1"/>
            <a:r>
              <a:rPr lang="en-US" dirty="0"/>
              <a:t>Example: Gender values of Male and Female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Scaling: Bring Numeric Data on a Common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Scaling</a:t>
            </a:r>
            <a:r>
              <a:rPr lang="en-IN" dirty="0"/>
              <a:t>: Putting all the features on the same ruler/scale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Standardization/Normalization</a:t>
            </a:r>
            <a:r>
              <a:rPr lang="en-US" dirty="0"/>
              <a:t>: Subtracts the mean and divides by the standard deviation</a:t>
            </a:r>
            <a:endParaRPr lang="en-US" dirty="0"/>
          </a:p>
          <a:p>
            <a:r>
              <a:rPr lang="en-US" b="1" dirty="0"/>
              <a:t>Min-max scaling</a:t>
            </a:r>
            <a:r>
              <a:rPr lang="en-US" dirty="0"/>
              <a:t>: Scales to a specific range based on the minimum and maximum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3499" y="2415942"/>
            <a:ext cx="199243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Scaling</a:t>
            </a:r>
            <a:endParaRPr lang="en-IN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60319" y="3904554"/>
            <a:ext cx="1992430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Standardization/Normalization</a:t>
            </a:r>
            <a:endParaRPr lang="en-I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79944" y="3904554"/>
            <a:ext cx="199243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Min/Max Scaling</a:t>
            </a:r>
            <a:endParaRPr lang="en-IN" sz="20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29714" y="2816052"/>
            <a:ext cx="0" cy="54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65095" y="3371250"/>
            <a:ext cx="3792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65095" y="3359217"/>
            <a:ext cx="0" cy="54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257448" y="3359217"/>
            <a:ext cx="0" cy="54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Standardized Scaling (Normalized Scaling)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35268" y="1825625"/>
              <a:ext cx="10963174" cy="4558602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617303"/>
                    <a:gridCol w="1549473"/>
                    <a:gridCol w="3736387"/>
                    <a:gridCol w="4060011"/>
                  </a:tblGrid>
                  <a:tr h="1274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Age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Income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Age Scaled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400" b="1" smtClean="0">
                                      <a:latin typeface="Cambria Math" panose="02040503050406030204" pitchFamily="18" charset="0"/>
                                    </a:rPr>
                                    <m:t>𝑨𝒈𝒆</m:t>
                                  </m:r>
                                  <m:r>
                                    <a:rPr lang="en-IN" sz="2400" b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IN" sz="2400" b="1" smtClean="0">
                                      <a:latin typeface="Cambria Math" panose="02040503050406030204" pitchFamily="18" charset="0"/>
                                    </a:rPr>
                                    <m:t>𝑨𝒈𝒆</m:t>
                                  </m:r>
                                  <m:r>
                                    <a:rPr lang="en-IN" sz="2400" b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2400" b="1" smtClean="0">
                                      <a:latin typeface="Cambria Math" panose="02040503050406030204" pitchFamily="18" charset="0"/>
                                    </a:rPr>
                                    <m:t>𝑴𝒆𝒂𝒏</m:t>
                                  </m:r>
                                  <m:r>
                                    <a:rPr lang="en-IN" sz="2400" b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IN" sz="2400" b="1" smtClean="0">
                                      <a:latin typeface="Cambria Math" panose="02040503050406030204" pitchFamily="18" charset="0"/>
                                    </a:rPr>
                                    <m:t>𝑨𝒈𝒆</m:t>
                                  </m:r>
                                  <m:r>
                                    <a:rPr lang="en-IN" sz="2400" b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2400" b="1" smtClean="0">
                                      <a:latin typeface="Cambria Math" panose="02040503050406030204" pitchFamily="18" charset="0"/>
                                    </a:rPr>
                                    <m:t>𝑺𝑫</m:t>
                                  </m:r>
                                </m:den>
                              </m:f>
                            </m:oMath>
                          </a14:m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IN" sz="2400" dirty="0"/>
                            <a:t>Income Scaled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400" b="1" smtClean="0">
                                      <a:latin typeface="Cambria Math" panose="02040503050406030204" pitchFamily="18" charset="0"/>
                                    </a:rPr>
                                    <m:t>𝑰𝒏𝒄𝒐𝒎𝒆</m:t>
                                  </m:r>
                                  <m:r>
                                    <a:rPr lang="en-IN" sz="2400" b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IN" sz="2400" b="1" smtClean="0">
                                      <a:latin typeface="Cambria Math" panose="02040503050406030204" pitchFamily="18" charset="0"/>
                                    </a:rPr>
                                    <m:t>𝑰𝒏𝒄𝒐𝒎𝒆</m:t>
                                  </m:r>
                                  <m:r>
                                    <a:rPr lang="en-IN" sz="2400" b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2400" b="1" smtClean="0">
                                      <a:latin typeface="Cambria Math" panose="02040503050406030204" pitchFamily="18" charset="0"/>
                                    </a:rPr>
                                    <m:t>𝑴𝒆𝒂𝒏</m:t>
                                  </m:r>
                                  <m:r>
                                    <a:rPr lang="en-IN" sz="2400" b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IN" sz="2400" b="1" smtClean="0">
                                      <a:latin typeface="Cambria Math" panose="02040503050406030204" pitchFamily="18" charset="0"/>
                                    </a:rPr>
                                    <m:t>𝑰𝒏𝒄𝒐𝒎𝒆</m:t>
                                  </m:r>
                                  <m:r>
                                    <a:rPr lang="en-IN" sz="2400" b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2400" b="1" smtClean="0">
                                      <a:latin typeface="Cambria Math" panose="02040503050406030204" pitchFamily="18" charset="0"/>
                                    </a:rPr>
                                    <m:t>𝑺𝑫</m:t>
                                  </m:r>
                                </m:den>
                              </m:f>
                            </m:oMath>
                          </a14:m>
                          <a:endParaRPr lang="en-IN" sz="2400" dirty="0"/>
                        </a:p>
                        <a:p>
                          <a:pPr algn="ctr"/>
                          <a:endParaRPr lang="en-IN" sz="2400" dirty="0"/>
                        </a:p>
                      </a:txBody>
                      <a:tcPr/>
                    </a:tc>
                  </a:tr>
                  <a:tr h="453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25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35,000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</a:rPr>
                            <a:t>-1.22</a:t>
                          </a:r>
                          <a:endParaRPr lang="en-IN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</a:rPr>
                            <a:t>-1.08</a:t>
                          </a:r>
                          <a:endParaRPr lang="en-IN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53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40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50,000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</a:rPr>
                            <a:t>-0.26</a:t>
                          </a:r>
                          <a:endParaRPr lang="en-IN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</a:rPr>
                            <a:t>-0.43</a:t>
                          </a:r>
                          <a:endParaRPr lang="en-IN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53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55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70,000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</a:rPr>
                            <a:t>0.70</a:t>
                          </a:r>
                          <a:endParaRPr lang="en-IN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</a:rPr>
                            <a:t>0.43</a:t>
                          </a:r>
                          <a:endParaRPr lang="en-IN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53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68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1,00,000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</a:rPr>
                            <a:t>1.54</a:t>
                          </a:r>
                          <a:endParaRPr lang="en-IN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</a:rPr>
                            <a:t>1.73</a:t>
                          </a:r>
                          <a:endParaRPr lang="en-IN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53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32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45,000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</a:rPr>
                            <a:t>-0.77</a:t>
                          </a:r>
                          <a:endParaRPr lang="en-IN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</a:rPr>
                            <a:t>-0.65</a:t>
                          </a:r>
                          <a:endParaRPr lang="en-IN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53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chemeClr val="bg1"/>
                              </a:solidFill>
                            </a:rPr>
                            <a:t>Mean: 44</a:t>
                          </a:r>
                          <a:endParaRPr lang="en-IN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chemeClr val="bg1"/>
                              </a:solidFill>
                            </a:rPr>
                            <a:t>60,000</a:t>
                          </a:r>
                          <a:endParaRPr lang="en-IN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2400" dirty="0"/>
                        </a:p>
                      </a:txBody>
                      <a:tcPr/>
                    </a:tc>
                  </a:tr>
                  <a:tr h="453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chemeClr val="bg1"/>
                              </a:solidFill>
                            </a:rPr>
                            <a:t>SD: 15.61</a:t>
                          </a:r>
                          <a:endParaRPr lang="en-IN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chemeClr val="bg1"/>
                              </a:solidFill>
                            </a:rPr>
                            <a:t>23,128.91</a:t>
                          </a:r>
                          <a:endParaRPr lang="en-IN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35268" y="1825625"/>
              <a:ext cx="10963174" cy="4558602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617303"/>
                    <a:gridCol w="1549473"/>
                    <a:gridCol w="3736387"/>
                    <a:gridCol w="4060011"/>
                  </a:tblGrid>
                  <a:tr h="13525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Age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Income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</a:tr>
                  <a:tr h="453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25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35,000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</a:rPr>
                            <a:t>-1.22</a:t>
                          </a:r>
                          <a:endParaRPr lang="en-IN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</a:rPr>
                            <a:t>-1.08</a:t>
                          </a:r>
                          <a:endParaRPr lang="en-IN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53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40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50,000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</a:rPr>
                            <a:t>-0.26</a:t>
                          </a:r>
                          <a:endParaRPr lang="en-IN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</a:rPr>
                            <a:t>-0.43</a:t>
                          </a:r>
                          <a:endParaRPr lang="en-IN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53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55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70,000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</a:rPr>
                            <a:t>0.70</a:t>
                          </a:r>
                          <a:endParaRPr lang="en-IN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</a:rPr>
                            <a:t>0.43</a:t>
                          </a:r>
                          <a:endParaRPr lang="en-IN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53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68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1,00,000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</a:rPr>
                            <a:t>1.54</a:t>
                          </a:r>
                          <a:endParaRPr lang="en-IN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</a:rPr>
                            <a:t>1.73</a:t>
                          </a:r>
                          <a:endParaRPr lang="en-IN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53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32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45,000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</a:rPr>
                            <a:t>-0.77</a:t>
                          </a:r>
                          <a:endParaRPr lang="en-IN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</a:rPr>
                            <a:t>-0.65</a:t>
                          </a:r>
                          <a:endParaRPr lang="en-IN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53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chemeClr val="bg1"/>
                              </a:solidFill>
                            </a:rPr>
                            <a:t>Mean: 44</a:t>
                          </a:r>
                          <a:endParaRPr lang="en-IN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chemeClr val="bg1"/>
                              </a:solidFill>
                            </a:rPr>
                            <a:t>60,000</a:t>
                          </a:r>
                          <a:endParaRPr lang="en-IN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2400" dirty="0"/>
                        </a:p>
                      </a:txBody>
                      <a:tcPr/>
                    </a:tc>
                  </a:tr>
                  <a:tr h="453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chemeClr val="bg1"/>
                              </a:solidFill>
                            </a:rPr>
                            <a:t>SD: 15.61</a:t>
                          </a:r>
                          <a:endParaRPr lang="en-IN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chemeClr val="bg1"/>
                              </a:solidFill>
                            </a:rPr>
                            <a:t>23,128.91</a:t>
                          </a:r>
                          <a:endParaRPr lang="en-IN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Min-Max Scaling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52388" y="1483658"/>
              <a:ext cx="11251933" cy="5097147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323755"/>
                    <a:gridCol w="1005558"/>
                    <a:gridCol w="1339063"/>
                    <a:gridCol w="2019291"/>
                    <a:gridCol w="2445585"/>
                    <a:gridCol w="3118681"/>
                  </a:tblGrid>
                  <a:tr h="1274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Age</a:t>
                          </a:r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Income</a:t>
                          </a:r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Age </a:t>
                          </a:r>
                          <a:endParaRPr lang="en-IN" sz="1800" dirty="0"/>
                        </a:p>
                        <a:p>
                          <a:pPr algn="ctr"/>
                          <a:r>
                            <a:rPr lang="en-IN" sz="1800" dirty="0"/>
                            <a:t>– </a:t>
                          </a:r>
                          <a:endParaRPr lang="en-IN" sz="1800" dirty="0"/>
                        </a:p>
                        <a:p>
                          <a:pPr algn="ctr"/>
                          <a:r>
                            <a:rPr lang="en-IN" sz="1800" dirty="0"/>
                            <a:t>Minimum Age</a:t>
                          </a:r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Income </a:t>
                          </a:r>
                          <a:endParaRPr lang="en-IN" sz="1800" dirty="0"/>
                        </a:p>
                        <a:p>
                          <a:pPr algn="ctr"/>
                          <a:r>
                            <a:rPr lang="en-IN" sz="1800" dirty="0"/>
                            <a:t>– </a:t>
                          </a:r>
                          <a:endParaRPr lang="en-IN" sz="1800" dirty="0"/>
                        </a:p>
                        <a:p>
                          <a:pPr algn="ctr"/>
                          <a:r>
                            <a:rPr lang="en-IN" sz="1800" dirty="0"/>
                            <a:t>Minimum Income</a:t>
                          </a:r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Age Normalized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800" b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1800" b="1" i="0" smtClean="0">
                                      <a:latin typeface="Cambria Math" panose="02040503050406030204" pitchFamily="18" charset="0"/>
                                    </a:rPr>
                                    <m:t>𝐀𝐠𝐞</m:t>
                                  </m:r>
                                  <m:r>
                                    <a:rPr lang="en-IN" sz="1800" b="1" i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IN" sz="1800" b="1" i="0" smtClean="0">
                                      <a:latin typeface="Cambria Math" panose="02040503050406030204" pitchFamily="18" charset="0"/>
                                    </a:rPr>
                                    <m:t>𝐌𝐢𝐧𝐢𝐦𝐮𝐦</m:t>
                                  </m:r>
                                  <m:r>
                                    <a:rPr lang="en-IN" sz="1800" b="1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1800" b="1" i="0" smtClean="0">
                                      <a:latin typeface="Cambria Math" panose="02040503050406030204" pitchFamily="18" charset="0"/>
                                    </a:rPr>
                                    <m:t>𝐀𝐠𝐞</m:t>
                                  </m:r>
                                  <m:r>
                                    <a:rPr lang="en-IN" sz="1800" b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IN" sz="1800" b="1" smtClean="0">
                                      <a:latin typeface="Cambria Math" panose="02040503050406030204" pitchFamily="18" charset="0"/>
                                    </a:rPr>
                                    <m:t>𝑨𝒈𝒆</m:t>
                                  </m:r>
                                  <m:r>
                                    <a:rPr lang="en-IN" sz="1800" b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1800" b="1" i="1" smtClean="0">
                                      <a:latin typeface="Cambria Math" panose="02040503050406030204" pitchFamily="18" charset="0"/>
                                    </a:rPr>
                                    <m:t>𝑹𝒂𝒏𝒈𝒆</m:t>
                                  </m:r>
                                </m:den>
                              </m:f>
                            </m:oMath>
                          </a14:m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Income Normalized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800" b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1800" b="1" i="0" smtClean="0">
                                      <a:latin typeface="Cambria Math" panose="02040503050406030204" pitchFamily="18" charset="0"/>
                                    </a:rPr>
                                    <m:t>𝐈𝐧𝐜𝐨𝐦𝐞</m:t>
                                  </m:r>
                                  <m:r>
                                    <a:rPr lang="en-IN" sz="1800" b="1" i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IN" sz="1800" b="1" i="0" smtClean="0">
                                      <a:latin typeface="Cambria Math" panose="02040503050406030204" pitchFamily="18" charset="0"/>
                                    </a:rPr>
                                    <m:t>𝐌𝐢𝐧𝐢𝐦𝐮𝐦</m:t>
                                  </m:r>
                                  <m:r>
                                    <a:rPr lang="en-IN" sz="1800" b="1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1800" b="1" i="0" smtClean="0">
                                      <a:latin typeface="Cambria Math" panose="02040503050406030204" pitchFamily="18" charset="0"/>
                                    </a:rPr>
                                    <m:t>𝐈𝐧𝐜𝐨𝐦𝐞</m:t>
                                  </m:r>
                                  <m:r>
                                    <a:rPr lang="en-IN" sz="1800" b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IN" sz="1800" b="1" i="0" smtClean="0">
                                      <a:latin typeface="Cambria Math" panose="02040503050406030204" pitchFamily="18" charset="0"/>
                                    </a:rPr>
                                    <m:t>𝐈𝐧𝐜𝐨𝐦𝐞</m:t>
                                  </m:r>
                                  <m:r>
                                    <a:rPr lang="en-IN" sz="1800" b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1800" b="1" i="1" smtClean="0">
                                      <a:latin typeface="Cambria Math" panose="02040503050406030204" pitchFamily="18" charset="0"/>
                                    </a:rPr>
                                    <m:t>𝑹𝒂𝒏𝒈𝒆</m:t>
                                  </m:r>
                                </m:den>
                              </m:f>
                            </m:oMath>
                          </a14:m>
                          <a:endParaRPr lang="en-IN" sz="1800" dirty="0"/>
                        </a:p>
                      </a:txBody>
                      <a:tcPr/>
                    </a:tc>
                  </a:tr>
                  <a:tr h="453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25</a:t>
                          </a:r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35,000</a:t>
                          </a:r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IN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IN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53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40</a:t>
                          </a:r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50,000</a:t>
                          </a:r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tx1"/>
                              </a:solidFill>
                            </a:rPr>
                            <a:t>15,000</a:t>
                          </a:r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FF0000"/>
                              </a:solidFill>
                            </a:rPr>
                            <a:t>0.34</a:t>
                          </a:r>
                          <a:endParaRPr lang="en-IN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FF0000"/>
                              </a:solidFill>
                            </a:rPr>
                            <a:t>0.23</a:t>
                          </a:r>
                          <a:endParaRPr lang="en-IN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53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55</a:t>
                          </a:r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70,000</a:t>
                          </a:r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tx1"/>
                              </a:solidFill>
                            </a:rPr>
                            <a:t>35,000</a:t>
                          </a:r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FF0000"/>
                              </a:solidFill>
                            </a:rPr>
                            <a:t>0.69</a:t>
                          </a:r>
                          <a:endParaRPr lang="en-IN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FF0000"/>
                              </a:solidFill>
                            </a:rPr>
                            <a:t>0.53</a:t>
                          </a:r>
                          <a:endParaRPr lang="en-IN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53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68</a:t>
                          </a:r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1,00,000</a:t>
                          </a:r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tx1"/>
                              </a:solidFill>
                            </a:rPr>
                            <a:t>43</a:t>
                          </a:r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tx1"/>
                              </a:solidFill>
                            </a:rPr>
                            <a:t>65,000</a:t>
                          </a:r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IN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IN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53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32</a:t>
                          </a:r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45,000</a:t>
                          </a:r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tx1"/>
                              </a:solidFill>
                            </a:rPr>
                            <a:t>10,000</a:t>
                          </a:r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FF0000"/>
                              </a:solidFill>
                            </a:rPr>
                            <a:t>0.16</a:t>
                          </a:r>
                          <a:endParaRPr lang="en-IN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FF0000"/>
                              </a:solidFill>
                            </a:rPr>
                            <a:t>0.15</a:t>
                          </a:r>
                          <a:endParaRPr lang="en-IN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53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b="1" dirty="0">
                              <a:solidFill>
                                <a:schemeClr val="bg1"/>
                              </a:solidFill>
                            </a:rPr>
                            <a:t>Minimum: 25</a:t>
                          </a:r>
                          <a:endParaRPr lang="en-IN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b="1" dirty="0">
                              <a:solidFill>
                                <a:schemeClr val="bg1"/>
                              </a:solidFill>
                            </a:rPr>
                            <a:t>35,000</a:t>
                          </a:r>
                          <a:endParaRPr lang="en-IN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453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b="1" dirty="0">
                              <a:solidFill>
                                <a:schemeClr val="bg1"/>
                              </a:solidFill>
                            </a:rPr>
                            <a:t>Range: </a:t>
                          </a:r>
                          <a:endParaRPr lang="en-IN" sz="1800" b="1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n-IN" sz="1800" b="1" dirty="0">
                              <a:solidFill>
                                <a:schemeClr val="bg1"/>
                              </a:solidFill>
                            </a:rPr>
                            <a:t>68 - 25 = 43</a:t>
                          </a:r>
                          <a:endParaRPr lang="en-IN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b="1" dirty="0">
                              <a:solidFill>
                                <a:schemeClr val="bg1"/>
                              </a:solidFill>
                            </a:rPr>
                            <a:t>1,00,000 – 35,000 = 65,000</a:t>
                          </a:r>
                          <a:endParaRPr lang="en-IN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52388" y="1483658"/>
              <a:ext cx="11251933" cy="5097147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323755"/>
                    <a:gridCol w="1005558"/>
                    <a:gridCol w="1339063"/>
                    <a:gridCol w="2019291"/>
                    <a:gridCol w="2445585"/>
                    <a:gridCol w="3118681"/>
                  </a:tblGrid>
                  <a:tr h="1274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Age</a:t>
                          </a:r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Income</a:t>
                          </a:r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Age </a:t>
                          </a:r>
                          <a:endParaRPr lang="en-IN" sz="1800" dirty="0"/>
                        </a:p>
                        <a:p>
                          <a:pPr algn="ctr"/>
                          <a:r>
                            <a:rPr lang="en-IN" sz="1800" dirty="0"/>
                            <a:t>– </a:t>
                          </a:r>
                          <a:endParaRPr lang="en-IN" sz="1800" dirty="0"/>
                        </a:p>
                        <a:p>
                          <a:pPr algn="ctr"/>
                          <a:r>
                            <a:rPr lang="en-IN" sz="1800" dirty="0"/>
                            <a:t>Minimum Age</a:t>
                          </a:r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Income </a:t>
                          </a:r>
                          <a:endParaRPr lang="en-IN" sz="1800" dirty="0"/>
                        </a:p>
                        <a:p>
                          <a:pPr algn="ctr"/>
                          <a:r>
                            <a:rPr lang="en-IN" sz="1800" dirty="0"/>
                            <a:t>– </a:t>
                          </a:r>
                          <a:endParaRPr lang="en-IN" sz="1800" dirty="0"/>
                        </a:p>
                        <a:p>
                          <a:pPr algn="ctr"/>
                          <a:r>
                            <a:rPr lang="en-IN" sz="1800" dirty="0"/>
                            <a:t>Minimum Income</a:t>
                          </a:r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</a:tr>
                  <a:tr h="453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25</a:t>
                          </a:r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35,000</a:t>
                          </a:r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IN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IN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53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40</a:t>
                          </a:r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50,000</a:t>
                          </a:r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tx1"/>
                              </a:solidFill>
                            </a:rPr>
                            <a:t>15,000</a:t>
                          </a:r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FF0000"/>
                              </a:solidFill>
                            </a:rPr>
                            <a:t>0.34</a:t>
                          </a:r>
                          <a:endParaRPr lang="en-IN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FF0000"/>
                              </a:solidFill>
                            </a:rPr>
                            <a:t>0.23</a:t>
                          </a:r>
                          <a:endParaRPr lang="en-IN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53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55</a:t>
                          </a:r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70,000</a:t>
                          </a:r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tx1"/>
                              </a:solidFill>
                            </a:rPr>
                            <a:t>35,000</a:t>
                          </a:r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FF0000"/>
                              </a:solidFill>
                            </a:rPr>
                            <a:t>0.69</a:t>
                          </a:r>
                          <a:endParaRPr lang="en-IN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FF0000"/>
                              </a:solidFill>
                            </a:rPr>
                            <a:t>0.53</a:t>
                          </a:r>
                          <a:endParaRPr lang="en-IN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53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68</a:t>
                          </a:r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1,00,000</a:t>
                          </a:r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tx1"/>
                              </a:solidFill>
                            </a:rPr>
                            <a:t>43</a:t>
                          </a:r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tx1"/>
                              </a:solidFill>
                            </a:rPr>
                            <a:t>65,000</a:t>
                          </a:r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IN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IN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53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32</a:t>
                          </a:r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/>
                            <a:t>45,000</a:t>
                          </a:r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tx1"/>
                              </a:solidFill>
                            </a:rPr>
                            <a:t>10,000</a:t>
                          </a:r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FF0000"/>
                              </a:solidFill>
                            </a:rPr>
                            <a:t>0.16</a:t>
                          </a:r>
                          <a:endParaRPr lang="en-IN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FF0000"/>
                              </a:solidFill>
                            </a:rPr>
                            <a:t>0.15</a:t>
                          </a:r>
                          <a:endParaRPr lang="en-IN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53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b="1" dirty="0">
                              <a:solidFill>
                                <a:schemeClr val="bg1"/>
                              </a:solidFill>
                            </a:rPr>
                            <a:t>Minimum: 25</a:t>
                          </a:r>
                          <a:endParaRPr lang="en-IN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b="1" dirty="0">
                              <a:solidFill>
                                <a:schemeClr val="bg1"/>
                              </a:solidFill>
                            </a:rPr>
                            <a:t>35,000</a:t>
                          </a:r>
                          <a:endParaRPr lang="en-IN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453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b="1" dirty="0">
                              <a:solidFill>
                                <a:schemeClr val="bg1"/>
                              </a:solidFill>
                            </a:rPr>
                            <a:t>Range: </a:t>
                          </a:r>
                          <a:endParaRPr lang="en-IN" sz="1800" b="1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n-IN" sz="1800" b="1" dirty="0">
                              <a:solidFill>
                                <a:schemeClr val="bg1"/>
                              </a:solidFill>
                            </a:rPr>
                            <a:t>68 - 25 = 43</a:t>
                          </a:r>
                          <a:endParaRPr lang="en-IN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b="1" dirty="0">
                              <a:solidFill>
                                <a:schemeClr val="bg1"/>
                              </a:solidFill>
                            </a:rPr>
                            <a:t>1,00,000 – 35,000 = 65,000</a:t>
                          </a:r>
                          <a:endParaRPr lang="en-IN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7623544" y="365125"/>
            <a:ext cx="323229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Because we use range also, it is called min-max (both get used)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Predictive Analytics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Predictive Analytics</a:t>
            </a:r>
            <a:r>
              <a:rPr lang="en-US" dirty="0"/>
              <a:t>: Use statistics and modeling techniques to make predictions about future outcomes</a:t>
            </a:r>
            <a:endParaRPr lang="en-US" dirty="0"/>
          </a:p>
          <a:p>
            <a:r>
              <a:rPr lang="en-US" dirty="0"/>
              <a:t>Types: </a:t>
            </a:r>
            <a:r>
              <a:rPr lang="en-US" b="1" dirty="0"/>
              <a:t>Regression</a:t>
            </a:r>
            <a:r>
              <a:rPr lang="en-US" dirty="0"/>
              <a:t> and </a:t>
            </a:r>
            <a:r>
              <a:rPr lang="en-US" b="1" dirty="0"/>
              <a:t>Classification</a:t>
            </a:r>
            <a:endParaRPr lang="en-US" dirty="0"/>
          </a:p>
          <a:p>
            <a:r>
              <a:rPr lang="en-US" dirty="0"/>
              <a:t>Common types: Linear regression, Logistic regression, Decision trees, Random forest, Neural networks, Time series forecasting, K Nearest Neighbors (KNN), Naïve Bayes, Clustering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Non-Numeric Features –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Encoding</a:t>
            </a:r>
            <a:r>
              <a:rPr lang="en-IN" dirty="0"/>
              <a:t>: Transform categorical data into a numeric form (e.g. Passenger Class: Business, has 20% travellers, Economy Plus, has 30% travellers, Economy, has 50% travellers)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b="1" dirty="0"/>
              <a:t>One-Hot Encoding</a:t>
            </a:r>
            <a:r>
              <a:rPr lang="en-US" dirty="0"/>
              <a:t>: Business = 100, Economy Plus = 010, Economy = 001</a:t>
            </a:r>
            <a:endParaRPr lang="en-US" i="1" dirty="0"/>
          </a:p>
          <a:p>
            <a:r>
              <a:rPr lang="en-US" b="1" dirty="0"/>
              <a:t>Label Encoding</a:t>
            </a:r>
            <a:r>
              <a:rPr lang="en-US" dirty="0"/>
              <a:t>: Business = 0, Economy Plus = 1, Economy = 2</a:t>
            </a:r>
            <a:endParaRPr lang="en-US" dirty="0"/>
          </a:p>
          <a:p>
            <a:r>
              <a:rPr lang="en-US" b="1" dirty="0"/>
              <a:t>Frequency encoding</a:t>
            </a:r>
            <a:r>
              <a:rPr lang="en-US" dirty="0"/>
              <a:t>: Business = 0.20, Economy Plus = 0.30, Economy = 0.50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99785" y="2656572"/>
            <a:ext cx="199243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Encoding</a:t>
            </a:r>
            <a:endParaRPr lang="en-IN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49091" y="4145184"/>
            <a:ext cx="217530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One-Hot Encoding</a:t>
            </a:r>
            <a:endParaRPr lang="en-I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08246" y="4145184"/>
            <a:ext cx="2330915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Frequency Encoding</a:t>
            </a:r>
            <a:endParaRPr lang="en-IN" sz="2000" b="1" dirty="0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6096000" y="3056682"/>
            <a:ext cx="0" cy="1079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36745" y="3611880"/>
            <a:ext cx="4908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36745" y="3599847"/>
            <a:ext cx="0" cy="54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45629" y="3611880"/>
            <a:ext cx="0" cy="54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89095" y="4133150"/>
            <a:ext cx="217530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Label Encoding</a:t>
            </a:r>
            <a:endParaRPr lang="en-IN" sz="20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One-Hot Encoding: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One-Hot encoding adds a column per category</a:t>
            </a:r>
            <a:endParaRPr lang="en-IN" dirty="0"/>
          </a:p>
          <a:p>
            <a:r>
              <a:rPr lang="en-IN" dirty="0"/>
              <a:t>Example: Dataset before and after One-Hot encoding</a:t>
            </a:r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70823" y="3063240"/>
          <a:ext cx="2636253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215"/>
                <a:gridCol w="1386038"/>
              </a:tblGrid>
              <a:tr h="341866">
                <a:tc>
                  <a:txBody>
                    <a:bodyPr/>
                    <a:lstStyle/>
                    <a:p>
                      <a:r>
                        <a:rPr lang="en-IN" dirty="0"/>
                        <a:t>Computer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OS</a:t>
                      </a:r>
                      <a:endParaRPr lang="en-IN" dirty="0"/>
                    </a:p>
                  </a:txBody>
                  <a:tcPr/>
                </a:tc>
              </a:tr>
              <a:tr h="341866">
                <a:tc>
                  <a:txBody>
                    <a:bodyPr/>
                    <a:lstStyle/>
                    <a:p>
                      <a:r>
                        <a:rPr lang="en-IN" dirty="0"/>
                        <a:t>PC-01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Windows</a:t>
                      </a:r>
                      <a:endParaRPr lang="en-IN" dirty="0"/>
                    </a:p>
                  </a:txBody>
                  <a:tcPr/>
                </a:tc>
              </a:tr>
              <a:tr h="341866">
                <a:tc>
                  <a:txBody>
                    <a:bodyPr/>
                    <a:lstStyle/>
                    <a:p>
                      <a:r>
                        <a:rPr lang="en-IN" dirty="0"/>
                        <a:t>PC-02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Linux</a:t>
                      </a:r>
                      <a:endParaRPr lang="en-IN" dirty="0"/>
                    </a:p>
                  </a:txBody>
                  <a:tcPr/>
                </a:tc>
              </a:tr>
              <a:tr h="341866">
                <a:tc>
                  <a:txBody>
                    <a:bodyPr/>
                    <a:lstStyle/>
                    <a:p>
                      <a:r>
                        <a:rPr lang="en-IN" dirty="0"/>
                        <a:t>PC-03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Linux</a:t>
                      </a:r>
                      <a:endParaRPr lang="en-IN" dirty="0"/>
                    </a:p>
                  </a:txBody>
                  <a:tcPr/>
                </a:tc>
              </a:tr>
              <a:tr h="341866">
                <a:tc>
                  <a:txBody>
                    <a:bodyPr/>
                    <a:lstStyle/>
                    <a:p>
                      <a:r>
                        <a:rPr lang="en-IN" dirty="0"/>
                        <a:t>PC-04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Linux</a:t>
                      </a:r>
                      <a:endParaRPr lang="en-IN" dirty="0"/>
                    </a:p>
                  </a:txBody>
                  <a:tcPr/>
                </a:tc>
              </a:tr>
              <a:tr h="341866">
                <a:tc>
                  <a:txBody>
                    <a:bodyPr/>
                    <a:lstStyle/>
                    <a:p>
                      <a:r>
                        <a:rPr lang="en-IN" dirty="0"/>
                        <a:t>PC-05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Windows</a:t>
                      </a:r>
                      <a:endParaRPr lang="en-IN" dirty="0"/>
                    </a:p>
                  </a:txBody>
                  <a:tcPr/>
                </a:tc>
              </a:tr>
              <a:tr h="341866">
                <a:tc>
                  <a:txBody>
                    <a:bodyPr/>
                    <a:lstStyle/>
                    <a:p>
                      <a:r>
                        <a:rPr lang="en-IN" dirty="0"/>
                        <a:t>PC-06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Mac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32183" y="3063240"/>
          <a:ext cx="6844365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2173"/>
                <a:gridCol w="1754064"/>
                <a:gridCol w="1754064"/>
                <a:gridCol w="1754064"/>
              </a:tblGrid>
              <a:tr h="341866">
                <a:tc>
                  <a:txBody>
                    <a:bodyPr/>
                    <a:lstStyle/>
                    <a:p>
                      <a:r>
                        <a:rPr lang="en-IN" dirty="0"/>
                        <a:t>Computer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OHE (Windows)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OHE (Linux)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OHE (Mac)</a:t>
                      </a:r>
                      <a:endParaRPr lang="en-IN" dirty="0"/>
                    </a:p>
                  </a:txBody>
                  <a:tcPr/>
                </a:tc>
              </a:tr>
              <a:tr h="341866">
                <a:tc>
                  <a:txBody>
                    <a:bodyPr/>
                    <a:lstStyle/>
                    <a:p>
                      <a:r>
                        <a:rPr lang="en-IN" dirty="0"/>
                        <a:t>PC-01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41866">
                <a:tc>
                  <a:txBody>
                    <a:bodyPr/>
                    <a:lstStyle/>
                    <a:p>
                      <a:r>
                        <a:rPr lang="en-IN" dirty="0"/>
                        <a:t>PC-02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41866">
                <a:tc>
                  <a:txBody>
                    <a:bodyPr/>
                    <a:lstStyle/>
                    <a:p>
                      <a:r>
                        <a:rPr lang="en-IN" dirty="0"/>
                        <a:t>PC-03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41866">
                <a:tc>
                  <a:txBody>
                    <a:bodyPr/>
                    <a:lstStyle/>
                    <a:p>
                      <a:r>
                        <a:rPr lang="en-IN" dirty="0"/>
                        <a:t>PC-04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41866">
                <a:tc>
                  <a:txBody>
                    <a:bodyPr/>
                    <a:lstStyle/>
                    <a:p>
                      <a:r>
                        <a:rPr lang="en-IN" dirty="0"/>
                        <a:t>PC-05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41866">
                <a:tc>
                  <a:txBody>
                    <a:bodyPr/>
                    <a:lstStyle/>
                    <a:p>
                      <a:r>
                        <a:rPr lang="en-IN" dirty="0"/>
                        <a:t>PC-06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Logistic regression</a:t>
            </a:r>
            <a:r>
              <a:rPr lang="en-IN" dirty="0"/>
              <a:t>: Classification technique to predict the probability of a binary (true/false) outcome</a:t>
            </a:r>
            <a:endParaRPr lang="en-IN" dirty="0"/>
          </a:p>
          <a:p>
            <a:r>
              <a:rPr lang="en-IN" dirty="0"/>
              <a:t>Forms an S-shaped curve between 0 and 1</a:t>
            </a:r>
            <a:endParaRPr lang="en-IN" dirty="0"/>
          </a:p>
          <a:p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903" y="3173093"/>
            <a:ext cx="5874193" cy="35982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Test to check if patients have a disease (H</a:t>
            </a:r>
            <a:r>
              <a:rPr lang="en-IN" baseline="-25000" dirty="0"/>
              <a:t>0</a:t>
            </a:r>
            <a:r>
              <a:rPr lang="en-IN" dirty="0"/>
              <a:t>: Patient does not have a disease)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True Positive (TP)</a:t>
            </a:r>
            <a:r>
              <a:rPr lang="en-IN" dirty="0"/>
              <a:t> 		Prediction: Disease 		Reality: Disease</a:t>
            </a:r>
            <a:endParaRPr lang="en-IN" dirty="0"/>
          </a:p>
          <a:p>
            <a:r>
              <a:rPr lang="en-IN" b="1" dirty="0"/>
              <a:t>True Negative (TN)</a:t>
            </a:r>
            <a:r>
              <a:rPr lang="en-IN" dirty="0"/>
              <a:t> 	Prediction: No Disease 	Reality: No Disease</a:t>
            </a:r>
            <a:endParaRPr lang="en-IN" dirty="0"/>
          </a:p>
          <a:p>
            <a:r>
              <a:rPr lang="en-IN" b="1" dirty="0"/>
              <a:t>False Positive (FP)</a:t>
            </a:r>
            <a:r>
              <a:rPr lang="en-IN" dirty="0"/>
              <a:t> 	Prediction: Disease 		Reality: No Disease</a:t>
            </a:r>
            <a:endParaRPr lang="en-IN" dirty="0"/>
          </a:p>
          <a:p>
            <a:r>
              <a:rPr lang="en-IN" b="1" dirty="0"/>
              <a:t>False Negative (FP)</a:t>
            </a:r>
            <a:r>
              <a:rPr lang="en-IN" dirty="0"/>
              <a:t> 	Prediction: No Disease 	Reality: Disease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85703" y="2651760"/>
          <a:ext cx="984456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522"/>
                <a:gridCol w="3281522"/>
                <a:gridCol w="328152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/>
                        <a:t>n = 165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/>
                        <a:t>Predicted: NO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/>
                        <a:t>Predicted: YES</a:t>
                      </a:r>
                      <a:endParaRPr lang="en-IN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/>
                        <a:t>Actual: NO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/>
                        <a:t>TN = 50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/>
                        <a:t>FP = 10 (Type I Error)</a:t>
                      </a:r>
                      <a:endParaRPr lang="en-IN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/>
                        <a:t>Actual: YES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/>
                        <a:t>FN = 5 (Type II Error)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/>
                        <a:t>TP = 100</a:t>
                      </a:r>
                      <a:endParaRPr lang="en-IN" sz="2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 - 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Out of 1000 emails, 800 non-spams were classified correctly, 20 were incorrectly classified as spam, 40 were incorrectly classified as non-spam, and the remaining spams were identified correctly</a:t>
            </a:r>
            <a:endParaRPr lang="en-IN" dirty="0"/>
          </a:p>
          <a:p>
            <a:r>
              <a:rPr lang="en-IN" dirty="0"/>
              <a:t>Write the null hypothesis and create a confusion matrix 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 - 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Out of 1000 emails, 800 non-spams were classified correctly, 20 were incorrectly classified as spam, 40 were incorrectly classified as non-spam, and the remaining spams were identified correctly</a:t>
            </a:r>
            <a:endParaRPr lang="en-IN" dirty="0"/>
          </a:p>
          <a:p>
            <a:r>
              <a:rPr lang="en-IN" dirty="0"/>
              <a:t>Write the null hypothesis and create a confusion matrix </a:t>
            </a:r>
            <a:endParaRPr lang="en-IN" dirty="0"/>
          </a:p>
          <a:p>
            <a:r>
              <a:rPr lang="en-IN" dirty="0"/>
              <a:t>H</a:t>
            </a:r>
            <a:r>
              <a:rPr lang="en-IN" baseline="-25000" dirty="0"/>
              <a:t>0</a:t>
            </a:r>
            <a:r>
              <a:rPr lang="en-IN" dirty="0"/>
              <a:t>: Email is not spam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90944" y="4352969"/>
          <a:ext cx="1061011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704"/>
                <a:gridCol w="3536704"/>
                <a:gridCol w="353670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/>
                        <a:t>n = 1000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/>
                        <a:t>Predicted: NO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/>
                        <a:t>Predicted: YES</a:t>
                      </a:r>
                      <a:endParaRPr lang="en-IN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/>
                        <a:t>Actual: NO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/>
                        <a:t>TN = 800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/>
                        <a:t>FP = 20 (Type I Error)</a:t>
                      </a:r>
                      <a:endParaRPr lang="en-IN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/>
                        <a:t>Actual: YES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/>
                        <a:t>FN = 40 (Type II Error)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/>
                        <a:t>TP = 140</a:t>
                      </a:r>
                      <a:endParaRPr lang="en-IN" sz="2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Metrics Derived from Confusion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Accuracy</a:t>
            </a:r>
            <a:r>
              <a:rPr lang="en-US" dirty="0"/>
              <a:t>: Overall correctness of the model's predictions</a:t>
            </a:r>
            <a:endParaRPr lang="en-US" dirty="0"/>
          </a:p>
          <a:p>
            <a:r>
              <a:rPr lang="en-US" b="1" dirty="0"/>
              <a:t>Precision (Positive Predictive Value)</a:t>
            </a:r>
            <a:r>
              <a:rPr lang="en-US" dirty="0"/>
              <a:t>: Accuracy of positive predictions</a:t>
            </a:r>
            <a:endParaRPr lang="en-US" dirty="0"/>
          </a:p>
          <a:p>
            <a:r>
              <a:rPr lang="en-US" b="1" dirty="0"/>
              <a:t>Recall (Sensitivity or True Positive Rate)</a:t>
            </a:r>
            <a:r>
              <a:rPr lang="en-US" dirty="0"/>
              <a:t>: Ability of the model to identify all positive instances</a:t>
            </a:r>
            <a:endParaRPr lang="en-US" dirty="0"/>
          </a:p>
          <a:p>
            <a:r>
              <a:rPr lang="en-US" b="1" dirty="0"/>
              <a:t>Specificity (True Negative Rate)</a:t>
            </a:r>
            <a:r>
              <a:rPr lang="en-US" dirty="0"/>
              <a:t>: Ability of the model to identify all negative instances</a:t>
            </a:r>
            <a:endParaRPr lang="en-US" dirty="0"/>
          </a:p>
          <a:p>
            <a:r>
              <a:rPr lang="en-US" b="1" dirty="0"/>
              <a:t>F1 Score</a:t>
            </a:r>
            <a:r>
              <a:rPr lang="en-US" dirty="0"/>
              <a:t>: Harmonic mean of precision and recall and provides a balance between the two metrics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Metrics for Our Example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𝐴𝑐𝑐𝑢𝑟𝑎𝑐𝑦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140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:r>
                  <a:rPr lang="en-IN" i="1" dirty="0">
                    <a:latin typeface="Cambria Math" panose="02040503050406030204" pitchFamily="18" charset="0"/>
                  </a:rPr>
                  <a:t>0.94 = 94%</a:t>
                </a:r>
                <a:endParaRPr lang="en-IN" i="1" dirty="0">
                  <a:latin typeface="Cambria Math" panose="02040503050406030204" pitchFamily="18" charset="0"/>
                </a:endParaRPr>
              </a:p>
              <a:p>
                <a:r>
                  <a:rPr lang="en-IN" i="1" dirty="0">
                    <a:latin typeface="Cambria Math" panose="02040503050406030204" pitchFamily="18" charset="0"/>
                  </a:rPr>
                  <a:t>Precision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140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140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140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160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:r>
                  <a:rPr lang="en-IN" i="1" dirty="0">
                    <a:latin typeface="Cambria Math" panose="02040503050406030204" pitchFamily="18" charset="0"/>
                  </a:rPr>
                  <a:t>0.875 = 87.5%</a:t>
                </a:r>
                <a:endParaRPr lang="en-IN" i="1" dirty="0">
                  <a:latin typeface="Cambria Math" panose="02040503050406030204" pitchFamily="18" charset="0"/>
                </a:endParaRPr>
              </a:p>
              <a:p>
                <a:r>
                  <a:rPr lang="en-IN" i="1" dirty="0">
                    <a:latin typeface="Cambria Math" panose="02040503050406030204" pitchFamily="18" charset="0"/>
                  </a:rPr>
                  <a:t>R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𝑒𝑐𝑎𝑙𝑙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140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140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140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:r>
                  <a:rPr lang="en-IN" i="1" dirty="0">
                    <a:latin typeface="Cambria Math" panose="02040503050406030204" pitchFamily="18" charset="0"/>
                  </a:rPr>
                  <a:t>0.77 = 77%</a:t>
                </a:r>
                <a:endParaRPr lang="en-IN" i="1" dirty="0">
                  <a:latin typeface="Cambria Math" panose="02040503050406030204" pitchFamily="18" charset="0"/>
                </a:endParaRPr>
              </a:p>
              <a:p>
                <a:r>
                  <a:rPr lang="en-IN" i="1" dirty="0">
                    <a:latin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𝑝𝑒𝑐𝑖𝑓𝑖𝑐𝑖𝑡𝑦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820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:r>
                  <a:rPr lang="en-IN" i="1" dirty="0">
                    <a:latin typeface="Cambria Math" panose="02040503050406030204" pitchFamily="18" charset="0"/>
                  </a:rPr>
                  <a:t>0.97 = 97%</a:t>
                </a:r>
                <a:endParaRPr lang="en-IN" i="1" dirty="0">
                  <a:latin typeface="Cambria Math" panose="02040503050406030204" pitchFamily="18" charset="0"/>
                </a:endParaRPr>
              </a:p>
              <a:p>
                <a:r>
                  <a:rPr lang="en-IN" i="1" dirty="0">
                    <a:latin typeface="Cambria Math" panose="02040503050406030204" pitchFamily="18" charset="0"/>
                  </a:rPr>
                  <a:t>F1 Score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875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77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75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77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IN" i="1" dirty="0">
                    <a:latin typeface="Cambria Math" panose="02040503050406030204" pitchFamily="18" charset="0"/>
                  </a:rPr>
                  <a:t>0.81 = 81%</a:t>
                </a:r>
                <a:endParaRPr lang="en-IN" i="1" dirty="0">
                  <a:latin typeface="Cambria Math" panose="02040503050406030204" pitchFamily="18" charset="0"/>
                </a:endParaRPr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Regression</a:t>
            </a:r>
            <a:r>
              <a:rPr lang="en-IN" dirty="0"/>
              <a:t>: Predict a </a:t>
            </a:r>
            <a:r>
              <a:rPr lang="en-IN" dirty="0">
                <a:solidFill>
                  <a:srgbClr val="FF0000"/>
                </a:solidFill>
              </a:rPr>
              <a:t>dependent variable (target)</a:t>
            </a:r>
            <a:r>
              <a:rPr lang="en-IN" dirty="0"/>
              <a:t> using </a:t>
            </a:r>
            <a:r>
              <a:rPr lang="en-IN" dirty="0">
                <a:solidFill>
                  <a:srgbClr val="FF0000"/>
                </a:solidFill>
              </a:rPr>
              <a:t>independent variable(s) (features/predictors)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b="1" dirty="0"/>
              <a:t>y:</a:t>
            </a:r>
            <a:r>
              <a:rPr lang="en-IN" dirty="0"/>
              <a:t> Dependent numeric variable</a:t>
            </a:r>
            <a:endParaRPr lang="en-IN" dirty="0"/>
          </a:p>
          <a:p>
            <a:r>
              <a:rPr lang="en-IN" b="1" dirty="0"/>
              <a:t>X</a:t>
            </a:r>
            <a:r>
              <a:rPr lang="en-IN" dirty="0"/>
              <a:t>: Independent variable(s)</a:t>
            </a:r>
            <a:endParaRPr lang="en-IN" dirty="0"/>
          </a:p>
          <a:p>
            <a:r>
              <a:rPr lang="en-IN" dirty="0"/>
              <a:t>We know </a:t>
            </a:r>
            <a:r>
              <a:rPr lang="en-IN" dirty="0">
                <a:solidFill>
                  <a:srgbClr val="FF0000"/>
                </a:solidFill>
              </a:rPr>
              <a:t>X</a:t>
            </a:r>
            <a:r>
              <a:rPr lang="en-IN" dirty="0"/>
              <a:t> and we want to predict </a:t>
            </a:r>
            <a:r>
              <a:rPr lang="en-IN" dirty="0">
                <a:solidFill>
                  <a:srgbClr val="FF0000"/>
                </a:solidFill>
              </a:rPr>
              <a:t>y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b="1" dirty="0"/>
              <a:t>Linear regression</a:t>
            </a:r>
            <a:r>
              <a:rPr lang="en-IN" dirty="0"/>
              <a:t>: y is numeric</a:t>
            </a:r>
            <a:endParaRPr lang="en-IN" dirty="0"/>
          </a:p>
          <a:p>
            <a:r>
              <a:rPr lang="en-IN" b="1" dirty="0"/>
              <a:t>Logistic regression</a:t>
            </a:r>
            <a:r>
              <a:rPr lang="en-IN" dirty="0"/>
              <a:t>: y is categorical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and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Regression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Numeric</a:t>
            </a:r>
            <a:r>
              <a:rPr lang="en-US" dirty="0"/>
              <a:t> target, </a:t>
            </a:r>
            <a:r>
              <a:rPr lang="en-US" b="1" dirty="0"/>
              <a:t>Classification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 target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519485" y="2498069"/>
          <a:ext cx="11088582" cy="340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291"/>
                <a:gridCol w="5544291"/>
              </a:tblGrid>
              <a:tr h="531597">
                <a:tc>
                  <a:txBody>
                    <a:bodyPr/>
                    <a:lstStyle/>
                    <a:p>
                      <a:r>
                        <a:rPr lang="en-IN" sz="2800" dirty="0"/>
                        <a:t>Regression examples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Classification examples </a:t>
                      </a:r>
                      <a:endParaRPr lang="en-IN" sz="2800" dirty="0"/>
                    </a:p>
                  </a:txBody>
                  <a:tcPr/>
                </a:tc>
              </a:tr>
              <a:tr h="956873">
                <a:tc>
                  <a:txBody>
                    <a:bodyPr/>
                    <a:lstStyle/>
                    <a:p>
                      <a:r>
                        <a:rPr lang="en-IN" sz="2800" dirty="0"/>
                        <a:t>How many page views will we get?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Is this a fraudulent transaction?</a:t>
                      </a:r>
                      <a:endParaRPr lang="en-IN" sz="2800" dirty="0"/>
                    </a:p>
                  </a:txBody>
                  <a:tcPr/>
                </a:tc>
              </a:tr>
              <a:tr h="956873">
                <a:tc>
                  <a:txBody>
                    <a:bodyPr/>
                    <a:lstStyle/>
                    <a:p>
                      <a:r>
                        <a:rPr lang="en-IN" sz="2800" dirty="0"/>
                        <a:t>What will be the amount of loss?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Whose face is in this picture?</a:t>
                      </a:r>
                      <a:endParaRPr lang="en-IN" sz="2800" dirty="0"/>
                    </a:p>
                  </a:txBody>
                  <a:tcPr/>
                </a:tc>
              </a:tr>
              <a:tr h="956873">
                <a:tc>
                  <a:txBody>
                    <a:bodyPr/>
                    <a:lstStyle/>
                    <a:p>
                      <a:r>
                        <a:rPr lang="en-IN" sz="2800" dirty="0"/>
                        <a:t>What will be the blood sugar level?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Which product is best fit for the customer?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About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334175" y="1944303"/>
            <a:ext cx="319558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Predictive Analytics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89370" y="3225735"/>
            <a:ext cx="319558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Regression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31657" y="3247827"/>
            <a:ext cx="319558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Classification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53676" y="4447049"/>
            <a:ext cx="319558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Linear Regression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50554" y="4410028"/>
            <a:ext cx="2218624" cy="399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Logistic Regression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0497" y="5161422"/>
            <a:ext cx="319558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Naïve Bayes’ Classifier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937057" y="4407826"/>
            <a:ext cx="2218624" cy="399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Decision Trees</a:t>
            </a:r>
            <a:endParaRPr lang="en-IN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993457" y="3647937"/>
            <a:ext cx="0" cy="799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618221" y="3625845"/>
            <a:ext cx="11229" cy="1535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959866" y="4047493"/>
            <a:ext cx="3086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</p:cNvCxnSpPr>
          <p:nvPr/>
        </p:nvCxnSpPr>
        <p:spPr>
          <a:xfrm flipV="1">
            <a:off x="6959866" y="4047493"/>
            <a:ext cx="0" cy="362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0027119" y="4037868"/>
            <a:ext cx="0" cy="385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2"/>
          </p:cNvCxnSpPr>
          <p:nvPr/>
        </p:nvCxnSpPr>
        <p:spPr>
          <a:xfrm flipH="1">
            <a:off x="5931968" y="2344413"/>
            <a:ext cx="1" cy="369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974204" y="2706947"/>
            <a:ext cx="5645621" cy="7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974204" y="2706947"/>
            <a:ext cx="0" cy="51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606989" y="2706947"/>
            <a:ext cx="0" cy="51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39528" y="2344413"/>
            <a:ext cx="1578536" cy="731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Numeric</a:t>
            </a:r>
            <a:endParaRPr lang="en-IN" dirty="0"/>
          </a:p>
        </p:txBody>
      </p:sp>
      <p:sp>
        <p:nvSpPr>
          <p:cNvPr id="33" name="Oval 32"/>
          <p:cNvSpPr/>
          <p:nvPr/>
        </p:nvSpPr>
        <p:spPr>
          <a:xfrm>
            <a:off x="9053365" y="2342805"/>
            <a:ext cx="1790297" cy="731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Categorical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Types of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Simple Linear Regression</a:t>
            </a:r>
            <a:r>
              <a:rPr lang="en-US" dirty="0"/>
              <a:t>: Relationship between the independent variable and the dependent variable is linear (Taxi milage -&gt; Bill amount)</a:t>
            </a:r>
            <a:endParaRPr lang="en-US" dirty="0"/>
          </a:p>
          <a:p>
            <a:r>
              <a:rPr lang="en-US" b="1" dirty="0"/>
              <a:t>Multiple Linear Regression</a:t>
            </a:r>
            <a:r>
              <a:rPr lang="en-US" dirty="0"/>
              <a:t>: More than one independent variable – Also called </a:t>
            </a:r>
            <a:r>
              <a:rPr lang="en-US" b="1" dirty="0"/>
              <a:t>multivariate analysis</a:t>
            </a:r>
            <a:r>
              <a:rPr lang="en-US" dirty="0"/>
              <a:t> (Years of Work Experience + Education Level -&gt; Salary)</a:t>
            </a:r>
            <a:endParaRPr lang="en-US" dirty="0"/>
          </a:p>
          <a:p>
            <a:r>
              <a:rPr lang="en-US" b="1" dirty="0"/>
              <a:t>Logistic Regression</a:t>
            </a:r>
            <a:r>
              <a:rPr lang="en-US" dirty="0"/>
              <a:t>: Binary classification problems (Customer Tenure + Monthly Subscription Cost + Customer Complaints -&gt; Churn?)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620"/>
            <a:ext cx="10515600" cy="703279"/>
          </a:xfrm>
        </p:spPr>
        <p:txBody>
          <a:bodyPr>
            <a:normAutofit fontScale="90000"/>
          </a:bodyPr>
          <a:lstStyle/>
          <a:p>
            <a:r>
              <a:rPr lang="en-IN" dirty="0"/>
              <a:t>Linear Regression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8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9671" y="5315644"/>
                <a:ext cx="5871410" cy="15081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IN" sz="3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N" sz="320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320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320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320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3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2000" b="1" dirty="0"/>
              </a:p>
              <a:p>
                <a:endParaRPr lang="en-IN" sz="2000" b="1" dirty="0"/>
              </a:p>
              <a:p>
                <a:r>
                  <a:rPr lang="en-IN" sz="2000" b="1" dirty="0"/>
                  <a:t>b</a:t>
                </a:r>
                <a:r>
                  <a:rPr lang="en-IN" sz="2000" b="1" baseline="-25000" dirty="0"/>
                  <a:t>0</a:t>
                </a:r>
                <a:r>
                  <a:rPr lang="en-IN" sz="2000" b="1" dirty="0"/>
                  <a:t> = y-intercept (Value of y when x = 0)</a:t>
                </a:r>
                <a:endParaRPr lang="en-IN" sz="2000" b="1" dirty="0"/>
              </a:p>
              <a:p>
                <a:r>
                  <a:rPr lang="en-IN" sz="2000" b="1" dirty="0"/>
                  <a:t>b</a:t>
                </a:r>
                <a:r>
                  <a:rPr lang="en-IN" sz="2000" b="1" baseline="-25000" dirty="0"/>
                  <a:t>1</a:t>
                </a:r>
                <a:r>
                  <a:rPr lang="en-IN" sz="2000" b="1" dirty="0"/>
                  <a:t> = slope (How much y changes per unit change in x)</a:t>
                </a:r>
                <a:endParaRPr lang="en-IN" sz="20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71" y="5315644"/>
                <a:ext cx="5871410" cy="1508105"/>
              </a:xfrm>
              <a:prstGeom prst="rect">
                <a:avLst/>
              </a:prstGeom>
              <a:blipFill rotWithShape="1">
                <a:blip r:embed="rId1"/>
                <a:stretch>
                  <a:fillRect l="-10" t="-4" r="3" b="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914631" y="272072"/>
            <a:ext cx="4160036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Example:</a:t>
            </a:r>
            <a:endParaRPr lang="en-IN" b="1" dirty="0"/>
          </a:p>
          <a:p>
            <a:endParaRPr lang="en-IN" b="1" dirty="0"/>
          </a:p>
          <a:p>
            <a:r>
              <a:rPr lang="en-IN" b="1" dirty="0"/>
              <a:t>Salary (y) = 3,00,000 + 1,00,000x</a:t>
            </a:r>
            <a:endParaRPr lang="en-IN" b="1" dirty="0"/>
          </a:p>
          <a:p>
            <a:endParaRPr lang="en-IN" b="1" dirty="0"/>
          </a:p>
          <a:p>
            <a:r>
              <a:rPr lang="en-IN" b="1" dirty="0"/>
              <a:t>Here, </a:t>
            </a:r>
            <a:r>
              <a:rPr lang="en-IN" sz="1800" b="1" dirty="0"/>
              <a:t>b</a:t>
            </a:r>
            <a:r>
              <a:rPr lang="en-IN" sz="1800" b="1" baseline="-25000" dirty="0"/>
              <a:t>0</a:t>
            </a:r>
            <a:r>
              <a:rPr lang="en-IN" b="1" dirty="0"/>
              <a:t> = 3,00,000 and </a:t>
            </a:r>
            <a:r>
              <a:rPr lang="en-IN" sz="1800" b="1" dirty="0"/>
              <a:t>b</a:t>
            </a:r>
            <a:r>
              <a:rPr lang="en-IN" b="1" baseline="-25000" dirty="0"/>
              <a:t>1</a:t>
            </a:r>
            <a:r>
              <a:rPr lang="en-IN" b="1" dirty="0"/>
              <a:t> = 1,00,000</a:t>
            </a:r>
            <a:endParaRPr lang="en-IN" b="1" dirty="0"/>
          </a:p>
          <a:p>
            <a:endParaRPr lang="en-IN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3" y="999356"/>
            <a:ext cx="5961247" cy="439796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391175" y="2397136"/>
          <a:ext cx="5062888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444"/>
                <a:gridCol w="2531444"/>
              </a:tblGrid>
              <a:tr h="264881">
                <a:tc>
                  <a:txBody>
                    <a:bodyPr/>
                    <a:lstStyle/>
                    <a:p>
                      <a:r>
                        <a:rPr lang="en-IN" dirty="0"/>
                        <a:t>Experience (Years)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Salary (Rupees in Lakhs)</a:t>
                      </a:r>
                      <a:endParaRPr lang="en-IN" dirty="0"/>
                    </a:p>
                  </a:txBody>
                  <a:tcPr/>
                </a:tc>
              </a:tr>
              <a:tr h="264881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264881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264881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264881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264881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264881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264881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  <a:endParaRPr lang="en-IN" dirty="0"/>
                    </a:p>
                  </a:txBody>
                  <a:tcPr/>
                </a:tc>
              </a:tr>
              <a:tr h="264881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IN" dirty="0"/>
                    </a:p>
                  </a:txBody>
                  <a:tcPr/>
                </a:tc>
              </a:tr>
              <a:tr h="264881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  <a:endParaRPr lang="en-IN" dirty="0"/>
                    </a:p>
                  </a:txBody>
                  <a:tcPr/>
                </a:tc>
              </a:tr>
              <a:tr h="264881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  <a:endParaRPr lang="en-IN" dirty="0"/>
                    </a:p>
                  </a:txBody>
                  <a:tcPr/>
                </a:tc>
              </a:tr>
              <a:tr h="264881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and Multiple Linear Regression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b="1" dirty="0"/>
                  <a:t>Simple linear regression</a:t>
                </a:r>
                <a:endParaRPr lang="en-IN" dirty="0"/>
              </a:p>
              <a:p>
                <a:pPr lvl="1"/>
                <a:r>
                  <a:rPr lang="en-IN" dirty="0"/>
                  <a:t>Single independent variable (x)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trlPr>
                          <a:rPr lang="en-I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IN" dirty="0"/>
                  <a:t>Example: Year of Experience -&gt; Salary</a:t>
                </a:r>
                <a:endParaRPr lang="en-IN" b="1" dirty="0"/>
              </a:p>
              <a:p>
                <a:r>
                  <a:rPr lang="en-IN" b="1" dirty="0"/>
                  <a:t>Multiple linear regression</a:t>
                </a:r>
                <a:r>
                  <a:rPr lang="en-IN" dirty="0"/>
                  <a:t>:</a:t>
                </a:r>
                <a:r>
                  <a:rPr lang="en-IN" b="1" dirty="0"/>
                  <a:t> </a:t>
                </a:r>
                <a:endParaRPr lang="en-IN" b="1" dirty="0"/>
              </a:p>
              <a:p>
                <a:pPr lvl="1"/>
                <a:r>
                  <a:rPr lang="en-IN" dirty="0"/>
                  <a:t>Multiple independent variables (x1, x2, …)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trlPr>
                          <a:rPr lang="en-I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r>
                      <a:rPr lang="en-I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𝑏𝑛𝑥𝑛</m:t>
                    </m:r>
                  </m:oMath>
                </a14:m>
                <a:endParaRPr lang="en-IN" baseline="-25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IN" dirty="0"/>
                  <a:t>Example: Years of Experience, Education, Skills -&gt; Salary</a:t>
                </a:r>
                <a:endParaRPr lang="en-IN" dirty="0"/>
              </a:p>
              <a:p>
                <a:pPr lvl="1"/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Least Squared Error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061097" y="1281474"/>
          <a:ext cx="6388395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679"/>
                <a:gridCol w="1277679"/>
                <a:gridCol w="1277679"/>
                <a:gridCol w="1277679"/>
                <a:gridCol w="1277679"/>
              </a:tblGrid>
              <a:tr h="25880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 (Actual)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 (Line)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Error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Squared Error</a:t>
                      </a:r>
                      <a:endParaRPr lang="en-IN" dirty="0"/>
                    </a:p>
                  </a:txBody>
                  <a:tcPr/>
                </a:tc>
              </a:tr>
              <a:tr h="25880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  <a:endParaRPr lang="en-IN" dirty="0"/>
                    </a:p>
                  </a:txBody>
                  <a:tcPr/>
                </a:tc>
              </a:tr>
              <a:tr h="25880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  <a:endParaRPr lang="en-IN" dirty="0"/>
                    </a:p>
                  </a:txBody>
                  <a:tcPr/>
                </a:tc>
              </a:tr>
              <a:tr h="25880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  <a:endParaRPr lang="en-IN" dirty="0"/>
                    </a:p>
                  </a:txBody>
                  <a:tcPr/>
                </a:tc>
              </a:tr>
              <a:tr h="25880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27.5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-2.5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6.25</a:t>
                      </a:r>
                      <a:endParaRPr lang="en-IN" dirty="0"/>
                    </a:p>
                  </a:txBody>
                  <a:tcPr/>
                </a:tc>
              </a:tr>
              <a:tr h="25880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25880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25880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25880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42.5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156.25</a:t>
                      </a:r>
                      <a:endParaRPr lang="en-IN" dirty="0"/>
                    </a:p>
                  </a:txBody>
                  <a:tcPr/>
                </a:tc>
              </a:tr>
              <a:tr h="25880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  <a:endParaRPr lang="en-IN" dirty="0"/>
                    </a:p>
                  </a:txBody>
                  <a:tcPr/>
                </a:tc>
              </a:tr>
              <a:tr h="25880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258801">
                <a:tc gridSpan="4"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Sum of Squared Error (SSE)</a:t>
                      </a:r>
                      <a:endParaRPr lang="en-IN" b="1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862.5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991" y="1389692"/>
            <a:ext cx="3519376" cy="2230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91" y="3726480"/>
            <a:ext cx="3616842" cy="2430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176967"/>
            <a:ext cx="514261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Suppose our line satisfies the equation</a:t>
            </a:r>
            <a:r>
              <a:rPr lang="en-IN" b="1" dirty="0"/>
              <a:t> y = 10 + 0.5x</a:t>
            </a:r>
            <a:endParaRPr lang="en-IN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10471</Words>
  <Application>WPS Presentation</Application>
  <PresentationFormat>Widescreen</PresentationFormat>
  <Paragraphs>932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SimSun</vt:lpstr>
      <vt:lpstr>Wingdings</vt:lpstr>
      <vt:lpstr>Cambria Math</vt:lpstr>
      <vt:lpstr>Calibri Light</vt:lpstr>
      <vt:lpstr>Calibri</vt:lpstr>
      <vt:lpstr>Microsoft YaHei</vt:lpstr>
      <vt:lpstr>Arial Unicode MS</vt:lpstr>
      <vt:lpstr>Calibri</vt:lpstr>
      <vt:lpstr>Office Theme</vt:lpstr>
      <vt:lpstr>Predictive Modelling/Analytics</vt:lpstr>
      <vt:lpstr>Predictive Analytics</vt:lpstr>
      <vt:lpstr>Regression</vt:lpstr>
      <vt:lpstr>Regression and Classification</vt:lpstr>
      <vt:lpstr>Confusion About Regression</vt:lpstr>
      <vt:lpstr>Main Types of Regression</vt:lpstr>
      <vt:lpstr>Linear Regression  </vt:lpstr>
      <vt:lpstr>Simple and Multiple Linear Regression</vt:lpstr>
      <vt:lpstr>Least Squared Error</vt:lpstr>
      <vt:lpstr>Least Squared Error</vt:lpstr>
      <vt:lpstr>Interpreting Results (Formulae: Next Slide)</vt:lpstr>
      <vt:lpstr>R-Squared  Calculation</vt:lpstr>
      <vt:lpstr>Evaluation Metrics for  Linear Regression</vt:lpstr>
      <vt:lpstr>Linear Regression: Python Implementations</vt:lpstr>
      <vt:lpstr>Scaling and Encoding</vt:lpstr>
      <vt:lpstr>Scaling and Encoding</vt:lpstr>
      <vt:lpstr>Scaling: Bring Numeric Data on a Common Scale</vt:lpstr>
      <vt:lpstr>Standardized Scaling (Normalized Scaling)</vt:lpstr>
      <vt:lpstr>Min-Max Scaling</vt:lpstr>
      <vt:lpstr>Working with Non-Numeric Features – Encoding</vt:lpstr>
      <vt:lpstr>One-Hot Encoding: Columns</vt:lpstr>
      <vt:lpstr>Logistic Regression</vt:lpstr>
      <vt:lpstr>Confusion Matrix</vt:lpstr>
      <vt:lpstr>Confusion Matrix - Exercise</vt:lpstr>
      <vt:lpstr>Confusion Matrix - Exercise</vt:lpstr>
      <vt:lpstr>Metrics Derived from Confusion Matrix</vt:lpstr>
      <vt:lpstr>Metrics for Our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AJAY</cp:lastModifiedBy>
  <cp:revision>2</cp:revision>
  <dcterms:created xsi:type="dcterms:W3CDTF">2024-12-10T11:10:00Z</dcterms:created>
  <dcterms:modified xsi:type="dcterms:W3CDTF">2025-05-29T02:41:20Z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6DD337944BF948B3BE36C73CF0F1ED01_12</vt:lpwstr>
  </property>
  <property fmtid="{D5CDD505-2E9C-101B-9397-08002B2CF9AE}" pid="3" name="KSOProductBuildVer">
    <vt:lpwstr>1033-12.2.0.21179</vt:lpwstr>
  </property>
</Properties>
</file>