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97" r:id="rId2"/>
    <p:sldId id="2334" r:id="rId3"/>
    <p:sldId id="2335" r:id="rId4"/>
    <p:sldId id="2336" r:id="rId5"/>
    <p:sldId id="2391" r:id="rId6"/>
    <p:sldId id="2338" r:id="rId7"/>
    <p:sldId id="2337" r:id="rId8"/>
    <p:sldId id="2392" r:id="rId9"/>
    <p:sldId id="2339" r:id="rId10"/>
    <p:sldId id="2340" r:id="rId11"/>
    <p:sldId id="2341" r:id="rId12"/>
    <p:sldId id="2342" r:id="rId13"/>
    <p:sldId id="2343" r:id="rId14"/>
    <p:sldId id="2344" r:id="rId15"/>
    <p:sldId id="1905" r:id="rId16"/>
    <p:sldId id="1953" r:id="rId17"/>
    <p:sldId id="2474" r:id="rId18"/>
    <p:sldId id="1904" r:id="rId19"/>
    <p:sldId id="1906" r:id="rId20"/>
    <p:sldId id="1908" r:id="rId21"/>
    <p:sldId id="1909" r:id="rId22"/>
    <p:sldId id="1910" r:id="rId23"/>
    <p:sldId id="1911" r:id="rId24"/>
    <p:sldId id="1912" r:id="rId25"/>
    <p:sldId id="1900" r:id="rId26"/>
    <p:sldId id="1901" r:id="rId27"/>
    <p:sldId id="1902" r:id="rId28"/>
    <p:sldId id="1913" r:id="rId29"/>
    <p:sldId id="19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BEE2-1A83-D5DE-7C5B-693F40F0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376A9-043E-AFF7-8971-B1E1059C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1351-D6AC-E06E-D704-1F011123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9F8D-A537-D1C1-9E6E-B7C7E48C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C88C-3309-680F-3B54-CD433923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2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DD19-2A50-130A-6AEF-CEA7773F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14E1E-9DE0-3C3C-E105-6F761E9E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FC04-F376-71D6-ED67-B0857740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6A4F-E27D-59B3-937E-3C27FA57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7CB5-1DE2-65AC-F037-9929A6C6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A5D2F-51F2-D8A0-2BFF-2790E5172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924E-31B6-92DE-CFE0-90913099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D23E-9133-D614-14AD-79600A89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2513-09E2-954C-AF7B-D0828FF1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F550-E398-401B-017B-EB9DC00A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3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B9D0-B230-9CEC-3D20-83109147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E0C0-D5DA-8A72-6D21-919A2043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6CE5-3F26-79B4-64C8-FE88542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98FD-5B86-4FF4-B095-1740282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67E6-7732-941F-5A30-FD873DCE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D46A-3111-9C83-246D-8BE11E1E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5982E-CB0C-9A18-BCCA-F15FD15A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371B-3800-B163-155A-B5848AA2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5856-7B2C-C03B-7FB3-0697A1E6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84A8-6398-E410-B3EE-5AB96CC9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8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946C-525F-4C05-1121-5D414438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FF20-566B-032F-4736-B0184071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0083-4EA1-8BE4-28AF-3E29827B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4CFE-592F-7758-9D51-2672AAF8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9CFE-EE2B-1731-5977-DCFD0BB0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5855-13B9-A13E-4456-12FF0EF7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3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A8BC-76FC-34EA-44BF-5E34D9DE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3F7F-507E-F8A6-B2B4-C3221EAD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3E1E-DC9F-3C01-E0E3-E9A24395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8B20C-CC54-10C5-93FC-351607EF9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5302A-803C-C8C3-93F6-7E84FEB0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6E30E-6B8A-A198-2D1F-C959F26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20CD-FD13-A751-DAD2-C1D30335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7ED75-FF02-4E21-2D1A-A15FB87E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4C32-B73F-6954-75AB-1D7BE532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4D06E-F4C4-4AB9-7595-DC24E2AA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B6133-056C-E2B1-3652-B99C34C1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5E22C-7D94-4082-9B82-0AF30DFA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7B052-F06C-D1D6-8671-7257A045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877E5-D651-CD01-DD18-C6E2A253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1EEFE-B13E-9D78-C18E-D4C808CC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1F98-21BF-7A4D-AF98-82FBE04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D57B-5842-4E2E-E241-2C005161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AC82A-D4DD-B33F-197F-EF3138DA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3875-CFA7-88AC-915E-ADA5AFAC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66952-3A58-8562-AFA4-DCE4C5B7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F6B5-950D-4C5D-DB13-2FDB4620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7E79-6622-E09E-1EB1-413B0BB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5E3B2-679D-D495-0EDC-8F3BBDF63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FD276-7E56-AE4E-6A07-41119E54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656B2-9093-F6A4-0840-CF21EF80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6916-0C67-6849-C9FE-378DE0F1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5FE67-7771-ABDC-91D5-EFD8899C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7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9EE29-D98A-D6D7-975C-542AD71E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07C3-C528-E60F-F041-036EC0514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B8E7-86C9-8F75-CDDC-56803BE37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D3FE-9E4B-4F4D-BFE3-A4BBF28DDEB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E424-1421-6E83-E009-6799A709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96CE-8DB1-ECA3-0652-BD4FC7150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60B4-C3FC-4F9A-B5BF-C9C7AC377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03842B-B057-6B23-E47B-71983CA0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9D0C9-2CDF-CF40-341B-81CD55ADB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EF0-2DAE-FA0F-CA3C-6BE245E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Stationarity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3E9F-4AA4-C995-D0F0-D47452B6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Stationarity</a:t>
            </a:r>
            <a:r>
              <a:rPr lang="en-IN" dirty="0"/>
              <a:t>: A time series is </a:t>
            </a:r>
            <a:r>
              <a:rPr lang="en-IN" b="1" dirty="0"/>
              <a:t>stationary</a:t>
            </a:r>
            <a:r>
              <a:rPr lang="en-IN" dirty="0"/>
              <a:t> if its statistical properties such as mean and standard deviation remain constant over time</a:t>
            </a:r>
          </a:p>
          <a:p>
            <a:r>
              <a:rPr lang="en-IN" b="1" dirty="0"/>
              <a:t>Seasonality</a:t>
            </a:r>
            <a:r>
              <a:rPr lang="en-IN" dirty="0"/>
              <a:t>: A recurring pattern within a time series (e.g. daily/weekly/monthly etc)</a:t>
            </a:r>
          </a:p>
          <a:p>
            <a:r>
              <a:rPr lang="en-IN" dirty="0"/>
              <a:t>Importance: If a time series showing these characteristics, we must consider them</a:t>
            </a:r>
          </a:p>
          <a:p>
            <a:r>
              <a:rPr lang="en-IN" dirty="0"/>
              <a:t>Check: </a:t>
            </a:r>
            <a:r>
              <a:rPr lang="en-US" dirty="0"/>
              <a:t>seasonality_stationarity_gold_prices_timeseries.py</a:t>
            </a:r>
            <a:endParaRPr lang="en-IN" dirty="0"/>
          </a:p>
          <a:p>
            <a:r>
              <a:rPr lang="en-IN" dirty="0"/>
              <a:t>If not: Will lead to incorrect forecasting</a:t>
            </a:r>
          </a:p>
          <a:p>
            <a:r>
              <a:rPr lang="en-IN" dirty="0"/>
              <a:t>How? </a:t>
            </a:r>
            <a:r>
              <a:rPr lang="en-IN" b="1" dirty="0"/>
              <a:t>Differencing</a:t>
            </a:r>
            <a:r>
              <a:rPr lang="en-IN" dirty="0"/>
              <a:t> (Removing non-stationary trends), SARIMA (Handle seasonality)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51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EF0-2DAE-FA0F-CA3C-6BE245E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3E9F-4AA4-C995-D0F0-D47452B60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1038" cy="4351338"/>
          </a:xfrm>
        </p:spPr>
        <p:txBody>
          <a:bodyPr>
            <a:normAutofit/>
          </a:bodyPr>
          <a:lstStyle/>
          <a:p>
            <a:r>
              <a:rPr lang="en-IN" b="1" dirty="0"/>
              <a:t>Differencing</a:t>
            </a:r>
            <a:r>
              <a:rPr lang="en-IN" dirty="0"/>
              <a:t>: Helps in making time series stationary</a:t>
            </a:r>
          </a:p>
          <a:p>
            <a:r>
              <a:rPr lang="en-IN" dirty="0"/>
              <a:t>How: Do not use the original values, but use values that have a difference of say 2*</a:t>
            </a:r>
          </a:p>
          <a:p>
            <a:r>
              <a:rPr lang="en-IN" dirty="0"/>
              <a:t>Trial and error needed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B47192-CA0C-CDAF-72F6-6BD31D23860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71173" y="660968"/>
          <a:ext cx="5181600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0729499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8179964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43873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Differenced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4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8.29 (43.5 – 35.2)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8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6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0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EF0-2DAE-FA0F-CA3C-6BE245E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3E9F-4AA4-C995-D0F0-D47452B6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dirty="0"/>
              <a:t>uto</a:t>
            </a:r>
            <a:r>
              <a:rPr lang="en-IN" b="1" dirty="0">
                <a:solidFill>
                  <a:srgbClr val="FF0000"/>
                </a:solidFill>
              </a:rPr>
              <a:t>r</a:t>
            </a:r>
            <a:r>
              <a:rPr lang="en-IN" b="1" dirty="0"/>
              <a:t>egressive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dirty="0"/>
              <a:t>ntegrated </a:t>
            </a:r>
            <a:r>
              <a:rPr lang="en-IN" b="1" dirty="0">
                <a:solidFill>
                  <a:srgbClr val="FF0000"/>
                </a:solidFill>
              </a:rPr>
              <a:t>M</a:t>
            </a:r>
            <a:r>
              <a:rPr lang="en-IN" b="1" dirty="0"/>
              <a:t>oving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dirty="0"/>
              <a:t>verage (ARIMA)</a:t>
            </a:r>
            <a:r>
              <a:rPr lang="en-IN" dirty="0"/>
              <a:t>: Statistical model for forecasting time series data</a:t>
            </a:r>
          </a:p>
          <a:p>
            <a:pPr lvl="1"/>
            <a:r>
              <a:rPr lang="en-IN" dirty="0"/>
              <a:t>Autoregressive (AR): Past values -&gt; Future values</a:t>
            </a:r>
          </a:p>
          <a:p>
            <a:pPr lvl="1"/>
            <a:r>
              <a:rPr lang="en-IN" dirty="0"/>
              <a:t>Integrated (I): Differencing used to make data stationary</a:t>
            </a:r>
          </a:p>
          <a:p>
            <a:pPr lvl="1"/>
            <a:r>
              <a:rPr lang="en-IN" dirty="0"/>
              <a:t>Moving Average (MA): Incorporate past errors (Predicted - Actual) into future predictions</a:t>
            </a:r>
          </a:p>
          <a:p>
            <a:r>
              <a:rPr lang="en-IN" dirty="0"/>
              <a:t>How to decide AR and MA values? PACF and ACF … To be discussed</a:t>
            </a:r>
          </a:p>
          <a:p>
            <a:r>
              <a:rPr lang="en-IN" dirty="0"/>
              <a:t>Important: Works only on stationary data</a:t>
            </a:r>
          </a:p>
          <a:p>
            <a:r>
              <a:rPr lang="en-IN" dirty="0"/>
              <a:t>Code: </a:t>
            </a:r>
            <a:r>
              <a:rPr lang="en-US" dirty="0"/>
              <a:t>arima_gold_prices_timeseries.py</a:t>
            </a:r>
            <a:endParaRPr lang="en-IN" dirty="0"/>
          </a:p>
          <a:p>
            <a:r>
              <a:rPr lang="en-IN" dirty="0"/>
              <a:t>Drawback: Does not consider seasonal fluctuations, so predictions may not be good … Solution: SARIMAX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19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9C3B-588E-77E0-5971-345A059A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C4A0-883E-9A78-87F6-F752C578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SARIMAX</a:t>
            </a:r>
            <a:r>
              <a:rPr lang="en-IN" dirty="0"/>
              <a:t>: 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easonal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uto</a:t>
            </a:r>
            <a:r>
              <a:rPr lang="en-IN" dirty="0">
                <a:solidFill>
                  <a:srgbClr val="FF0000"/>
                </a:solidFill>
              </a:rPr>
              <a:t>r</a:t>
            </a:r>
            <a:r>
              <a:rPr lang="en-IN" dirty="0"/>
              <a:t>egressive </a:t>
            </a:r>
            <a:r>
              <a:rPr lang="en-IN" dirty="0">
                <a:solidFill>
                  <a:srgbClr val="FF0000"/>
                </a:solidFill>
              </a:rPr>
              <a:t>I</a:t>
            </a:r>
            <a:r>
              <a:rPr lang="en-IN" dirty="0"/>
              <a:t>ntegrated </a:t>
            </a:r>
            <a:r>
              <a:rPr lang="en-IN" dirty="0">
                <a:solidFill>
                  <a:srgbClr val="FF0000"/>
                </a:solidFill>
              </a:rPr>
              <a:t>M</a:t>
            </a:r>
            <a:r>
              <a:rPr lang="en-IN" dirty="0"/>
              <a:t>oving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verage with e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ogenous regressors = ARIMA + Seasonality + Exogenous variables</a:t>
            </a:r>
          </a:p>
          <a:p>
            <a:r>
              <a:rPr lang="en-IN" dirty="0"/>
              <a:t>Exogenous regressors: Components that may have external influence (e.g. gold price may be impacted by inflation)</a:t>
            </a:r>
          </a:p>
          <a:p>
            <a:r>
              <a:rPr lang="en-IN" dirty="0"/>
              <a:t>Generally provides better estimates than ARIMA</a:t>
            </a:r>
          </a:p>
          <a:p>
            <a:r>
              <a:rPr lang="en-IN" dirty="0"/>
              <a:t>Code: </a:t>
            </a:r>
            <a:r>
              <a:rPr lang="en-US" dirty="0"/>
              <a:t>sarimax_gold_prices_timeseries.py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77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9D818F-9632-576C-F2F0-94FC5605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Analysis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6E47-06D8-6206-FE9E-A51B5874F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03CC-85FC-58F0-EF8E-93D41BC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FCC-1EE7-EE5F-71F2-A484C9D2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First run C:\code\Data Analytics\implementation\time_series\1_load_data.py</a:t>
            </a:r>
          </a:p>
          <a:p>
            <a:pPr lvl="1"/>
            <a:r>
              <a:rPr lang="en-IN" dirty="0"/>
              <a:t>This loads the airlines data set, formats date, and makes it an index column</a:t>
            </a:r>
          </a:p>
          <a:p>
            <a:r>
              <a:rPr lang="en-IN" dirty="0"/>
              <a:t>C:\code\Data Analytics\implementation\time_series\2_visualize.py</a:t>
            </a:r>
          </a:p>
          <a:p>
            <a:pPr lvl="1"/>
            <a:r>
              <a:rPr lang="en-IN" dirty="0"/>
              <a:t>Shows a line plot of date versus passenger count</a:t>
            </a:r>
          </a:p>
          <a:p>
            <a:pPr lvl="1"/>
            <a:r>
              <a:rPr lang="en-IN" dirty="0"/>
              <a:t>Shows patterns of up and down</a:t>
            </a:r>
          </a:p>
          <a:p>
            <a:pPr lvl="1"/>
            <a:r>
              <a:rPr lang="en-IN" dirty="0"/>
              <a:t>There are four types of time series </a:t>
            </a:r>
            <a:r>
              <a:rPr lang="en-IN" b="1" dirty="0"/>
              <a:t>patterns</a:t>
            </a:r>
            <a:r>
              <a:rPr lang="en-IN" dirty="0"/>
              <a:t> (See next slide)</a:t>
            </a:r>
            <a:endParaRPr lang="en-IN" b="1" dirty="0"/>
          </a:p>
          <a:p>
            <a:pPr lvl="2"/>
            <a:r>
              <a:rPr lang="en-IN" b="1" dirty="0"/>
              <a:t>Trend</a:t>
            </a:r>
            <a:r>
              <a:rPr lang="en-IN" dirty="0"/>
              <a:t>: Dependent variable value increases or decreases over time (e.g. cumulative runs scored by a batsman in his career – will always show an increasing value)</a:t>
            </a:r>
            <a:endParaRPr lang="en-IN" b="1" dirty="0"/>
          </a:p>
          <a:p>
            <a:pPr lvl="2"/>
            <a:r>
              <a:rPr lang="en-IN" b="1" dirty="0"/>
              <a:t>Seasonal: </a:t>
            </a:r>
            <a:r>
              <a:rPr lang="en-IN" dirty="0"/>
              <a:t>Goes up in certain times (e.g. high sales during Christmas and year end)</a:t>
            </a:r>
          </a:p>
          <a:p>
            <a:pPr lvl="2"/>
            <a:r>
              <a:rPr lang="en-IN" b="1" dirty="0"/>
              <a:t>Cyclic</a:t>
            </a:r>
            <a:r>
              <a:rPr lang="en-IN" dirty="0"/>
              <a:t>: Will go up for a time (not fixed), then go down for a time (not fixed) (e.g. boom and bust in financial markets) – Needs to be checked using the ACF plot (TBD later)</a:t>
            </a:r>
          </a:p>
          <a:p>
            <a:pPr lvl="2"/>
            <a:r>
              <a:rPr lang="en-IN" b="1" dirty="0"/>
              <a:t>Irregular</a:t>
            </a:r>
            <a:r>
              <a:rPr lang="en-IN" dirty="0"/>
              <a:t>: No pattern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702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062-D433-0BB6-3EBC-8DB9D59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19F9-21C9-8099-2B96-8770F4E0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5F3BF-E9A2-67AA-0D70-A53C394F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84" y="1527491"/>
            <a:ext cx="7574265" cy="47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854-9CCD-FE82-32B4-AA0C2E0E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See In the Output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A741-3EA6-3A46-90C0-990274C76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52267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Observed</a:t>
            </a:r>
            <a:r>
              <a:rPr lang="en-IN" dirty="0"/>
              <a:t>: Original data</a:t>
            </a:r>
          </a:p>
          <a:p>
            <a:r>
              <a:rPr lang="en-IN" b="1" dirty="0"/>
              <a:t>Trend</a:t>
            </a:r>
            <a:r>
              <a:rPr lang="en-IN" dirty="0"/>
              <a:t>: Long-term movement</a:t>
            </a:r>
          </a:p>
          <a:p>
            <a:r>
              <a:rPr lang="en-IN" b="1" dirty="0"/>
              <a:t>Seasonal</a:t>
            </a:r>
            <a:r>
              <a:rPr lang="en-IN" dirty="0"/>
              <a:t>: Repeating pattern</a:t>
            </a:r>
          </a:p>
          <a:p>
            <a:r>
              <a:rPr lang="en-IN" b="1" dirty="0"/>
              <a:t>Residual</a:t>
            </a:r>
            <a:r>
              <a:rPr lang="en-IN" dirty="0"/>
              <a:t>: Noise/irregularities after removing trend and seasonality</a:t>
            </a:r>
          </a:p>
          <a:p>
            <a:r>
              <a:rPr lang="en-IN" dirty="0"/>
              <a:t>Note: To see </a:t>
            </a:r>
            <a:r>
              <a:rPr lang="en-IN" b="1" dirty="0"/>
              <a:t>cyclicality</a:t>
            </a:r>
            <a:r>
              <a:rPr lang="en-IN" dirty="0"/>
              <a:t>, we need ADF (TBD)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A5AD-4467-0DA4-7FFE-33D0B2ECD9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4735B-6796-06FA-52BA-8653C5B3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24" y="1206736"/>
            <a:ext cx="6992925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03CC-85FC-58F0-EF8E-93D41BC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Stationary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FCC-1EE7-EE5F-71F2-A484C9D2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C:\code\Data Analytics\implementation\time_series\3_Check_stationary.py</a:t>
            </a:r>
          </a:p>
          <a:p>
            <a:pPr lvl="1"/>
            <a:r>
              <a:rPr lang="en-IN" dirty="0"/>
              <a:t>Before doing time series analysis, we need to check if data is </a:t>
            </a:r>
            <a:r>
              <a:rPr lang="en-IN" b="1" dirty="0"/>
              <a:t>stationary</a:t>
            </a:r>
            <a:endParaRPr lang="en-IN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Stationary time series</a:t>
            </a:r>
            <a:r>
              <a:rPr lang="en-US" dirty="0"/>
              <a:t> is one whose properties do not depend on the time at which the series is observed (e.g. patterns, seasonality), so remove </a:t>
            </a:r>
            <a:r>
              <a:rPr lang="en-US" b="1" dirty="0"/>
              <a:t>trend</a:t>
            </a:r>
            <a:r>
              <a:rPr lang="en-US" dirty="0"/>
              <a:t> and </a:t>
            </a:r>
            <a:r>
              <a:rPr lang="en-US" b="1" dirty="0"/>
              <a:t>seasonality</a:t>
            </a:r>
            <a:r>
              <a:rPr lang="en-US" dirty="0"/>
              <a:t> components from the time series</a:t>
            </a:r>
          </a:p>
          <a:p>
            <a:pPr lvl="1"/>
            <a:r>
              <a:rPr lang="en-US" dirty="0"/>
              <a:t>In such a series, the </a:t>
            </a:r>
            <a:r>
              <a:rPr lang="en-US" i="1" dirty="0"/>
              <a:t>mean</a:t>
            </a:r>
            <a:r>
              <a:rPr lang="en-US" dirty="0"/>
              <a:t> and </a:t>
            </a:r>
            <a:r>
              <a:rPr lang="en-US" i="1" dirty="0"/>
              <a:t>standard deviation</a:t>
            </a:r>
            <a:r>
              <a:rPr lang="en-US" dirty="0"/>
              <a:t> do not vary over time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70F4B-F829-5A63-D136-94EBE68A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4542887"/>
            <a:ext cx="5174887" cy="21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A08-D56F-B045-1D05-82E21CAE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Checking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5342-8937-AE40-ABF9-BCE3F5234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Augmented Dickey-Fuller Test (ADF)</a:t>
            </a:r>
          </a:p>
          <a:p>
            <a:pPr lvl="1"/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 = The data is not stationary</a:t>
            </a:r>
          </a:p>
          <a:p>
            <a:pPr lvl="1"/>
            <a:r>
              <a:rPr lang="en-IN" dirty="0"/>
              <a:t>If Test statistic &lt; Critical value, reject H</a:t>
            </a:r>
            <a:r>
              <a:rPr lang="en-IN" baseline="-25000" dirty="0"/>
              <a:t>0</a:t>
            </a:r>
            <a:r>
              <a:rPr lang="en-IN" dirty="0"/>
              <a:t> (i.e. conclude that time series is stationary)</a:t>
            </a:r>
          </a:p>
          <a:p>
            <a:r>
              <a:rPr lang="en-IN" b="1" dirty="0"/>
              <a:t>Rolling Statistics</a:t>
            </a:r>
          </a:p>
          <a:p>
            <a:pPr lvl="1"/>
            <a:r>
              <a:rPr lang="en-IN" dirty="0"/>
              <a:t>Take the </a:t>
            </a:r>
            <a:r>
              <a:rPr lang="en-IN" b="1" dirty="0"/>
              <a:t>rolling mean</a:t>
            </a:r>
            <a:r>
              <a:rPr lang="en-IN" dirty="0"/>
              <a:t>, rolling standard division and plot them</a:t>
            </a:r>
          </a:p>
          <a:p>
            <a:pPr lvl="1"/>
            <a:r>
              <a:rPr lang="en-IN" dirty="0"/>
              <a:t>Rolling mean = </a:t>
            </a:r>
            <a:r>
              <a:rPr lang="en-IN" b="1" dirty="0"/>
              <a:t>Moving average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DE39-EBFE-CEE6-5DF6-5E431F1E3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3DD8D3-A81B-F27B-0336-F953EE7A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743869"/>
            <a:ext cx="53149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D66F3F30-1F96-6952-D632-F4B9262EB259}"/>
              </a:ext>
            </a:extLst>
          </p:cNvPr>
          <p:cNvSpPr/>
          <p:nvPr/>
        </p:nvSpPr>
        <p:spPr>
          <a:xfrm>
            <a:off x="5495544" y="4681728"/>
            <a:ext cx="524256" cy="338328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704DA-D8FC-3D81-8A6F-04EA337DBC0B}"/>
              </a:ext>
            </a:extLst>
          </p:cNvPr>
          <p:cNvSpPr txBox="1"/>
          <p:nvPr/>
        </p:nvSpPr>
        <p:spPr>
          <a:xfrm>
            <a:off x="838200" y="96253"/>
            <a:ext cx="112030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Note: Normally, if test statistic &gt; critical value, we reject H</a:t>
            </a:r>
            <a:r>
              <a:rPr lang="en-IN" baseline="-25000" dirty="0"/>
              <a:t>0</a:t>
            </a:r>
            <a:r>
              <a:rPr lang="en-IN" dirty="0"/>
              <a:t> but in ADF, it is the opposite because of the mathematics behind it (calculating unit root etc), beyond our current scope</a:t>
            </a:r>
          </a:p>
        </p:txBody>
      </p:sp>
    </p:spTree>
    <p:extLst>
      <p:ext uri="{BB962C8B-B14F-4D97-AF65-F5344CB8AC3E}">
        <p14:creationId xmlns:p14="http://schemas.microsoft.com/office/powerpoint/2010/main" val="6655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28CF3-16A1-802C-9E82-5FC2231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30477-E275-6726-F23D-74DABC26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Time series</a:t>
            </a:r>
            <a:r>
              <a:rPr lang="en-IN" dirty="0"/>
              <a:t>: A series of observations on a variable, recorded after successive equal intervals of time (e.g. every year, every quarter, every month, etc)</a:t>
            </a:r>
          </a:p>
          <a:p>
            <a:r>
              <a:rPr lang="en-IN" dirty="0"/>
              <a:t>Bivariate data: Time and the actual variable under observation</a:t>
            </a:r>
          </a:p>
          <a:p>
            <a:r>
              <a:rPr lang="en-IN" dirty="0"/>
              <a:t>Example: Gold prices year-on-year</a:t>
            </a:r>
          </a:p>
          <a:p>
            <a:r>
              <a:rPr lang="en-IN" dirty="0"/>
              <a:t>Objectives</a:t>
            </a:r>
          </a:p>
          <a:p>
            <a:pPr lvl="1"/>
            <a:r>
              <a:rPr lang="en-IN" dirty="0"/>
              <a:t>Study past behaviour of the data</a:t>
            </a:r>
          </a:p>
          <a:p>
            <a:pPr lvl="1"/>
            <a:r>
              <a:rPr lang="en-IN" dirty="0"/>
              <a:t>Make future predictions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2A38E8-863F-820E-5B70-22E6752C1230}"/>
              </a:ext>
            </a:extLst>
          </p:cNvPr>
          <p:cNvGraphicFramePr>
            <a:graphicFrameLocks noGrp="1"/>
          </p:cNvGraphicFramePr>
          <p:nvPr/>
        </p:nvGraphicFramePr>
        <p:xfrm>
          <a:off x="6853186" y="3751624"/>
          <a:ext cx="513561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807">
                  <a:extLst>
                    <a:ext uri="{9D8B030D-6E8A-4147-A177-3AD203B41FA5}">
                      <a16:colId xmlns:a16="http://schemas.microsoft.com/office/drawing/2014/main" val="2095911092"/>
                    </a:ext>
                  </a:extLst>
                </a:gridCol>
                <a:gridCol w="2567807">
                  <a:extLst>
                    <a:ext uri="{9D8B030D-6E8A-4147-A177-3AD203B41FA5}">
                      <a16:colId xmlns:a16="http://schemas.microsoft.com/office/drawing/2014/main" val="3329579169"/>
                    </a:ext>
                  </a:extLst>
                </a:gridCol>
              </a:tblGrid>
              <a:tr h="34118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Gold Price (Per Ounce)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1507"/>
                  </a:ext>
                </a:extLst>
              </a:tr>
              <a:tr h="341180">
                <a:tc>
                  <a:txBody>
                    <a:bodyPr/>
                    <a:lstStyle/>
                    <a:p>
                      <a:r>
                        <a:rPr lang="en-IN" dirty="0"/>
                        <a:t>01-01-1970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$35.2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792"/>
                  </a:ext>
                </a:extLst>
              </a:tr>
              <a:tr h="341180">
                <a:tc>
                  <a:txBody>
                    <a:bodyPr/>
                    <a:lstStyle/>
                    <a:p>
                      <a:r>
                        <a:rPr lang="en-IN" dirty="0"/>
                        <a:t>01-01-1971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$37.4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99807"/>
                  </a:ext>
                </a:extLst>
              </a:tr>
              <a:tr h="341180">
                <a:tc>
                  <a:txBody>
                    <a:bodyPr/>
                    <a:lstStyle/>
                    <a:p>
                      <a:r>
                        <a:rPr lang="en-IN" dirty="0"/>
                        <a:t>03-01-1972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6373"/>
                  </a:ext>
                </a:extLst>
              </a:tr>
              <a:tr h="341180">
                <a:tc>
                  <a:txBody>
                    <a:bodyPr/>
                    <a:lstStyle/>
                    <a:p>
                      <a:r>
                        <a:rPr lang="en-IN" dirty="0"/>
                        <a:t>01-01-1973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$63.9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6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C6E-6ED4-71BF-CDEB-A95C15B7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Make the Data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52CF-BBBE-D2E3-3058-B00C55B1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any of the following methods, not in any sequence, and just stop after one of them works</a:t>
            </a:r>
          </a:p>
          <a:p>
            <a:r>
              <a:rPr lang="en-IN" b="1" dirty="0"/>
              <a:t>Time shift</a:t>
            </a:r>
            <a:r>
              <a:rPr lang="en-IN" dirty="0"/>
              <a:t>: Simplest</a:t>
            </a:r>
            <a:endParaRPr lang="en-IN" b="1" dirty="0"/>
          </a:p>
          <a:p>
            <a:r>
              <a:rPr lang="en-IN" b="1" dirty="0"/>
              <a:t>Log</a:t>
            </a:r>
          </a:p>
          <a:p>
            <a:r>
              <a:rPr lang="en-IN" b="1" dirty="0"/>
              <a:t>Square root, Cube root, …</a:t>
            </a:r>
          </a:p>
        </p:txBody>
      </p:sp>
    </p:spTree>
    <p:extLst>
      <p:ext uri="{BB962C8B-B14F-4D97-AF65-F5344CB8AC3E}">
        <p14:creationId xmlns:p14="http://schemas.microsoft.com/office/powerpoint/2010/main" val="354391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29C6-B351-8DC4-EE23-B1648C9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Make Stationary – Time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38AA-725F-F856-2905-9A855193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Analytics\implementation\time_series\4_Make_Stationary.py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C86F3-7307-D896-5149-08FEE3E31F3F}"/>
              </a:ext>
            </a:extLst>
          </p:cNvPr>
          <p:cNvCxnSpPr/>
          <p:nvPr/>
        </p:nvCxnSpPr>
        <p:spPr>
          <a:xfrm>
            <a:off x="4489807" y="3760342"/>
            <a:ext cx="369869" cy="240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F7BD9C-9559-BE62-CE77-2CE47A5FAC2A}"/>
              </a:ext>
            </a:extLst>
          </p:cNvPr>
          <p:cNvCxnSpPr/>
          <p:nvPr/>
        </p:nvCxnSpPr>
        <p:spPr>
          <a:xfrm>
            <a:off x="4489807" y="4057066"/>
            <a:ext cx="369869" cy="240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077EAF2-4343-9C3E-C8B5-6BB5968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2915203"/>
            <a:ext cx="5334744" cy="172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F45433-B984-FB4E-3B08-E9D7CFC3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63" y="4774406"/>
            <a:ext cx="6452569" cy="1537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1044E-3AD8-8EE4-F985-69689854ADD8}"/>
              </a:ext>
            </a:extLst>
          </p:cNvPr>
          <p:cNvSpPr txBox="1"/>
          <p:nvPr/>
        </p:nvSpPr>
        <p:spPr>
          <a:xfrm>
            <a:off x="6172944" y="2930684"/>
            <a:ext cx="40815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air_df</a:t>
            </a:r>
            <a:r>
              <a:rPr lang="en-US" b="1" dirty="0"/>
              <a:t>['shift'] = </a:t>
            </a:r>
            <a:r>
              <a:rPr lang="en-US" b="1" dirty="0" err="1"/>
              <a:t>air_df.passengers.shift</a:t>
            </a:r>
            <a:r>
              <a:rPr lang="en-US" b="1" dirty="0"/>
              <a:t>(1)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7DC19-FD02-E463-4492-6F864E0F613D}"/>
              </a:ext>
            </a:extLst>
          </p:cNvPr>
          <p:cNvSpPr txBox="1"/>
          <p:nvPr/>
        </p:nvSpPr>
        <p:spPr>
          <a:xfrm>
            <a:off x="838200" y="5115276"/>
            <a:ext cx="40815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air_df</a:t>
            </a:r>
            <a:r>
              <a:rPr lang="en-US" b="1" dirty="0"/>
              <a:t>['</a:t>
            </a:r>
            <a:r>
              <a:rPr lang="en-US" b="1" dirty="0" err="1"/>
              <a:t>shiftDiff</a:t>
            </a:r>
            <a:r>
              <a:rPr lang="en-US" b="1" dirty="0"/>
              <a:t>'] = </a:t>
            </a:r>
            <a:r>
              <a:rPr lang="en-US" b="1" dirty="0" err="1"/>
              <a:t>air_df</a:t>
            </a:r>
            <a:r>
              <a:rPr lang="en-US" b="1" dirty="0"/>
              <a:t>['passengers'] - </a:t>
            </a:r>
            <a:r>
              <a:rPr lang="en-US" b="1" dirty="0" err="1"/>
              <a:t>air_df</a:t>
            </a:r>
            <a:r>
              <a:rPr lang="en-US" b="1" dirty="0"/>
              <a:t>['shift']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7C32C-7187-AA17-E577-81910E1E7212}"/>
              </a:ext>
            </a:extLst>
          </p:cNvPr>
          <p:cNvSpPr txBox="1"/>
          <p:nvPr/>
        </p:nvSpPr>
        <p:spPr>
          <a:xfrm>
            <a:off x="6278322" y="3539629"/>
            <a:ext cx="5334744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Purpose: Create a new time series that reflects changes in the data to identify and remove trends and then </a:t>
            </a:r>
            <a:r>
              <a:rPr lang="en-IN" dirty="0" err="1">
                <a:solidFill>
                  <a:schemeClr val="bg1"/>
                </a:solidFill>
              </a:rPr>
              <a:t>analyze</a:t>
            </a:r>
            <a:r>
              <a:rPr lang="en-IN" dirty="0">
                <a:solidFill>
                  <a:schemeClr val="bg1"/>
                </a:solidFill>
              </a:rPr>
              <a:t> seasonality/cyclicity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D64CD-1F5E-EFD6-EF8D-51AA413F4B3B}"/>
              </a:ext>
            </a:extLst>
          </p:cNvPr>
          <p:cNvSpPr txBox="1"/>
          <p:nvPr/>
        </p:nvSpPr>
        <p:spPr>
          <a:xfrm>
            <a:off x="4489807" y="1160264"/>
            <a:ext cx="672794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If a time series has trend (e.g. upward), values are consistently increasing … Differencing subtracts the previous value from the current value, thus flattening out the trend</a:t>
            </a:r>
          </a:p>
        </p:txBody>
      </p:sp>
    </p:spTree>
    <p:extLst>
      <p:ext uri="{BB962C8B-B14F-4D97-AF65-F5344CB8AC3E}">
        <p14:creationId xmlns:p14="http://schemas.microsoft.com/office/powerpoint/2010/main" val="71657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9A98-6F68-A1C7-E738-0176D20E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Make Stationary – Time Shift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A26D-4C3E-2817-A289-2D359061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Better than earlier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data has become somewhat stationary</a:t>
            </a:r>
          </a:p>
          <a:p>
            <a:r>
              <a:rPr lang="en-IN" dirty="0"/>
              <a:t>We will not try other </a:t>
            </a:r>
            <a:r>
              <a:rPr lang="en-IN" i="1" dirty="0"/>
              <a:t>make stationary </a:t>
            </a:r>
            <a:r>
              <a:rPr lang="en-IN" dirty="0"/>
              <a:t>techniques such as log, square root, cube root,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D9FAB-2ED0-AEBF-592B-A9F20924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84" y="2490288"/>
            <a:ext cx="5200917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6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D488-377C-4D4A-5CCC-C572C5C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7199-C7B3-785E-E5FD-B190A57F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Autoregressive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Integrated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Moving Average</a:t>
            </a:r>
            <a:r>
              <a:rPr lang="en-IN" b="1" dirty="0"/>
              <a:t> (</a:t>
            </a:r>
            <a:r>
              <a:rPr lang="en-IN" b="1" dirty="0">
                <a:solidFill>
                  <a:srgbClr val="FF0000"/>
                </a:solidFill>
              </a:rPr>
              <a:t>AR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MA</a:t>
            </a:r>
            <a:r>
              <a:rPr lang="en-IN" b="1" dirty="0"/>
              <a:t>)</a:t>
            </a:r>
          </a:p>
          <a:p>
            <a:r>
              <a:rPr lang="en-US" dirty="0"/>
              <a:t>A statistical analysis model that uses time series data to either better understand the data set or to predict future trends</a:t>
            </a:r>
          </a:p>
          <a:p>
            <a:r>
              <a:rPr lang="en-US" dirty="0"/>
              <a:t>A statistical model is </a:t>
            </a:r>
            <a:r>
              <a:rPr lang="en-US" b="1" dirty="0"/>
              <a:t>autoregressive </a:t>
            </a:r>
            <a:r>
              <a:rPr lang="en-US" dirty="0"/>
              <a:t>if it predicts future values based on past values</a:t>
            </a:r>
          </a:p>
          <a:p>
            <a:pPr lvl="1"/>
            <a:r>
              <a:rPr lang="en-US" dirty="0"/>
              <a:t>Example: an ARIMA model might predict passenger count based on the past passenger count, or a stock’s future price based on the past prices</a:t>
            </a:r>
          </a:p>
          <a:p>
            <a:r>
              <a:rPr lang="en-US" dirty="0"/>
              <a:t>Useful for short-term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97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7BF-5E84-BFF8-4E3E-20B62808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ARIMA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FBE1-E315-0F4F-5C30-99F85B43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ARIMA (p, d, q)</a:t>
            </a:r>
          </a:p>
          <a:p>
            <a:pPr lvl="1"/>
            <a:r>
              <a:rPr lang="en-IN" dirty="0"/>
              <a:t>Auto regressive 		p</a:t>
            </a:r>
          </a:p>
          <a:p>
            <a:pPr lvl="1"/>
            <a:r>
              <a:rPr lang="en-IN" dirty="0"/>
              <a:t>Integrated		d</a:t>
            </a:r>
          </a:p>
          <a:p>
            <a:pPr lvl="1"/>
            <a:r>
              <a:rPr lang="en-IN" dirty="0"/>
              <a:t>Moving average		q</a:t>
            </a:r>
          </a:p>
          <a:p>
            <a:r>
              <a:rPr lang="en-IN" dirty="0"/>
              <a:t>p: How much in the past should we go? (Use PACF)</a:t>
            </a:r>
          </a:p>
          <a:p>
            <a:r>
              <a:rPr lang="en-IN" dirty="0"/>
              <a:t>d: Number of differences to make the time series stationary</a:t>
            </a:r>
          </a:p>
          <a:p>
            <a:r>
              <a:rPr lang="en-IN" dirty="0"/>
              <a:t>q: Number of unknown terms that multiply our forecast errors in the past (Use ACF)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F733A-7215-E237-7230-C7C406E1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58" y="1448354"/>
            <a:ext cx="4727642" cy="16572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E34E2E-18F5-3411-37D8-FD03085F7EF9}"/>
              </a:ext>
            </a:extLst>
          </p:cNvPr>
          <p:cNvCxnSpPr>
            <a:cxnSpLocks/>
          </p:cNvCxnSpPr>
          <p:nvPr/>
        </p:nvCxnSpPr>
        <p:spPr>
          <a:xfrm>
            <a:off x="9088759" y="2066829"/>
            <a:ext cx="229227" cy="147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512978-A5D5-FD60-9DCB-51D6F25680F2}"/>
              </a:ext>
            </a:extLst>
          </p:cNvPr>
          <p:cNvCxnSpPr>
            <a:cxnSpLocks/>
          </p:cNvCxnSpPr>
          <p:nvPr/>
        </p:nvCxnSpPr>
        <p:spPr>
          <a:xfrm>
            <a:off x="9088758" y="2240026"/>
            <a:ext cx="229227" cy="147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54D8D97-33B1-7ABA-6E39-A0C7B8C490CF}"/>
              </a:ext>
            </a:extLst>
          </p:cNvPr>
          <p:cNvSpPr/>
          <p:nvPr/>
        </p:nvSpPr>
        <p:spPr>
          <a:xfrm>
            <a:off x="5393933" y="2066829"/>
            <a:ext cx="1140431" cy="635274"/>
          </a:xfrm>
          <a:prstGeom prst="borderCallout1">
            <a:avLst>
              <a:gd name="adj1" fmla="val 18750"/>
              <a:gd name="adj2" fmla="val -8333"/>
              <a:gd name="adj3" fmla="val 122204"/>
              <a:gd name="adj4" fmla="val -493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Shift = d = 2</a:t>
            </a:r>
          </a:p>
        </p:txBody>
      </p:sp>
    </p:spTree>
    <p:extLst>
      <p:ext uri="{BB962C8B-B14F-4D97-AF65-F5344CB8AC3E}">
        <p14:creationId xmlns:p14="http://schemas.microsoft.com/office/powerpoint/2010/main" val="254674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5DDE-1A5D-A735-EC1E-53D6B4E4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071E-F623-6E2B-8EE9-02BA1762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Auto Correlation Function (ACF)</a:t>
            </a:r>
            <a:r>
              <a:rPr lang="en-IN" dirty="0"/>
              <a:t> is a regression model that tells us about the correlation of y with its own lags, i.e.</a:t>
            </a:r>
          </a:p>
          <a:p>
            <a:pPr lvl="1"/>
            <a:r>
              <a:rPr lang="en-IN" dirty="0"/>
              <a:t>Between y and lag</a:t>
            </a:r>
            <a:r>
              <a:rPr lang="en-IN" baseline="-25000" dirty="0"/>
              <a:t>1</a:t>
            </a:r>
            <a:r>
              <a:rPr lang="en-IN" dirty="0"/>
              <a:t>y</a:t>
            </a:r>
          </a:p>
          <a:p>
            <a:pPr lvl="1"/>
            <a:r>
              <a:rPr lang="en-IN" dirty="0"/>
              <a:t>Between y and lag</a:t>
            </a:r>
            <a:r>
              <a:rPr lang="en-IN" baseline="-25000" dirty="0"/>
              <a:t>2</a:t>
            </a:r>
            <a:r>
              <a:rPr lang="en-IN" dirty="0"/>
              <a:t>y</a:t>
            </a:r>
          </a:p>
          <a:p>
            <a:pPr lvl="1"/>
            <a:r>
              <a:rPr lang="en-IN" dirty="0"/>
              <a:t>Between y and lag</a:t>
            </a:r>
            <a:r>
              <a:rPr lang="en-IN" baseline="-25000" dirty="0"/>
              <a:t>3</a:t>
            </a:r>
            <a:r>
              <a:rPr lang="en-IN" dirty="0"/>
              <a:t>y</a:t>
            </a:r>
          </a:p>
          <a:p>
            <a:pPr lvl="1"/>
            <a:r>
              <a:rPr lang="en-IN" dirty="0"/>
              <a:t>…</a:t>
            </a:r>
          </a:p>
          <a:p>
            <a:r>
              <a:rPr lang="en-IN" dirty="0"/>
              <a:t>Generally, we plot a graph showing lag on the x-axis and the correlation of today’s value with the lag value on the y-axis</a:t>
            </a:r>
          </a:p>
          <a:p>
            <a:r>
              <a:rPr lang="en-IN" dirty="0"/>
              <a:t>Example: Next slide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31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58DA-4274-5548-CE1F-021568C3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AEEE-CEFE-C5CC-2DDE-3EC16580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3921-5EE6-736A-07F4-5BDF8A04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78" y="365125"/>
            <a:ext cx="7167695" cy="5589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337C6-10E0-013D-27CA-B6924AF4BE65}"/>
              </a:ext>
            </a:extLst>
          </p:cNvPr>
          <p:cNvSpPr txBox="1"/>
          <p:nvPr/>
        </p:nvSpPr>
        <p:spPr>
          <a:xfrm>
            <a:off x="355766" y="1363960"/>
            <a:ext cx="27637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Today’s value compared with today’s value, so correlation is 100% or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B37C9-5F19-53D5-26AF-6BA037B42B41}"/>
              </a:ext>
            </a:extLst>
          </p:cNvPr>
          <p:cNvCxnSpPr>
            <a:stCxn id="6" idx="3"/>
          </p:cNvCxnSpPr>
          <p:nvPr/>
        </p:nvCxnSpPr>
        <p:spPr>
          <a:xfrm>
            <a:off x="3119513" y="1825625"/>
            <a:ext cx="784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A1CE01-B29D-094B-3C55-75EDAC97B35A}"/>
              </a:ext>
            </a:extLst>
          </p:cNvPr>
          <p:cNvSpPr txBox="1"/>
          <p:nvPr/>
        </p:nvSpPr>
        <p:spPr>
          <a:xfrm>
            <a:off x="355765" y="3659232"/>
            <a:ext cx="27637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Corelation of today’s price with yesterday’s price (Lag = 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C8434F-BB3B-5A14-18EE-C47CD47EDF08}"/>
              </a:ext>
            </a:extLst>
          </p:cNvPr>
          <p:cNvCxnSpPr>
            <a:cxnSpLocks/>
          </p:cNvCxnSpPr>
          <p:nvPr/>
        </p:nvCxnSpPr>
        <p:spPr>
          <a:xfrm>
            <a:off x="3119512" y="4001294"/>
            <a:ext cx="96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E6970F-A3B6-4C4F-46FB-E769C2C3AF42}"/>
              </a:ext>
            </a:extLst>
          </p:cNvPr>
          <p:cNvSpPr txBox="1"/>
          <p:nvPr/>
        </p:nvSpPr>
        <p:spPr>
          <a:xfrm>
            <a:off x="355765" y="4860143"/>
            <a:ext cx="27637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Corelation of today’s price with price 2 days ago (Lag = 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0CB926-4A6C-0640-BEA8-058103775E2B}"/>
              </a:ext>
            </a:extLst>
          </p:cNvPr>
          <p:cNvCxnSpPr>
            <a:cxnSpLocks/>
          </p:cNvCxnSpPr>
          <p:nvPr/>
        </p:nvCxnSpPr>
        <p:spPr>
          <a:xfrm flipV="1">
            <a:off x="3119512" y="4294598"/>
            <a:ext cx="1144263" cy="102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A02C40-C676-D6E2-6F83-B7F02CF50C41}"/>
              </a:ext>
            </a:extLst>
          </p:cNvPr>
          <p:cNvSpPr txBox="1"/>
          <p:nvPr/>
        </p:nvSpPr>
        <p:spPr>
          <a:xfrm>
            <a:off x="9441951" y="2822889"/>
            <a:ext cx="2219623" cy="31393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Blue lines: 95% confidence interval lines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Values crossing the lines are significant, i.e. today’s return and that day’s return have a statistically significant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26438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5CB3-C1FE-35B8-27A2-6BF5BA3C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8D7D-33E3-B6BD-9000-2EB9B8E5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Partially Auto Correlation Function (PACF)</a:t>
            </a:r>
            <a:r>
              <a:rPr lang="en-IN" dirty="0"/>
              <a:t> is similar to ACF</a:t>
            </a:r>
          </a:p>
          <a:p>
            <a:r>
              <a:rPr lang="en-IN" dirty="0"/>
              <a:t>Conveys the relationship of y with its lags, but after removing the effects of the intermediate lags</a:t>
            </a:r>
          </a:p>
          <a:p>
            <a:r>
              <a:rPr lang="en-IN" dirty="0"/>
              <a:t>Example: Here, if we want to see relationship between y and lag</a:t>
            </a:r>
            <a:r>
              <a:rPr lang="en-IN" baseline="-25000" dirty="0"/>
              <a:t>3</a:t>
            </a:r>
            <a:r>
              <a:rPr lang="en-IN" dirty="0"/>
              <a:t>y then it does so after removing the effects of lag</a:t>
            </a:r>
            <a:r>
              <a:rPr lang="en-IN" baseline="-25000" dirty="0"/>
              <a:t>1</a:t>
            </a:r>
            <a:r>
              <a:rPr lang="en-IN" dirty="0"/>
              <a:t>y and lag</a:t>
            </a:r>
            <a:r>
              <a:rPr lang="en-IN" baseline="-25000" dirty="0"/>
              <a:t>2</a:t>
            </a:r>
            <a:r>
              <a:rPr lang="en-IN" dirty="0"/>
              <a:t>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D098A-C67B-6426-2CA7-411C5637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37" y="4299207"/>
            <a:ext cx="3259476" cy="168035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286BD88F-0EB2-9072-C74D-EDBE923563A1}"/>
              </a:ext>
            </a:extLst>
          </p:cNvPr>
          <p:cNvSpPr/>
          <p:nvPr/>
        </p:nvSpPr>
        <p:spPr>
          <a:xfrm>
            <a:off x="6095999" y="4428162"/>
            <a:ext cx="3366499" cy="965771"/>
          </a:xfrm>
          <a:prstGeom prst="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Conveys the strength of lag</a:t>
            </a:r>
            <a:r>
              <a:rPr lang="en-IN" sz="2400" baseline="-25000" dirty="0">
                <a:solidFill>
                  <a:srgbClr val="FF0000"/>
                </a:solidFill>
              </a:rPr>
              <a:t>3</a:t>
            </a:r>
            <a:r>
              <a:rPr lang="en-IN" sz="2400" dirty="0">
                <a:solidFill>
                  <a:srgbClr val="FF0000"/>
                </a:solidFill>
              </a:rPr>
              <a:t>y only</a:t>
            </a:r>
          </a:p>
        </p:txBody>
      </p:sp>
    </p:spTree>
    <p:extLst>
      <p:ext uri="{BB962C8B-B14F-4D97-AF65-F5344CB8AC3E}">
        <p14:creationId xmlns:p14="http://schemas.microsoft.com/office/powerpoint/2010/main" val="262155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A42-00AE-A29E-A9FF-99A63F09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DBB4-1FC4-2627-BA04-9B7D9B47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Seasonal Autoregressive Integrated Moving Average Exogenous model (SARIMAX)</a:t>
            </a:r>
          </a:p>
          <a:p>
            <a:r>
              <a:rPr lang="en-US" dirty="0"/>
              <a:t>Seasonality occurs when certain patterns are not consistent, but appear periodically</a:t>
            </a:r>
          </a:p>
          <a:p>
            <a:r>
              <a:rPr lang="en-US" dirty="0"/>
              <a:t>So, a simple autoregressive component would not describe that data well</a:t>
            </a:r>
          </a:p>
          <a:p>
            <a:pPr lvl="1"/>
            <a:r>
              <a:rPr lang="en-US" dirty="0"/>
              <a:t>Example: Low sale in November will result into a similar prediction for December (incorrect), but actual high sale in December will result into a similar prediction for January (also incorrect)</a:t>
            </a:r>
          </a:p>
          <a:p>
            <a:r>
              <a:rPr lang="en-US" dirty="0"/>
              <a:t>Here, SARIMAX comes into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25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A42-00AE-A29E-A9FF-99A63F09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DBB4-1FC4-2627-BA04-9B7D9B47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F9CC4-54E9-0C4B-06C5-AE25A4145A0E}"/>
              </a:ext>
            </a:extLst>
          </p:cNvPr>
          <p:cNvSpPr txBox="1"/>
          <p:nvPr/>
        </p:nvSpPr>
        <p:spPr>
          <a:xfrm>
            <a:off x="359596" y="139094"/>
            <a:ext cx="8856323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ARIMA		(p, d, q)</a:t>
            </a:r>
          </a:p>
          <a:p>
            <a:r>
              <a:rPr lang="en-IN" sz="2400" b="1" dirty="0"/>
              <a:t>SARIMAX	(p, d, q)		(P, D, Q, s)</a:t>
            </a:r>
          </a:p>
          <a:p>
            <a:endParaRPr lang="en-IN" sz="2400" b="1" dirty="0"/>
          </a:p>
          <a:p>
            <a:r>
              <a:rPr lang="en-IN" sz="2400" b="1" dirty="0"/>
              <a:t>	P, D, Q are </a:t>
            </a:r>
            <a:r>
              <a:rPr lang="en-IN" sz="2400" b="1" i="1" dirty="0"/>
              <a:t>seasonal </a:t>
            </a:r>
            <a:r>
              <a:rPr lang="en-IN" sz="2400" b="1" dirty="0"/>
              <a:t>equivalents of p, d, q</a:t>
            </a:r>
          </a:p>
          <a:p>
            <a:r>
              <a:rPr lang="en-IN" sz="2400" b="1" dirty="0"/>
              <a:t>	s is the length of the cycle</a:t>
            </a:r>
          </a:p>
          <a:p>
            <a:endParaRPr lang="en-IN" sz="2400" b="1" dirty="0"/>
          </a:p>
          <a:p>
            <a:r>
              <a:rPr lang="en-IN" sz="2400" b="1" dirty="0"/>
              <a:t>Example: </a:t>
            </a:r>
          </a:p>
          <a:p>
            <a:r>
              <a:rPr lang="en-IN" sz="2400" b="1" dirty="0"/>
              <a:t>ARIMA (1, 1, 2)</a:t>
            </a:r>
          </a:p>
          <a:p>
            <a:r>
              <a:rPr lang="en-IN" sz="2400" b="1" dirty="0"/>
              <a:t>p: Current month’s sales depends on the previous month’s sales (1)</a:t>
            </a:r>
          </a:p>
          <a:p>
            <a:r>
              <a:rPr lang="en-IN" sz="2400" b="1" dirty="0"/>
              <a:t>d: We need to take one lag to make data stationary (1)</a:t>
            </a:r>
          </a:p>
          <a:p>
            <a:r>
              <a:rPr lang="en-IN" sz="2400" b="1" dirty="0"/>
              <a:t>q: Consider the influence of one past forecast error (2)</a:t>
            </a:r>
          </a:p>
          <a:p>
            <a:endParaRPr lang="en-IN" sz="2400" b="1" dirty="0"/>
          </a:p>
          <a:p>
            <a:r>
              <a:rPr lang="en-IN" sz="2400" b="1" dirty="0"/>
              <a:t>SARIMAX (1, 1, 2) (1,1,1,12)</a:t>
            </a:r>
          </a:p>
          <a:p>
            <a:r>
              <a:rPr lang="en-IN" sz="2400" b="1" dirty="0"/>
              <a:t>First three: Similar to ARIMA; then we have four more</a:t>
            </a:r>
          </a:p>
          <a:p>
            <a:r>
              <a:rPr lang="en-IN" sz="2400" b="1" dirty="0"/>
              <a:t>P: Capturing the influence of the </a:t>
            </a:r>
            <a:r>
              <a:rPr lang="en-IN" sz="2400" b="1" u="sng" dirty="0"/>
              <a:t>same month last year</a:t>
            </a:r>
            <a:r>
              <a:rPr lang="en-IN" sz="2400" b="1" dirty="0"/>
              <a:t> (1)</a:t>
            </a:r>
          </a:p>
          <a:p>
            <a:r>
              <a:rPr lang="en-IN" sz="2400" b="1" dirty="0"/>
              <a:t>D: We need to take </a:t>
            </a:r>
            <a:r>
              <a:rPr lang="en-IN" sz="2400" b="1" u="sng" dirty="0"/>
              <a:t>one seasonal lag</a:t>
            </a:r>
            <a:r>
              <a:rPr lang="en-IN" sz="2400" b="1" dirty="0"/>
              <a:t> to make data stationary (1)</a:t>
            </a:r>
          </a:p>
          <a:p>
            <a:r>
              <a:rPr lang="en-IN" sz="2400" b="1" dirty="0"/>
              <a:t>Q: Consider the influence of </a:t>
            </a:r>
            <a:r>
              <a:rPr lang="en-IN" sz="2400" b="1" u="sng" dirty="0"/>
              <a:t>one past seasonal forecast error </a:t>
            </a:r>
            <a:r>
              <a:rPr lang="en-IN" sz="2400" b="1" dirty="0"/>
              <a:t>(1)</a:t>
            </a:r>
            <a:endParaRPr lang="en-IN" sz="2400" b="1" u="sng" dirty="0"/>
          </a:p>
          <a:p>
            <a:r>
              <a:rPr lang="en-IN" sz="2400" b="1" dirty="0"/>
              <a:t>s: Assume monthly data, considering </a:t>
            </a:r>
            <a:r>
              <a:rPr lang="en-IN" sz="2400" b="1" u="sng" dirty="0"/>
              <a:t>yearly seasonality</a:t>
            </a:r>
            <a:r>
              <a:rPr lang="en-IN" sz="2400" b="1" dirty="0"/>
              <a:t> (12)</a:t>
            </a:r>
            <a:endParaRPr lang="en-IN" sz="2400" b="1" u="sng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B9E3BE2-07B6-DC9A-8CD7-6557B10D3DF0}"/>
              </a:ext>
            </a:extLst>
          </p:cNvPr>
          <p:cNvSpPr/>
          <p:nvPr/>
        </p:nvSpPr>
        <p:spPr>
          <a:xfrm>
            <a:off x="7860587" y="390710"/>
            <a:ext cx="4479532" cy="1651197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Also see c:\code\Data Analytics\implementation\arima_sarimax.py</a:t>
            </a:r>
          </a:p>
        </p:txBody>
      </p:sp>
    </p:spTree>
    <p:extLst>
      <p:ext uri="{BB962C8B-B14F-4D97-AF65-F5344CB8AC3E}">
        <p14:creationId xmlns:p14="http://schemas.microsoft.com/office/powerpoint/2010/main" val="120387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B5DC-7E1C-20E6-92E6-22307D4D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26DB-C15A-2702-EAFB-43E58E5C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Trends: Long-term trend of increase/decrease/stagnate (e.g. Increase: industrial production or profit, Stagnate: Number of new houses in places like Pune city, Decrease: Petrol/CNG replacing diesel vehicles)</a:t>
            </a:r>
          </a:p>
          <a:p>
            <a:r>
              <a:rPr lang="en-IN" dirty="0"/>
              <a:t>Periodic variations: Repetition after a regular interval of time</a:t>
            </a:r>
          </a:p>
          <a:p>
            <a:pPr lvl="1"/>
            <a:r>
              <a:rPr lang="en-IN" dirty="0"/>
              <a:t>Seasonal: Duration: &lt;= 1 year (e.g. Climate conditions, Customs/traditions)</a:t>
            </a:r>
          </a:p>
          <a:p>
            <a:pPr lvl="1"/>
            <a:r>
              <a:rPr lang="en-IN" dirty="0"/>
              <a:t>Cyclical: Duration &gt; a year (e.g. economic cycles of boom, recession, depression, and recovery)</a:t>
            </a:r>
          </a:p>
          <a:p>
            <a:r>
              <a:rPr lang="en-IN" dirty="0"/>
              <a:t>Random: No specific pattern of movements (e.g. strikes, floods, other climate crises, wars)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56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B5DC-7E1C-20E6-92E6-22307D4D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26DB-C15A-2702-EAFB-43E58E5C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C:\code\Data Analytics\</a:t>
            </a:r>
            <a:r>
              <a:rPr lang="en-US" dirty="0" err="1"/>
              <a:t>time_series</a:t>
            </a:r>
            <a:r>
              <a:rPr lang="en-US" dirty="0"/>
              <a:t>\</a:t>
            </a:r>
            <a:r>
              <a:rPr lang="en-US" dirty="0" err="1"/>
              <a:t>gold_prices</a:t>
            </a:r>
            <a:r>
              <a:rPr lang="en-US" dirty="0"/>
              <a:t>\ visualize_gold_prices_timeseries.py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134E1-3516-29C8-D94F-A6EBB0FF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07" y="2697687"/>
            <a:ext cx="6544685" cy="39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0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0BDF-CFF0-804C-406A-9ED61A75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Seasonality and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6EA7-1D1F-A277-A722-6FBC14CFB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Example: A restaurant where people generally come only on Sundays</a:t>
            </a:r>
          </a:p>
          <a:p>
            <a:r>
              <a:rPr lang="en-IN" dirty="0"/>
              <a:t>Plot the number of people visiting each day and try to find the correlation of day 0 (Sunday) with every next day for the next two weeks</a:t>
            </a:r>
          </a:p>
          <a:p>
            <a:r>
              <a:rPr lang="en-IN" b="1" dirty="0"/>
              <a:t>Autocorrelation</a:t>
            </a:r>
            <a:r>
              <a:rPr lang="en-IN" dirty="0"/>
              <a:t>: Correlation with self (Correlation of Number of customers on Day 0 with Number of customers on each subsequent day)</a:t>
            </a:r>
          </a:p>
          <a:p>
            <a:r>
              <a:rPr lang="en-IN" dirty="0"/>
              <a:t>restaurant_seasonality_example.py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8077-79C8-066E-7719-E6E7229D0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High correlation every 7</a:t>
            </a:r>
            <a:r>
              <a:rPr lang="en-IN" baseline="30000" dirty="0"/>
              <a:t>th</a:t>
            </a:r>
            <a:r>
              <a:rPr lang="en-IN" dirty="0"/>
              <a:t> day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Weekly cycle of seasonality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E56BF-9C91-F58B-8F87-133DD687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62" y="2644582"/>
            <a:ext cx="5881036" cy="7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5BAD-A732-E422-5496-CAEB9665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F324-8EFE-583C-4883-8F3245BC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Problem: Data fluctuations are very high in the short term</a:t>
            </a:r>
          </a:p>
          <a:p>
            <a:r>
              <a:rPr lang="en-IN" dirty="0"/>
              <a:t>Reason: Seasonality/Cyclicality </a:t>
            </a:r>
          </a:p>
          <a:p>
            <a:r>
              <a:rPr lang="en-IN" dirty="0"/>
              <a:t>Example: Look at yearly_gold_prices.csv</a:t>
            </a:r>
          </a:p>
          <a:p>
            <a:r>
              <a:rPr lang="en-IN" dirty="0"/>
              <a:t>Solution: Smoothen data </a:t>
            </a:r>
          </a:p>
          <a:p>
            <a:r>
              <a:rPr lang="en-IN" dirty="0"/>
              <a:t>How?: Compute averages from overlapping groups of successive values in a time series</a:t>
            </a:r>
          </a:p>
          <a:p>
            <a:r>
              <a:rPr lang="en-IN" dirty="0"/>
              <a:t>Called: </a:t>
            </a:r>
            <a:r>
              <a:rPr lang="en-IN" b="1" dirty="0"/>
              <a:t>Moving Average (MA)</a:t>
            </a:r>
            <a:r>
              <a:rPr lang="en-IN" dirty="0"/>
              <a:t> (See next slide)</a:t>
            </a:r>
            <a:endParaRPr lang="en-IN" b="1" dirty="0"/>
          </a:p>
          <a:p>
            <a:r>
              <a:rPr lang="en-IN" dirty="0"/>
              <a:t>Code: </a:t>
            </a:r>
            <a:r>
              <a:rPr lang="en-US" dirty="0"/>
              <a:t>moving_average_gold_prices_timeseries.py (Note: The initial few rows will be blank for the moving total and average columns)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42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5BAD-A732-E422-5496-CAEB9665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 Concept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F0C17B-0496-4282-AB8B-4AB51FFE37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894995" cy="3510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02356">
                  <a:extLst>
                    <a:ext uri="{9D8B030D-6E8A-4147-A177-3AD203B41FA5}">
                      <a16:colId xmlns:a16="http://schemas.microsoft.com/office/drawing/2014/main" val="1820144343"/>
                    </a:ext>
                  </a:extLst>
                </a:gridCol>
                <a:gridCol w="1241659">
                  <a:extLst>
                    <a:ext uri="{9D8B030D-6E8A-4147-A177-3AD203B41FA5}">
                      <a16:colId xmlns:a16="http://schemas.microsoft.com/office/drawing/2014/main" val="3941698527"/>
                    </a:ext>
                  </a:extLst>
                </a:gridCol>
                <a:gridCol w="3484345">
                  <a:extLst>
                    <a:ext uri="{9D8B030D-6E8A-4147-A177-3AD203B41FA5}">
                      <a16:colId xmlns:a16="http://schemas.microsoft.com/office/drawing/2014/main" val="2819222795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701151043"/>
                    </a:ext>
                  </a:extLst>
                </a:gridCol>
                <a:gridCol w="2521818">
                  <a:extLst>
                    <a:ext uri="{9D8B030D-6E8A-4147-A177-3AD203B41FA5}">
                      <a16:colId xmlns:a16="http://schemas.microsoft.com/office/drawing/2014/main" val="2863469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Gold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Years Moving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Years Moving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 Term Fluctuation (3 Years MA – Gold Price)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9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9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35.2 + 37.4 + 43.5 = 116.1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116.1 / 3 = 38.7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4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37.4 + 43.5 + 63.9 = 144.8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144.8 / 3 = 48.2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15.63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0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106.7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43.5 + 63.9 + 106.7 = 214.1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214.1 / 3 = 71.3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1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63.9 + 106.7 + 183.9 = 354.5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354.5 / 3 = 118.1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65.73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Jan 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106.7 + 183.9 + 140.3 = 430.90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430.9 / 3 = 143.6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-3.33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9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3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B30-DB87-3EB6-6581-D26ED5E6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 –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2DD8-9688-338E-0727-6EC336CA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C:\code\Data Analytics\</a:t>
            </a:r>
            <a:r>
              <a:rPr lang="en-US" dirty="0" err="1"/>
              <a:t>time_series</a:t>
            </a:r>
            <a:r>
              <a:rPr lang="en-US" dirty="0"/>
              <a:t>\</a:t>
            </a:r>
            <a:r>
              <a:rPr lang="en-US" dirty="0" err="1"/>
              <a:t>gold_prices</a:t>
            </a:r>
            <a:r>
              <a:rPr lang="en-US" dirty="0"/>
              <a:t> \Moving_Average_Concept_Customer_Ratings.py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4634F-BCD9-26A8-DB78-187FFF2E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7" y="2694004"/>
            <a:ext cx="7629625" cy="38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8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EF0-2DAE-FA0F-CA3C-6BE245E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Lag (Time Shift)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3E9F-4AA4-C995-D0F0-D47452B6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Need: Predict future values using past values</a:t>
            </a:r>
          </a:p>
          <a:p>
            <a:r>
              <a:rPr lang="en-IN" sz="2400" dirty="0"/>
              <a:t>How: Pandas has a </a:t>
            </a:r>
            <a:r>
              <a:rPr lang="en-IN" sz="2400" i="1" dirty="0"/>
              <a:t>shift()</a:t>
            </a:r>
            <a:r>
              <a:rPr lang="en-IN" sz="2400" dirty="0"/>
              <a:t> function, which allows us to shift data</a:t>
            </a:r>
          </a:p>
          <a:p>
            <a:r>
              <a:rPr lang="en-IN" sz="2400" dirty="0"/>
              <a:t>Example: shift(1) will push data downward by one row </a:t>
            </a:r>
          </a:p>
          <a:p>
            <a:r>
              <a:rPr lang="en-IN" sz="2400" dirty="0"/>
              <a:t>Lag: Now subtract current month’s value - shifted by one month value</a:t>
            </a:r>
          </a:p>
          <a:p>
            <a:r>
              <a:rPr lang="en-IN" sz="2400" dirty="0"/>
              <a:t>Use: We can use predict price at time </a:t>
            </a:r>
            <a:r>
              <a:rPr lang="en-IN" sz="2400" i="1" dirty="0"/>
              <a:t>t </a:t>
            </a:r>
            <a:r>
              <a:rPr lang="en-IN" sz="2400" dirty="0"/>
              <a:t>using the price at time </a:t>
            </a:r>
            <a:r>
              <a:rPr lang="en-IN" sz="2400" i="1" dirty="0"/>
              <a:t>t-1</a:t>
            </a:r>
            <a:endParaRPr lang="en-IN" sz="2400" dirty="0"/>
          </a:p>
          <a:p>
            <a:r>
              <a:rPr lang="en-IN" sz="2400" dirty="0"/>
              <a:t>Code: </a:t>
            </a:r>
            <a:r>
              <a:rPr lang="en-US" sz="2400" dirty="0"/>
              <a:t>shift_concept_gold_prices_timeseries.py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D36-CF34-25C1-F575-EA5A1CF0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22" y="4951391"/>
            <a:ext cx="2095792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6679C-F5F1-1E13-B36F-8615EA49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13" y="4951391"/>
            <a:ext cx="2172003" cy="1762371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B1F8ED7C-C18A-98A6-6935-46650C64C9F9}"/>
              </a:ext>
            </a:extLst>
          </p:cNvPr>
          <p:cNvSpPr/>
          <p:nvPr/>
        </p:nvSpPr>
        <p:spPr>
          <a:xfrm>
            <a:off x="4677878" y="5483794"/>
            <a:ext cx="1655545" cy="80852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shift(1)</a:t>
            </a:r>
          </a:p>
        </p:txBody>
      </p:sp>
    </p:spTree>
    <p:extLst>
      <p:ext uri="{BB962C8B-B14F-4D97-AF65-F5344CB8AC3E}">
        <p14:creationId xmlns:p14="http://schemas.microsoft.com/office/powerpoint/2010/main" val="298047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Microsoft Office PowerPoint</Application>
  <PresentationFormat>Widescreen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Time Series Forecasting</vt:lpstr>
      <vt:lpstr>Time Series</vt:lpstr>
      <vt:lpstr>Time Series Components</vt:lpstr>
      <vt:lpstr>Visualizing a Time Series</vt:lpstr>
      <vt:lpstr>Seasonality and Autocorrelation</vt:lpstr>
      <vt:lpstr>Moving Average</vt:lpstr>
      <vt:lpstr>Moving Average Concept</vt:lpstr>
      <vt:lpstr>Moving Average – Another Example</vt:lpstr>
      <vt:lpstr>Lag (Time Shift)</vt:lpstr>
      <vt:lpstr>Stationarity and Seasonality</vt:lpstr>
      <vt:lpstr>Differencing</vt:lpstr>
      <vt:lpstr>ARIMA</vt:lpstr>
      <vt:lpstr>SARIMAX</vt:lpstr>
      <vt:lpstr>Time Series Analysis Example</vt:lpstr>
      <vt:lpstr>Creating a Time Series</vt:lpstr>
      <vt:lpstr>Time Series Components</vt:lpstr>
      <vt:lpstr>What We See In the Output Plot</vt:lpstr>
      <vt:lpstr>Creating a Time Series – Stationary Time Series</vt:lpstr>
      <vt:lpstr>Creating a Time Series – Checking Stationarity</vt:lpstr>
      <vt:lpstr>Creating a Time Series – Make the Data Stationary</vt:lpstr>
      <vt:lpstr>Creating a Time Series – Make Stationary – Time Shift</vt:lpstr>
      <vt:lpstr>Creating a Time Series – Make Stationary – Time Shift - Results</vt:lpstr>
      <vt:lpstr>Creating a Time Series – ARIMA</vt:lpstr>
      <vt:lpstr>Creating a Time Series – ARIMA in Python</vt:lpstr>
      <vt:lpstr>ACF</vt:lpstr>
      <vt:lpstr>ACF</vt:lpstr>
      <vt:lpstr>PACF</vt:lpstr>
      <vt:lpstr>Creating a Time Series – SARIMAX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2024-12-11T08:55:07Z</dcterms:created>
  <dcterms:modified xsi:type="dcterms:W3CDTF">2024-12-11T08:56:04Z</dcterms:modified>
</cp:coreProperties>
</file>