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3" r:id="rId2"/>
    <p:sldId id="1974" r:id="rId3"/>
    <p:sldId id="2380" r:id="rId4"/>
    <p:sldId id="2381" r:id="rId5"/>
    <p:sldId id="1992" r:id="rId6"/>
    <p:sldId id="1995" r:id="rId7"/>
    <p:sldId id="1231" r:id="rId8"/>
    <p:sldId id="1232" r:id="rId9"/>
    <p:sldId id="2368" r:id="rId10"/>
    <p:sldId id="1756" r:id="rId11"/>
    <p:sldId id="2369" r:id="rId12"/>
    <p:sldId id="1758" r:id="rId13"/>
    <p:sldId id="1759" r:id="rId14"/>
    <p:sldId id="1760" r:id="rId15"/>
    <p:sldId id="1761" r:id="rId16"/>
    <p:sldId id="1762" r:id="rId17"/>
    <p:sldId id="2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CE2A-64A9-A89F-B709-E6864627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A089F-311F-ECBF-C45B-57A4F481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67BD-ABD7-7EDA-6BC8-31BBB9C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8D35-6D86-C73A-D8F0-77CE976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89F1-AE23-3CE4-D0E6-4D347EC7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6B69-E47D-6767-5455-64F03B90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85E13-0F8B-2AF6-F2D1-0B433198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0886-AEBB-EE88-77B9-B67E45D6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4FC8-D2CB-ED8C-E38D-A42110D2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A1CF-092C-3231-3E9C-854CD7C3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86B93-608E-D92C-A921-8848854D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BCBCA-717F-5EB8-0244-07CB7B4D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080-E1A6-CB27-9024-77AEC800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7B0F-9730-2426-71A1-B662DDC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472B-B901-09AD-389A-F43D3CBF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6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9CE2-2C37-D963-F679-21D07E26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F539-0EAF-1647-F094-7781B880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65CF-BC97-FA01-4D85-76AF4DF8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2C3-46F6-11E3-A754-AEB22078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B33E-61AB-A222-7152-D07C8CC7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2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F08A-1523-A752-286B-A8DCBC3C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AB35-274D-A4D7-D06D-62A7BBD2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1003-22C6-CE6E-9989-808A6AE8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5859-B03D-5A49-6175-AB89FA2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02BC-14D5-FB08-8DCA-91DE32A4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5C4F-AAE5-E272-BC91-4EF2291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C8B5-BD3A-0187-5A36-3E40CB04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77783-6976-8AE7-F213-48E6C5E0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5396-A3CE-85A9-F78A-F0B5C8B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1B412-EC09-6062-E832-4E22BCD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8D5F-26A2-2BA0-F0E8-BA5D7808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4E95-316A-2763-9B48-B5078805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4A76E-845B-A8A1-5FBC-5479CCDE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3A1B9-F32C-8CB3-A24C-08CE939DA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BAC3D-9003-D985-751B-ADFAA2693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082DA-BB2C-80DC-C061-B7845745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E83F8-932D-5366-9512-C2B3CB2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26969-0F54-B6EE-5224-4AB2928D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C1875-0B44-12F5-9EF1-992D4BD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1398-CC75-F9C1-76D2-98ACB330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60018-DA14-0B34-61EC-503557CD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6362-F2E0-27BC-AC73-D9082DE6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3DF2B-F5E8-41C4-4EC8-2A83B503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E3E68-58E1-8552-5720-EE055462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C69F5-2413-7554-690F-185C81CC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2F833-2748-6CED-2B4A-912BD65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C7E9-F4C4-44E5-B9D6-2F436A99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03F2-F96A-82B1-3D26-7CBB3322F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AB24-F186-AFCD-FBDC-8C23BE2C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DF82-D0C5-B630-EEBF-8323DBC9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BE26-8036-C875-222B-4E9635EB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E920-164D-BAA1-30D0-3B9011B4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8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2DFB-65C8-B7BC-8035-9E3485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5CF00-E0D0-D002-9E1E-108D01DD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745E2-263E-4741-27BD-95D666AF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7AC05-A359-8D91-78CE-D727259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34EB-377E-8EB4-22C2-9F6E166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FE88E-C296-BDE9-AB50-95FF440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0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29568-A735-4A53-D204-CC7196B9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5FFF6-9BFB-3120-F49A-07850FDA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CB7C-05FF-48A5-167B-F03A3FE2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057E-02F5-4749-908D-1A9A09CA1EC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DF98-6E96-540E-ABEF-1F61B7949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EFA4-A000-8362-A74A-E450C9268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E2F0-4962-4CA3-B8F3-206A30421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CA52F-B377-F46C-6627-FA45DD90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Bayes’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CE0C8-B8B4-3459-D3E3-2A053DF4E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E190-3A67-53CC-E053-825765EA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109"/>
            <a:ext cx="10515600" cy="795855"/>
          </a:xfrm>
        </p:spPr>
        <p:txBody>
          <a:bodyPr>
            <a:normAutofit/>
          </a:bodyPr>
          <a:lstStyle/>
          <a:p>
            <a:r>
              <a:rPr lang="en-IN" dirty="0"/>
              <a:t>Pairs of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0114-C236-C8F6-B6E2-BCB273B4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062"/>
            <a:ext cx="10515600" cy="4351338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Spelling (X) - Vocabulary (Y)</a:t>
            </a:r>
            <a:r>
              <a:rPr lang="en-IN" dirty="0"/>
              <a:t>	      </a:t>
            </a:r>
            <a:r>
              <a:rPr lang="en-IN" dirty="0">
                <a:solidFill>
                  <a:srgbClr val="FF0000"/>
                </a:solidFill>
              </a:rPr>
              <a:t>Vocabulary (X) - Multiplication (Y)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Spelling (X) - Multiplication (Y)</a:t>
            </a:r>
            <a:r>
              <a:rPr lang="en-IN" dirty="0"/>
              <a:t>       </a:t>
            </a:r>
            <a:r>
              <a:rPr lang="en-IN" b="1" dirty="0">
                <a:solidFill>
                  <a:srgbClr val="00B050"/>
                </a:solidFill>
              </a:rPr>
              <a:t>Multiplication (X) - Geometry (Y)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4FE70-484B-90AF-2AC6-750D7A4C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85" y="1728141"/>
            <a:ext cx="3272366" cy="2001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200A6-30BD-11CA-B23B-DBA0A111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59" y="1623872"/>
            <a:ext cx="3448902" cy="2105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D6963-B26B-508B-9E5F-B55513162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85" y="4237971"/>
            <a:ext cx="3364915" cy="2070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49831-835F-CF6A-77EA-C3D425D46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59" y="4377424"/>
            <a:ext cx="340889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3BF7-E1BE-9891-D186-E7D9EBFF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Correlation to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47A4C-E0B4-C75D-563B-309B90BD9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203" y="2741432"/>
            <a:ext cx="4228313" cy="3748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5B20C-780F-9276-643D-EC257C732AB6}"/>
              </a:ext>
            </a:extLst>
          </p:cNvPr>
          <p:cNvSpPr txBox="1"/>
          <p:nvPr/>
        </p:nvSpPr>
        <p:spPr>
          <a:xfrm>
            <a:off x="2671545" y="4081112"/>
            <a:ext cx="1351815" cy="369332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Component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80FD275-1821-688E-D3BC-DB442CE2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32" y="2744222"/>
            <a:ext cx="4228313" cy="3748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9D74DA-9E37-581B-35F7-90A9F85F57DA}"/>
              </a:ext>
            </a:extLst>
          </p:cNvPr>
          <p:cNvSpPr txBox="1"/>
          <p:nvPr/>
        </p:nvSpPr>
        <p:spPr>
          <a:xfrm>
            <a:off x="9570720" y="4300429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 this data point: Spelling (x) = 8.3, Vocabulary (y) = 5.6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9186C-0731-64CA-83E7-FE61D5201F72}"/>
              </a:ext>
            </a:extLst>
          </p:cNvPr>
          <p:cNvCxnSpPr>
            <a:cxnSpLocks/>
          </p:cNvCxnSpPr>
          <p:nvPr/>
        </p:nvCxnSpPr>
        <p:spPr>
          <a:xfrm flipH="1">
            <a:off x="9062720" y="4761715"/>
            <a:ext cx="50800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DA3D2B-C75D-08F3-D2F4-C8D3F9A9A624}"/>
              </a:ext>
            </a:extLst>
          </p:cNvPr>
          <p:cNvSpPr txBox="1"/>
          <p:nvPr/>
        </p:nvSpPr>
        <p:spPr>
          <a:xfrm>
            <a:off x="1434164" y="1482291"/>
            <a:ext cx="8864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PCA: Reduce multiple features into a component (e.g. here, two features to one component)</a:t>
            </a:r>
          </a:p>
          <a:p>
            <a:r>
              <a:rPr lang="en-IN" dirty="0"/>
              <a:t>Step 1: Create a scatter plot of x and y and find its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Step 2: Draw a line through the </a:t>
            </a:r>
            <a:r>
              <a:rPr lang="en-IN" dirty="0" err="1"/>
              <a:t>center</a:t>
            </a:r>
            <a:r>
              <a:rPr lang="en-IN" dirty="0"/>
              <a:t> in such a way that it will capture most of the variance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5B4D9B-2C25-98F3-403C-F2F9B12DDC07}"/>
              </a:ext>
            </a:extLst>
          </p:cNvPr>
          <p:cNvSpPr/>
          <p:nvPr/>
        </p:nvSpPr>
        <p:spPr>
          <a:xfrm>
            <a:off x="3830856" y="4983095"/>
            <a:ext cx="115504" cy="797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72045-2600-CCF8-62E7-97F44006F1CA}"/>
              </a:ext>
            </a:extLst>
          </p:cNvPr>
          <p:cNvSpPr/>
          <p:nvPr/>
        </p:nvSpPr>
        <p:spPr>
          <a:xfrm>
            <a:off x="7313607" y="4788990"/>
            <a:ext cx="115504" cy="797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1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654070C-BAFB-A73A-3190-BBAD5544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53" y="3551723"/>
            <a:ext cx="3623421" cy="321238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D6965-544A-D12E-D880-2B85ED9F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</a:t>
            </a:r>
            <a:r>
              <a:rPr lang="en-IN" i="1" dirty="0"/>
              <a:t>measure</a:t>
            </a:r>
            <a:r>
              <a:rPr lang="en-IN" dirty="0"/>
              <a:t>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A6DE-860D-A7D0-954C-1E12B4C7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Weight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Position of a feature relative to the regression line</a:t>
            </a:r>
          </a:p>
          <a:p>
            <a:r>
              <a:rPr lang="en-IN" dirty="0"/>
              <a:t>Weight = </a:t>
            </a:r>
            <a:r>
              <a:rPr lang="en-IN" b="1" dirty="0"/>
              <a:t>Component</a:t>
            </a:r>
            <a:r>
              <a:rPr lang="en-IN" dirty="0"/>
              <a:t>’s value for each original data point</a:t>
            </a:r>
            <a:endParaRPr lang="en-IN" b="1" dirty="0"/>
          </a:p>
          <a:p>
            <a:r>
              <a:rPr lang="en-IN" dirty="0"/>
              <a:t>Example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09F3F71-1E00-92DD-E585-B0F1F404BB94}"/>
              </a:ext>
            </a:extLst>
          </p:cNvPr>
          <p:cNvSpPr/>
          <p:nvPr/>
        </p:nvSpPr>
        <p:spPr>
          <a:xfrm>
            <a:off x="3310874" y="2837741"/>
            <a:ext cx="1633591" cy="616449"/>
          </a:xfrm>
          <a:prstGeom prst="borderCallout1">
            <a:avLst>
              <a:gd name="adj1" fmla="val -106163"/>
              <a:gd name="adj2" fmla="val 72389"/>
              <a:gd name="adj3" fmla="val 384868"/>
              <a:gd name="adj4" fmla="val 57069"/>
            </a:avLst>
          </a:prstGeom>
          <a:solidFill>
            <a:schemeClr val="accent2">
              <a:lumMod val="7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Example: </a:t>
            </a:r>
          </a:p>
          <a:p>
            <a:pPr algn="ctr"/>
            <a:r>
              <a:rPr lang="en-IN" dirty="0"/>
              <a:t>x = 8.3,y = 5.6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033A1B-45BA-BFEC-032D-B49B9D34AB98}"/>
                  </a:ext>
                </a:extLst>
              </p:cNvPr>
              <p:cNvSpPr txBox="1"/>
              <p:nvPr/>
            </p:nvSpPr>
            <p:spPr>
              <a:xfrm>
                <a:off x="6226554" y="3216132"/>
                <a:ext cx="5257800" cy="231582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</a:rPr>
                  <a:t>Calculating </a:t>
                </a:r>
                <a:r>
                  <a:rPr lang="en-IN" sz="2000" b="1" dirty="0">
                    <a:solidFill>
                      <a:schemeClr val="bg1"/>
                    </a:solidFill>
                  </a:rPr>
                  <a:t>weight by </a:t>
                </a:r>
                <a:r>
                  <a:rPr lang="en-IN" sz="2000" dirty="0">
                    <a:solidFill>
                      <a:schemeClr val="bg1"/>
                    </a:solidFill>
                  </a:rPr>
                  <a:t>using the Pythagorean theorem:</a:t>
                </a:r>
              </a:p>
              <a:p>
                <a:endParaRPr lang="en-IN" sz="2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√(</m:t>
                    </m:r>
                    <m:sSup>
                      <m:sSupPr>
                        <m:ctrlP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√(</m:t>
                    </m:r>
                    <m:sSup>
                      <m:sSupPr>
                        <m:ctrlP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(8.3−0)</m:t>
                        </m:r>
                      </m:e>
                      <m:sup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5.6</m:t>
                        </m:r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)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√(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68.89 +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31.36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=10=</m:t>
                      </m:r>
                      <m:r>
                        <a:rPr lang="en-I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𝑾𝒆𝒊𝒈𝒉𝒕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033A1B-45BA-BFEC-032D-B49B9D34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54" y="3216132"/>
                <a:ext cx="5257800" cy="2315827"/>
              </a:xfrm>
              <a:prstGeom prst="rect">
                <a:avLst/>
              </a:prstGeom>
              <a:blipFill>
                <a:blip r:embed="rId3"/>
                <a:stretch>
                  <a:fillRect l="-1159" t="-1583" b="-1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92660011-8234-2F3F-C5F3-1E4ECB53903A}"/>
              </a:ext>
            </a:extLst>
          </p:cNvPr>
          <p:cNvSpPr/>
          <p:nvPr/>
        </p:nvSpPr>
        <p:spPr>
          <a:xfrm rot="15153262">
            <a:off x="2321172" y="3915208"/>
            <a:ext cx="360000" cy="2988000"/>
          </a:xfrm>
          <a:prstGeom prst="rightBrace">
            <a:avLst/>
          </a:prstGeom>
          <a:ln w="12700">
            <a:solidFill>
              <a:schemeClr val="accent5">
                <a:lumMod val="50000"/>
              </a:schemeClr>
            </a:solidFill>
          </a:ln>
          <a:scene3d>
            <a:camera prst="orthographicFront">
              <a:rot lat="0" lon="0" rev="72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B5731-33BD-498E-289E-A3059BEDE461}"/>
              </a:ext>
            </a:extLst>
          </p:cNvPr>
          <p:cNvCxnSpPr>
            <a:cxnSpLocks/>
          </p:cNvCxnSpPr>
          <p:nvPr/>
        </p:nvCxnSpPr>
        <p:spPr>
          <a:xfrm>
            <a:off x="3859734" y="4754880"/>
            <a:ext cx="326186" cy="4254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70560A-B0DD-78D3-1691-C92712B239D9}"/>
              </a:ext>
            </a:extLst>
          </p:cNvPr>
          <p:cNvSpPr txBox="1"/>
          <p:nvPr/>
        </p:nvSpPr>
        <p:spPr>
          <a:xfrm>
            <a:off x="1496534" y="4810956"/>
            <a:ext cx="1641301" cy="369332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168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Weighting = 10</a:t>
            </a:r>
          </a:p>
        </p:txBody>
      </p:sp>
    </p:spTree>
    <p:extLst>
      <p:ext uri="{BB962C8B-B14F-4D97-AF65-F5344CB8AC3E}">
        <p14:creationId xmlns:p14="http://schemas.microsoft.com/office/powerpoint/2010/main" val="247456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6F40-785C-39BC-CF56-E268C114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for </a:t>
            </a:r>
            <a:r>
              <a:rPr lang="en-IN" sz="4400" i="1" dirty="0"/>
              <a:t>Spelling-Vocabulary</a:t>
            </a:r>
            <a:r>
              <a:rPr lang="en-IN" sz="4400" dirty="0"/>
              <a:t> and </a:t>
            </a:r>
            <a:r>
              <a:rPr lang="en-IN" sz="4400" i="1" dirty="0"/>
              <a:t>Multiplication-Geometry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83C7-504F-AEDD-4976-BDB89CC7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CBA511-1BDD-71DE-ACB9-067525168278}"/>
              </a:ext>
            </a:extLst>
          </p:cNvPr>
          <p:cNvGraphicFramePr>
            <a:graphicFrameLocks noGrp="1"/>
          </p:cNvGraphicFramePr>
          <p:nvPr/>
        </p:nvGraphicFramePr>
        <p:xfrm>
          <a:off x="510362" y="1828483"/>
          <a:ext cx="1129177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11">
                  <a:extLst>
                    <a:ext uri="{9D8B030D-6E8A-4147-A177-3AD203B41FA5}">
                      <a16:colId xmlns:a16="http://schemas.microsoft.com/office/drawing/2014/main" val="352435327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1839416022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3938922512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876185049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1017596038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2650758081"/>
                    </a:ext>
                  </a:extLst>
                </a:gridCol>
                <a:gridCol w="1613111">
                  <a:extLst>
                    <a:ext uri="{9D8B030D-6E8A-4147-A177-3AD203B41FA5}">
                      <a16:colId xmlns:a16="http://schemas.microsoft.com/office/drawing/2014/main" val="16600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StudentID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Spelling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Vocabulary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Component1 (S-V)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Multiplication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Geometry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Component2 (M-G)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83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7.8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5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8.7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1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7.3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3.2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10.7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4.9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11.4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4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6.1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0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11.3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6.6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13.6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13.5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12.0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9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5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F47E-1291-D8DA-FDCC-2A99DB79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87CA-53EC-FEA2-9168-B2174E28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Loadings/Coefficients</a:t>
            </a:r>
            <a:r>
              <a:rPr lang="en-IN" dirty="0"/>
              <a:t>: Explain the relationship between each component and the original dimensions </a:t>
            </a:r>
            <a:r>
              <a:rPr lang="en-IN"/>
              <a:t>(denoted by Y)</a:t>
            </a:r>
            <a:endParaRPr lang="en-IN" dirty="0"/>
          </a:p>
          <a:p>
            <a:r>
              <a:rPr lang="en-IN" dirty="0"/>
              <a:t>Calculations beyond the scope, but final result in our example:</a:t>
            </a:r>
          </a:p>
          <a:p>
            <a:pPr lvl="1"/>
            <a:r>
              <a:rPr lang="en-IN" dirty="0"/>
              <a:t>Coefficient of Component1 (S-V) : Y = (0.72 . X1) + (0.69 . X2) + (-0.02 . X3) + (0.03 . X4)</a:t>
            </a:r>
          </a:p>
          <a:p>
            <a:pPr lvl="1"/>
            <a:r>
              <a:rPr lang="en-IN" dirty="0"/>
              <a:t>Coefficient of Component2 (M-G): Y = (0.004 . X1) + (0.001 . X2) + (0.68 . X3) + (0.72 . X4)</a:t>
            </a:r>
          </a:p>
          <a:p>
            <a:r>
              <a:rPr lang="en-IN" dirty="0"/>
              <a:t>How to interpret? 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36313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2228-2220-AC68-D460-7CD946FA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2508-587C-39A3-FFC3-37CEA09A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DE7B7-8DBB-2BCC-9840-1162D877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2875708"/>
            <a:ext cx="5044534" cy="205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2017B-596E-BB27-8A22-55FBB098260B}"/>
              </a:ext>
            </a:extLst>
          </p:cNvPr>
          <p:cNvSpPr txBox="1"/>
          <p:nvPr/>
        </p:nvSpPr>
        <p:spPr>
          <a:xfrm>
            <a:off x="2928134" y="2404153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EADE4-983C-C264-5FE8-74D27222B231}"/>
              </a:ext>
            </a:extLst>
          </p:cNvPr>
          <p:cNvSpPr txBox="1"/>
          <p:nvPr/>
        </p:nvSpPr>
        <p:spPr>
          <a:xfrm>
            <a:off x="3645613" y="2404153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D84C8-FBE1-E96D-215E-91233A9B932E}"/>
              </a:ext>
            </a:extLst>
          </p:cNvPr>
          <p:cNvSpPr txBox="1"/>
          <p:nvPr/>
        </p:nvSpPr>
        <p:spPr>
          <a:xfrm>
            <a:off x="4351106" y="2391719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B2555-8DF0-2314-36F1-75136FBD7AB4}"/>
              </a:ext>
            </a:extLst>
          </p:cNvPr>
          <p:cNvSpPr txBox="1"/>
          <p:nvPr/>
        </p:nvSpPr>
        <p:spPr>
          <a:xfrm>
            <a:off x="5068585" y="2391719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8C03D-1F86-FB31-FB71-E22D3590E238}"/>
              </a:ext>
            </a:extLst>
          </p:cNvPr>
          <p:cNvSpPr txBox="1"/>
          <p:nvPr/>
        </p:nvSpPr>
        <p:spPr>
          <a:xfrm>
            <a:off x="5798049" y="2407683"/>
            <a:ext cx="5342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43F1-F3C6-5205-F5DC-86FFCF53ACF6}"/>
              </a:ext>
            </a:extLst>
          </p:cNvPr>
          <p:cNvSpPr txBox="1"/>
          <p:nvPr/>
        </p:nvSpPr>
        <p:spPr>
          <a:xfrm>
            <a:off x="2101025" y="5260368"/>
            <a:ext cx="51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</a:t>
            </a:r>
            <a:r>
              <a:rPr lang="en-IN" dirty="0">
                <a:solidFill>
                  <a:srgbClr val="FF0000"/>
                </a:solidFill>
              </a:rPr>
              <a:t>(0.72 . X1) + (0.69 . X2)</a:t>
            </a:r>
            <a:r>
              <a:rPr lang="en-IN" dirty="0"/>
              <a:t> + (-0.02 . X3) + (0.03 . X4)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F82EAE-3598-7F44-D65E-FCA76CF66FC7}"/>
              </a:ext>
            </a:extLst>
          </p:cNvPr>
          <p:cNvSpPr/>
          <p:nvPr/>
        </p:nvSpPr>
        <p:spPr>
          <a:xfrm>
            <a:off x="7387119" y="2875708"/>
            <a:ext cx="801384" cy="2753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BFB4-D0F4-DBA9-BF8C-84617D99CBF1}"/>
              </a:ext>
            </a:extLst>
          </p:cNvPr>
          <p:cNvSpPr txBox="1"/>
          <p:nvPr/>
        </p:nvSpPr>
        <p:spPr>
          <a:xfrm>
            <a:off x="8578924" y="3506042"/>
            <a:ext cx="266186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 coefficient on X1 (Spelling) and X2 (Vocabulary) – so we can interpret component1 as </a:t>
            </a:r>
            <a:r>
              <a:rPr lang="en-IN" i="1" dirty="0"/>
              <a:t>Language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32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2228-2220-AC68-D460-7CD946FA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2508-587C-39A3-FFC3-37CEA09A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DE7B7-8DBB-2BCC-9840-1162D877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2875708"/>
            <a:ext cx="5044534" cy="205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2017B-596E-BB27-8A22-55FBB098260B}"/>
              </a:ext>
            </a:extLst>
          </p:cNvPr>
          <p:cNvSpPr txBox="1"/>
          <p:nvPr/>
        </p:nvSpPr>
        <p:spPr>
          <a:xfrm>
            <a:off x="2928134" y="2404153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EADE4-983C-C264-5FE8-74D27222B231}"/>
              </a:ext>
            </a:extLst>
          </p:cNvPr>
          <p:cNvSpPr txBox="1"/>
          <p:nvPr/>
        </p:nvSpPr>
        <p:spPr>
          <a:xfrm>
            <a:off x="3645613" y="2404153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D84C8-FBE1-E96D-215E-91233A9B932E}"/>
              </a:ext>
            </a:extLst>
          </p:cNvPr>
          <p:cNvSpPr txBox="1"/>
          <p:nvPr/>
        </p:nvSpPr>
        <p:spPr>
          <a:xfrm>
            <a:off x="4351106" y="2391719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B2555-8DF0-2314-36F1-75136FBD7AB4}"/>
              </a:ext>
            </a:extLst>
          </p:cNvPr>
          <p:cNvSpPr txBox="1"/>
          <p:nvPr/>
        </p:nvSpPr>
        <p:spPr>
          <a:xfrm>
            <a:off x="5068585" y="2391719"/>
            <a:ext cx="53425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8C03D-1F86-FB31-FB71-E22D3590E238}"/>
              </a:ext>
            </a:extLst>
          </p:cNvPr>
          <p:cNvSpPr txBox="1"/>
          <p:nvPr/>
        </p:nvSpPr>
        <p:spPr>
          <a:xfrm>
            <a:off x="6486419" y="2407683"/>
            <a:ext cx="5342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043F1-F3C6-5205-F5DC-86FFCF53ACF6}"/>
              </a:ext>
            </a:extLst>
          </p:cNvPr>
          <p:cNvSpPr txBox="1"/>
          <p:nvPr/>
        </p:nvSpPr>
        <p:spPr>
          <a:xfrm>
            <a:off x="1818527" y="5260368"/>
            <a:ext cx="539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(0.004 . X1) + (0.001 . X2) + </a:t>
            </a:r>
            <a:r>
              <a:rPr lang="en-IN" dirty="0">
                <a:solidFill>
                  <a:srgbClr val="FF0000"/>
                </a:solidFill>
              </a:rPr>
              <a:t>(0.68 . X3) + (0.72 . X4)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F82EAE-3598-7F44-D65E-FCA76CF66FC7}"/>
              </a:ext>
            </a:extLst>
          </p:cNvPr>
          <p:cNvSpPr/>
          <p:nvPr/>
        </p:nvSpPr>
        <p:spPr>
          <a:xfrm>
            <a:off x="7387119" y="2875708"/>
            <a:ext cx="801384" cy="2753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3BFB4-D0F4-DBA9-BF8C-84617D99CBF1}"/>
              </a:ext>
            </a:extLst>
          </p:cNvPr>
          <p:cNvSpPr txBox="1"/>
          <p:nvPr/>
        </p:nvSpPr>
        <p:spPr>
          <a:xfrm>
            <a:off x="8578924" y="3506042"/>
            <a:ext cx="266186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 coefficient on X3 (Multiplication) and X4 (Geometry) – so we can interpret component2 as </a:t>
            </a:r>
            <a:r>
              <a:rPr lang="en-IN" i="1" dirty="0"/>
              <a:t>Maths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2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589F-1469-A035-DC7D-72E18DEE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0263-D2EE-BF3E-05BB-20053141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F9023-0573-6D1E-66C5-0A7BF9BBA788}"/>
              </a:ext>
            </a:extLst>
          </p:cNvPr>
          <p:cNvGraphicFramePr>
            <a:graphicFrameLocks noGrp="1"/>
          </p:cNvGraphicFramePr>
          <p:nvPr/>
        </p:nvGraphicFramePr>
        <p:xfrm>
          <a:off x="2169041" y="1961674"/>
          <a:ext cx="71557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37">
                  <a:extLst>
                    <a:ext uri="{9D8B030D-6E8A-4147-A177-3AD203B41FA5}">
                      <a16:colId xmlns:a16="http://schemas.microsoft.com/office/drawing/2014/main" val="352435327"/>
                    </a:ext>
                  </a:extLst>
                </a:gridCol>
                <a:gridCol w="2385237">
                  <a:extLst>
                    <a:ext uri="{9D8B030D-6E8A-4147-A177-3AD203B41FA5}">
                      <a16:colId xmlns:a16="http://schemas.microsoft.com/office/drawing/2014/main" val="2876185049"/>
                    </a:ext>
                  </a:extLst>
                </a:gridCol>
                <a:gridCol w="2385237">
                  <a:extLst>
                    <a:ext uri="{9D8B030D-6E8A-4147-A177-3AD203B41FA5}">
                      <a16:colId xmlns:a16="http://schemas.microsoft.com/office/drawing/2014/main" val="16600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StudentID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3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5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1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4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0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7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0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359B-4E7A-C1A3-B508-DA890599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 and 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3E2D1-BF67-24BB-C73B-FA6BDD2EC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Bayes’ Theorem</a:t>
                </a:r>
                <a:r>
                  <a:rPr lang="en-US" dirty="0"/>
                  <a:t>: How to update probabilities when new evidence becomes available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 For titanic dataset, find those who survived given that the were female and their passenger class was 3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𝑠𝑢𝑟𝑣𝑖𝑣𝑒𝑑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𝑝𝑐𝑙𝑎𝑠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𝑔𝑒𝑛𝑑𝑒𝑟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𝑓𝑒𝑚𝑎𝑙𝑒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𝑝𝑐𝑙𝑎𝑠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=3,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𝑠𝑢𝑟𝑣𝑖𝑣𝑒𝑑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𝑠𝑢𝑟𝑣𝑖𝑣𝑒𝑑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𝑝𝑐𝑙𝑎𝑠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=3,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𝑔𝑒𝑛𝑑𝑒𝑟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𝑠𝑢𝑟𝑣𝑖𝑣𝑒𝑑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Naive Bayes</a:t>
                </a:r>
                <a:r>
                  <a:rPr lang="en-US" dirty="0"/>
                  <a:t>: Implement Bayes’ theorem to solve classification problems</a:t>
                </a:r>
              </a:p>
              <a:p>
                <a:r>
                  <a:rPr lang="en-US" i="1" dirty="0"/>
                  <a:t>Naive</a:t>
                </a:r>
                <a:r>
                  <a:rPr lang="en-US" dirty="0"/>
                  <a:t> because it assumes that all the features are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3E2D1-BF67-24BB-C73B-FA6BDD2EC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00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2D0-8D47-7FA6-D253-89EE2210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– Customer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3E4-37C6-09C5-239D-D1046B77AA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B80929-86DC-2B3C-FAB0-A5CD36E60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74967-41BA-6885-0AF0-6DF17CACA22F}"/>
              </a:ext>
            </a:extLst>
          </p:cNvPr>
          <p:cNvGraphicFramePr>
            <a:graphicFrameLocks noGrp="1"/>
          </p:cNvGraphicFramePr>
          <p:nvPr/>
        </p:nvGraphicFramePr>
        <p:xfrm>
          <a:off x="125129" y="1825625"/>
          <a:ext cx="5621155" cy="4518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4231">
                  <a:extLst>
                    <a:ext uri="{9D8B030D-6E8A-4147-A177-3AD203B41FA5}">
                      <a16:colId xmlns:a16="http://schemas.microsoft.com/office/drawing/2014/main" val="2992263626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260914304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3499744405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2637660891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1656287957"/>
                    </a:ext>
                  </a:extLst>
                </a:gridCol>
              </a:tblGrid>
              <a:tr h="8303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Newsletter Subscriber?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Social Media Follower?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Visited Website?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Purchase?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83926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08950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738731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99864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72560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012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85879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0985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210911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87147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4620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13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48720-DFB6-D0D7-C7EA-38694DF9A084}"/>
              </a:ext>
            </a:extLst>
          </p:cNvPr>
          <p:cNvGraphicFramePr>
            <a:graphicFrameLocks noGrp="1"/>
          </p:cNvGraphicFramePr>
          <p:nvPr/>
        </p:nvGraphicFramePr>
        <p:xfrm>
          <a:off x="6515502" y="1845407"/>
          <a:ext cx="2243487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47829">
                  <a:extLst>
                    <a:ext uri="{9D8B030D-6E8A-4147-A177-3AD203B41FA5}">
                      <a16:colId xmlns:a16="http://schemas.microsoft.com/office/drawing/2014/main" val="2553996937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963374772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2471983477"/>
                    </a:ext>
                  </a:extLst>
                </a:gridCol>
              </a:tblGrid>
              <a:tr h="3614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79779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38025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099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A24510-291F-567D-FEF5-7B37EB7353F9}"/>
              </a:ext>
            </a:extLst>
          </p:cNvPr>
          <p:cNvSpPr txBox="1"/>
          <p:nvPr/>
        </p:nvSpPr>
        <p:spPr>
          <a:xfrm>
            <a:off x="7334451" y="1455328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Purchase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7EFD2-649A-662F-3B62-D097F3475E87}"/>
              </a:ext>
            </a:extLst>
          </p:cNvPr>
          <p:cNvSpPr txBox="1"/>
          <p:nvPr/>
        </p:nvSpPr>
        <p:spPr>
          <a:xfrm>
            <a:off x="5552975" y="2412132"/>
            <a:ext cx="1443790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Newsletter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CAAE46-B28C-3664-90E7-64E9C1A55270}"/>
              </a:ext>
            </a:extLst>
          </p:cNvPr>
          <p:cNvGraphicFramePr>
            <a:graphicFrameLocks noGrp="1"/>
          </p:cNvGraphicFramePr>
          <p:nvPr/>
        </p:nvGraphicFramePr>
        <p:xfrm>
          <a:off x="6534754" y="3151522"/>
          <a:ext cx="2243487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47829">
                  <a:extLst>
                    <a:ext uri="{9D8B030D-6E8A-4147-A177-3AD203B41FA5}">
                      <a16:colId xmlns:a16="http://schemas.microsoft.com/office/drawing/2014/main" val="2553996937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963374772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2471983477"/>
                    </a:ext>
                  </a:extLst>
                </a:gridCol>
              </a:tblGrid>
              <a:tr h="3614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79779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38025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099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85F31C-7CEA-A032-CF04-14F7DA60AF83}"/>
              </a:ext>
            </a:extLst>
          </p:cNvPr>
          <p:cNvSpPr txBox="1"/>
          <p:nvPr/>
        </p:nvSpPr>
        <p:spPr>
          <a:xfrm>
            <a:off x="5572227" y="3718247"/>
            <a:ext cx="1443790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Social Media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E42DB4-9C34-FD63-E3FC-1D39CB7F27AB}"/>
              </a:ext>
            </a:extLst>
          </p:cNvPr>
          <p:cNvGraphicFramePr>
            <a:graphicFrameLocks noGrp="1"/>
          </p:cNvGraphicFramePr>
          <p:nvPr/>
        </p:nvGraphicFramePr>
        <p:xfrm>
          <a:off x="6554004" y="4585932"/>
          <a:ext cx="2243487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47829">
                  <a:extLst>
                    <a:ext uri="{9D8B030D-6E8A-4147-A177-3AD203B41FA5}">
                      <a16:colId xmlns:a16="http://schemas.microsoft.com/office/drawing/2014/main" val="2553996937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963374772"/>
                    </a:ext>
                  </a:extLst>
                </a:gridCol>
                <a:gridCol w="747829">
                  <a:extLst>
                    <a:ext uri="{9D8B030D-6E8A-4147-A177-3AD203B41FA5}">
                      <a16:colId xmlns:a16="http://schemas.microsoft.com/office/drawing/2014/main" val="2471983477"/>
                    </a:ext>
                  </a:extLst>
                </a:gridCol>
              </a:tblGrid>
              <a:tr h="3614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779779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38025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099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B37403-508E-7CDB-A2F5-17F3647CB5E9}"/>
              </a:ext>
            </a:extLst>
          </p:cNvPr>
          <p:cNvSpPr txBox="1"/>
          <p:nvPr/>
        </p:nvSpPr>
        <p:spPr>
          <a:xfrm>
            <a:off x="5591477" y="5152657"/>
            <a:ext cx="1443790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C4D92-C9C6-0A1C-777D-C881EF8BC016}"/>
              </a:ext>
            </a:extLst>
          </p:cNvPr>
          <p:cNvSpPr txBox="1"/>
          <p:nvPr/>
        </p:nvSpPr>
        <p:spPr>
          <a:xfrm>
            <a:off x="6266047" y="5807631"/>
            <a:ext cx="972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Overall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B04B63-CE8F-DF3A-7EC9-6522EBFC3D5C}"/>
              </a:ext>
            </a:extLst>
          </p:cNvPr>
          <p:cNvGraphicFramePr>
            <a:graphicFrameLocks noGrp="1"/>
          </p:cNvGraphicFramePr>
          <p:nvPr/>
        </p:nvGraphicFramePr>
        <p:xfrm>
          <a:off x="7273626" y="5791764"/>
          <a:ext cx="1565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20">
                  <a:extLst>
                    <a:ext uri="{9D8B030D-6E8A-4147-A177-3AD203B41FA5}">
                      <a16:colId xmlns:a16="http://schemas.microsoft.com/office/drawing/2014/main" val="1330359879"/>
                    </a:ext>
                  </a:extLst>
                </a:gridCol>
                <a:gridCol w="782720">
                  <a:extLst>
                    <a:ext uri="{9D8B030D-6E8A-4147-A177-3AD203B41FA5}">
                      <a16:colId xmlns:a16="http://schemas.microsoft.com/office/drawing/2014/main" val="2141993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35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2CBC0-21B4-11BF-DCFB-C22DCA303BF7}"/>
                  </a:ext>
                </a:extLst>
              </p:cNvPr>
              <p:cNvSpPr txBox="1"/>
              <p:nvPr/>
            </p:nvSpPr>
            <p:spPr>
              <a:xfrm>
                <a:off x="8932244" y="1690688"/>
                <a:ext cx="3134627" cy="471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Conditional probabilities</a:t>
                </a:r>
              </a:p>
              <a:p>
                <a:r>
                  <a:rPr lang="en-IN" dirty="0"/>
                  <a:t>P(News | Purchase)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60%</a:t>
                </a:r>
              </a:p>
              <a:p>
                <a:endParaRPr lang="en-IN" dirty="0"/>
              </a:p>
              <a:p>
                <a:r>
                  <a:rPr lang="en-IN" dirty="0"/>
                  <a:t>P( No News | Purchase)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40%</a:t>
                </a:r>
              </a:p>
              <a:p>
                <a:endParaRPr lang="en-IN" dirty="0"/>
              </a:p>
              <a:p>
                <a:r>
                  <a:rPr lang="en-IN" dirty="0"/>
                  <a:t>P(News | No Purchase)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80%</a:t>
                </a:r>
              </a:p>
              <a:p>
                <a:endParaRPr lang="en-IN" dirty="0"/>
              </a:p>
              <a:p>
                <a:r>
                  <a:rPr lang="en-IN" dirty="0"/>
                  <a:t>P( No News | No Purchase)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20%</a:t>
                </a:r>
              </a:p>
              <a:p>
                <a:endParaRPr lang="en-IN" dirty="0"/>
              </a:p>
              <a:p>
                <a:r>
                  <a:rPr lang="en-IN" dirty="0"/>
                  <a:t>Similarly: For Social Media and Website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2CBC0-21B4-11BF-DCFB-C22DCA30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44" y="1690688"/>
                <a:ext cx="3134627" cy="4711354"/>
              </a:xfrm>
              <a:prstGeom prst="rect">
                <a:avLst/>
              </a:prstGeom>
              <a:blipFill>
                <a:blip r:embed="rId2"/>
                <a:stretch>
                  <a:fillRect l="-1556" t="-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2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7411-4714-1BEA-7427-280CDE45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4AA76B0-68CF-2491-B127-8E376A5A280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567286" y="89168"/>
          <a:ext cx="3372693" cy="8303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4231">
                  <a:extLst>
                    <a:ext uri="{9D8B030D-6E8A-4147-A177-3AD203B41FA5}">
                      <a16:colId xmlns:a16="http://schemas.microsoft.com/office/drawing/2014/main" val="2725126149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2743253857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3254201678"/>
                    </a:ext>
                  </a:extLst>
                </a:gridCol>
              </a:tblGrid>
              <a:tr h="8303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Newsletter Subscriber?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Social Media Follower?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Visited Website?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4875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90A6-A7F5-812A-7554-18D7ACAF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7020"/>
            <a:ext cx="5181600" cy="5739943"/>
          </a:xfrm>
        </p:spPr>
        <p:txBody>
          <a:bodyPr/>
          <a:lstStyle/>
          <a:p>
            <a:r>
              <a:rPr lang="en-IN" dirty="0"/>
              <a:t>Predict for:</a:t>
            </a:r>
          </a:p>
          <a:p>
            <a:endParaRPr lang="en-IN" dirty="0"/>
          </a:p>
          <a:p>
            <a:r>
              <a:rPr lang="en-IN" dirty="0"/>
              <a:t>For these, we need to find: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D86BE9-87AB-D4DF-0565-60276D3789CC}"/>
              </a:ext>
            </a:extLst>
          </p:cNvPr>
          <p:cNvGraphicFramePr>
            <a:graphicFrameLocks noGrp="1"/>
          </p:cNvGraphicFramePr>
          <p:nvPr/>
        </p:nvGraphicFramePr>
        <p:xfrm>
          <a:off x="1011454" y="1402582"/>
          <a:ext cx="4292066" cy="527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1156">
                  <a:extLst>
                    <a:ext uri="{9D8B030D-6E8A-4147-A177-3AD203B41FA5}">
                      <a16:colId xmlns:a16="http://schemas.microsoft.com/office/drawing/2014/main" val="1034731858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1730692382"/>
                    </a:ext>
                  </a:extLst>
                </a:gridCol>
              </a:tblGrid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(News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07608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(No News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67937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(Social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60593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Social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16646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(Website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22882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Website |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3085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(News 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67102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News 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52132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(Social 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16253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Social|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84274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r>
                        <a:rPr lang="en-IN" dirty="0"/>
                        <a:t>P (Website 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4134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Website| 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03791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82274"/>
                  </a:ext>
                </a:extLst>
              </a:tr>
              <a:tr h="376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 (No Purchase)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286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422E7-1D05-23E8-A9A9-6377D57B9E6E}"/>
              </a:ext>
            </a:extLst>
          </p:cNvPr>
          <p:cNvGraphicFramePr>
            <a:graphicFrameLocks noGrp="1"/>
          </p:cNvGraphicFramePr>
          <p:nvPr/>
        </p:nvGraphicFramePr>
        <p:xfrm>
          <a:off x="8567285" y="864462"/>
          <a:ext cx="3372693" cy="3352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124231">
                  <a:extLst>
                    <a:ext uri="{9D8B030D-6E8A-4147-A177-3AD203B41FA5}">
                      <a16:colId xmlns:a16="http://schemas.microsoft.com/office/drawing/2014/main" val="2207097803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132787523"/>
                    </a:ext>
                  </a:extLst>
                </a:gridCol>
                <a:gridCol w="1124231">
                  <a:extLst>
                    <a:ext uri="{9D8B030D-6E8A-4147-A177-3AD203B41FA5}">
                      <a16:colId xmlns:a16="http://schemas.microsoft.com/office/drawing/2014/main" val="4075171754"/>
                    </a:ext>
                  </a:extLst>
                </a:gridCol>
              </a:tblGrid>
              <a:tr h="3321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98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D452F1-9C38-ED35-6A45-DF699DA7600C}"/>
              </a:ext>
            </a:extLst>
          </p:cNvPr>
          <p:cNvSpPr txBox="1"/>
          <p:nvPr/>
        </p:nvSpPr>
        <p:spPr>
          <a:xfrm>
            <a:off x="6397430" y="2040372"/>
            <a:ext cx="20991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Probability given Purchase = </a:t>
            </a:r>
            <a:r>
              <a:rPr lang="en-IN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038A-C88B-4685-DDF5-3F9DF77C22B8}"/>
              </a:ext>
            </a:extLst>
          </p:cNvPr>
          <p:cNvSpPr txBox="1"/>
          <p:nvPr/>
        </p:nvSpPr>
        <p:spPr>
          <a:xfrm>
            <a:off x="9706917" y="2040371"/>
            <a:ext cx="20991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Probability given Purchase = </a:t>
            </a:r>
            <a:r>
              <a:rPr lang="en-IN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80BB8-9663-C122-A0AB-1475E82601B9}"/>
              </a:ext>
            </a:extLst>
          </p:cNvPr>
          <p:cNvSpPr txBox="1"/>
          <p:nvPr/>
        </p:nvSpPr>
        <p:spPr>
          <a:xfrm>
            <a:off x="6285137" y="2800954"/>
            <a:ext cx="249053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 (No News |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(SM |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(Website |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(Purchase)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670DA-FBBD-D449-A21F-5713B625DA23}"/>
              </a:ext>
            </a:extLst>
          </p:cNvPr>
          <p:cNvSpPr txBox="1"/>
          <p:nvPr/>
        </p:nvSpPr>
        <p:spPr>
          <a:xfrm>
            <a:off x="9305063" y="2815384"/>
            <a:ext cx="282020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 (No News | No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(SM | No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(Website | No Purchase)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P (No Purchase)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66C0C-D382-C73E-040A-2E7DD9FAA27C}"/>
              </a:ext>
            </a:extLst>
          </p:cNvPr>
          <p:cNvSpPr txBox="1"/>
          <p:nvPr/>
        </p:nvSpPr>
        <p:spPr>
          <a:xfrm>
            <a:off x="6285136" y="4918000"/>
            <a:ext cx="249053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40% x 80% x 60% x 50% = 9.60%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BACAE-8775-9CB8-C626-498B8C16B3FC}"/>
              </a:ext>
            </a:extLst>
          </p:cNvPr>
          <p:cNvSpPr txBox="1"/>
          <p:nvPr/>
        </p:nvSpPr>
        <p:spPr>
          <a:xfrm>
            <a:off x="9449441" y="4917999"/>
            <a:ext cx="249053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20% x 20% x 40% x 50% = 0.80%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DD9FB6-195B-5022-B781-CB1C2E245542}"/>
                  </a:ext>
                </a:extLst>
              </p:cNvPr>
              <p:cNvSpPr txBox="1"/>
              <p:nvPr/>
            </p:nvSpPr>
            <p:spPr>
              <a:xfrm>
                <a:off x="6330696" y="5742341"/>
                <a:ext cx="5609282" cy="80528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Overall Purchase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9.6%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(9.6%+0.8%)</m:t>
                        </m:r>
                      </m:den>
                    </m:f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=92.3%=</m:t>
                    </m:r>
                    <m:r>
                      <a:rPr lang="en-IN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𝐏𝐔𝐑𝐂𝐇𝐀𝐒𝐄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DD9FB6-195B-5022-B781-CB1C2E245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696" y="5742341"/>
                <a:ext cx="5609282" cy="805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92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FD84-B992-824B-CDBB-9D1886D7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334-AB22-64E2-0CB3-FA85A640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Gaussian Naive Bayes</a:t>
            </a:r>
            <a:r>
              <a:rPr lang="en-US" dirty="0"/>
              <a:t>: Gaussian (normal) distribution (Example: Height, Weight, </a:t>
            </a:r>
            <a:r>
              <a:rPr lang="en-US" dirty="0" err="1"/>
              <a:t>etc</a:t>
            </a:r>
            <a:r>
              <a:rPr lang="en-US" dirty="0"/>
              <a:t>); less effective with categorical data</a:t>
            </a:r>
          </a:p>
          <a:p>
            <a:r>
              <a:rPr lang="en-US" b="1" dirty="0"/>
              <a:t>Multinomial Naive Bayes</a:t>
            </a:r>
            <a:r>
              <a:rPr lang="en-US" dirty="0"/>
              <a:t>: Suitable for discrete data, often used in text classification with word frequencies</a:t>
            </a:r>
          </a:p>
          <a:p>
            <a:r>
              <a:rPr lang="en-US" b="1" dirty="0"/>
              <a:t>Bernoulli Naive Bayes</a:t>
            </a:r>
            <a:r>
              <a:rPr lang="en-US" dirty="0"/>
              <a:t>: Designed for binary/</a:t>
            </a:r>
            <a:r>
              <a:rPr lang="en-US" dirty="0" err="1"/>
              <a:t>boolean</a:t>
            </a:r>
            <a:r>
              <a:rPr lang="en-US" dirty="0"/>
              <a:t> features, useful for text classification with binary attributes</a:t>
            </a:r>
          </a:p>
          <a:p>
            <a:r>
              <a:rPr lang="en-US" b="1" dirty="0"/>
              <a:t>Complement Naive Bayes</a:t>
            </a:r>
            <a:r>
              <a:rPr lang="en-US" dirty="0"/>
              <a:t>: For imbalanced datasets</a:t>
            </a:r>
          </a:p>
          <a:p>
            <a:r>
              <a:rPr lang="en-US" b="1" dirty="0"/>
              <a:t>Text Classification</a:t>
            </a:r>
            <a:r>
              <a:rPr lang="en-US" dirty="0"/>
              <a:t>: Text classification tasks such as spam detection, sentiment analysis, and document categorization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7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7B88-8FDD-9993-71A2-8F54733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1EC5-EDC7-D603-22C5-D94A31F6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C:\code\Data Analytics\naive_bayes_diabetes.py</a:t>
            </a:r>
          </a:p>
          <a:p>
            <a:r>
              <a:rPr lang="fr-FR" dirty="0"/>
              <a:t>Confusion matrix output</a:t>
            </a:r>
          </a:p>
          <a:p>
            <a:r>
              <a:rPr lang="en-IN" dirty="0"/>
              <a:t>[[79 20]</a:t>
            </a:r>
          </a:p>
          <a:p>
            <a:r>
              <a:rPr lang="en-IN" dirty="0"/>
              <a:t> [16 39]]</a:t>
            </a:r>
            <a:endParaRPr lang="fr-FR" dirty="0"/>
          </a:p>
          <a:p>
            <a:r>
              <a:rPr lang="fr-FR" dirty="0"/>
              <a:t>79 = TN = Model </a:t>
            </a:r>
            <a:r>
              <a:rPr lang="en-IN" dirty="0"/>
              <a:t>correctly</a:t>
            </a:r>
            <a:r>
              <a:rPr lang="fr-FR" dirty="0"/>
              <a:t> predicted Outcome = 0</a:t>
            </a:r>
          </a:p>
          <a:p>
            <a:r>
              <a:rPr lang="fr-FR" dirty="0"/>
              <a:t>20 = FP = Model incorrectly predicted Outcome = 1, Actual Outcome = 0</a:t>
            </a:r>
          </a:p>
          <a:p>
            <a:r>
              <a:rPr lang="fr-FR" dirty="0"/>
              <a:t>16 = FN = Model incorrectly predicted Outcome = 0, Actual Outcome = 1</a:t>
            </a:r>
          </a:p>
          <a:p>
            <a:r>
              <a:rPr lang="fr-FR" dirty="0"/>
              <a:t>39 = TP = Model correctly predicted Outcome = 1</a:t>
            </a:r>
          </a:p>
          <a:p>
            <a:r>
              <a:rPr lang="fr-FR" dirty="0"/>
              <a:t>naive_bayes_titanic.py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13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3419A-2D9D-E9E4-7AA4-C6FC070C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Analysis/Dimensionality Reduction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EB40E-0723-CE4E-2358-104D0CD68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E00-8BFA-B669-6147-5446F0D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 Analysis/Dimensionality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49CF0-CE88-E96E-238C-E1C22568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Reduce the number of features without losing much information</a:t>
            </a:r>
          </a:p>
          <a:p>
            <a:r>
              <a:rPr lang="en-US" dirty="0"/>
              <a:t>Example: Credit card fraud – Day of the week, Time, Place, Reason, Amount, Online/Offline, …?</a:t>
            </a:r>
          </a:p>
          <a:p>
            <a:r>
              <a:rPr lang="en-US" b="1" dirty="0"/>
              <a:t>Data Summarization</a:t>
            </a:r>
            <a:r>
              <a:rPr lang="en-US" dirty="0"/>
              <a:t> or </a:t>
            </a:r>
            <a:r>
              <a:rPr lang="en-US" b="1" dirty="0"/>
              <a:t>Data Reduction</a:t>
            </a:r>
            <a:r>
              <a:rPr lang="en-US" dirty="0"/>
              <a:t> technique</a:t>
            </a:r>
          </a:p>
          <a:p>
            <a:r>
              <a:rPr lang="en-US" dirty="0"/>
              <a:t>Also called </a:t>
            </a:r>
            <a:r>
              <a:rPr lang="en-US" b="1" dirty="0"/>
              <a:t>Dimensionality reduction</a:t>
            </a:r>
            <a:endParaRPr lang="en-US" dirty="0"/>
          </a:p>
          <a:p>
            <a:r>
              <a:rPr lang="en-US" dirty="0"/>
              <a:t>One implementation: </a:t>
            </a:r>
            <a:r>
              <a:rPr lang="en-US" b="1" dirty="0"/>
              <a:t>Principal Component Analysis (PCA)</a:t>
            </a:r>
            <a:r>
              <a:rPr lang="en-US" dirty="0"/>
              <a:t>, see </a:t>
            </a:r>
            <a:r>
              <a:rPr lang="en-IN" dirty="0"/>
              <a:t>C:\lectures\CDAC\DAI\PCA.docx</a:t>
            </a:r>
          </a:p>
          <a:p>
            <a:r>
              <a:rPr lang="en-US" dirty="0"/>
              <a:t>New </a:t>
            </a:r>
            <a:r>
              <a:rPr lang="en-US" b="1" dirty="0"/>
              <a:t>components </a:t>
            </a:r>
            <a:r>
              <a:rPr lang="en-US" dirty="0"/>
              <a:t>replace factors, so </a:t>
            </a:r>
            <a:r>
              <a:rPr lang="en-US" i="1" dirty="0"/>
              <a:t>transformation technique</a:t>
            </a:r>
            <a:r>
              <a:rPr lang="en-US" dirty="0"/>
              <a:t>, not </a:t>
            </a:r>
            <a:r>
              <a:rPr lang="en-US" i="1" dirty="0"/>
              <a:t>selection technique</a:t>
            </a:r>
            <a:endParaRPr lang="en-US" dirty="0"/>
          </a:p>
          <a:p>
            <a:r>
              <a:rPr lang="en-US" dirty="0"/>
              <a:t>Component ≠ Factor/Feature</a:t>
            </a:r>
          </a:p>
          <a:p>
            <a:r>
              <a:rPr lang="en-US" dirty="0"/>
              <a:t>Analysis of relationships between Factors/Features -&gt; Components</a:t>
            </a:r>
          </a:p>
        </p:txBody>
      </p:sp>
    </p:spTree>
    <p:extLst>
      <p:ext uri="{BB962C8B-B14F-4D97-AF65-F5344CB8AC3E}">
        <p14:creationId xmlns:p14="http://schemas.microsoft.com/office/powerpoint/2010/main" val="375397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3BF7-E1BE-9891-D186-E7D9EBFF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Components in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460D-D1F5-91C4-48C8-B8E6E532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Dataset C:\code\Data Analytics\</a:t>
            </a:r>
            <a:r>
              <a:rPr lang="en-US" dirty="0"/>
              <a:t>pca_student_test_scores.csv</a:t>
            </a:r>
          </a:p>
          <a:p>
            <a:r>
              <a:rPr lang="en-US" dirty="0"/>
              <a:t>Scatterplots: pca_basics_student_test_scores.py (Output on the next slide)</a:t>
            </a:r>
          </a:p>
          <a:p>
            <a:r>
              <a:rPr lang="en-US" dirty="0"/>
              <a:t>Observation: Only Spelling-Vocabulary and Multiplication-Geometry are correlated</a:t>
            </a:r>
          </a:p>
          <a:p>
            <a:endParaRPr lang="en-US" dirty="0"/>
          </a:p>
          <a:p>
            <a:r>
              <a:rPr lang="en-US" dirty="0"/>
              <a:t>Student exercise : Create correlation plots among Spelling-Vocabulary and Multiplication-Geometry : pca_basics_student_test_scores_regression.py (Output on slide after next)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23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Widescreen</PresentationFormat>
  <Paragraphs>365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Naïve Bayes’ Classifier</vt:lpstr>
      <vt:lpstr>Bayes Theorem and Naïve Bayes Classifier</vt:lpstr>
      <vt:lpstr>Naïve Bayes – Customer Example</vt:lpstr>
      <vt:lpstr>Naïve Bayes</vt:lpstr>
      <vt:lpstr>Naïve Bayes Types</vt:lpstr>
      <vt:lpstr>Naïve Bayes</vt:lpstr>
      <vt:lpstr>Factor Analysis/Dimensionality Reduction</vt:lpstr>
      <vt:lpstr>Factor Analysis/Dimensionality Reduction</vt:lpstr>
      <vt:lpstr>Finding Components in PCA</vt:lpstr>
      <vt:lpstr>Pairs of Dimensions</vt:lpstr>
      <vt:lpstr>From Correlation to Components</vt:lpstr>
      <vt:lpstr>How to measure a Component?</vt:lpstr>
      <vt:lpstr>Components for Spelling-Vocabulary and Multiplication-Geometry</vt:lpstr>
      <vt:lpstr>Interpreting Components</vt:lpstr>
      <vt:lpstr>Interpreting Components</vt:lpstr>
      <vt:lpstr>Interpreting Components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2024-12-12T11:20:50Z</dcterms:created>
  <dcterms:modified xsi:type="dcterms:W3CDTF">2024-12-12T11:21:33Z</dcterms:modified>
</cp:coreProperties>
</file>