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870" r:id="rId2"/>
    <p:sldId id="1871" r:id="rId3"/>
    <p:sldId id="2505" r:id="rId4"/>
    <p:sldId id="2506" r:id="rId5"/>
    <p:sldId id="2507" r:id="rId6"/>
    <p:sldId id="2384" r:id="rId7"/>
    <p:sldId id="2153" r:id="rId8"/>
    <p:sldId id="2050" r:id="rId9"/>
    <p:sldId id="2508" r:id="rId10"/>
    <p:sldId id="2509" r:id="rId11"/>
    <p:sldId id="2053" r:id="rId12"/>
    <p:sldId id="2140" r:id="rId13"/>
    <p:sldId id="1724" r:id="rId14"/>
    <p:sldId id="1725" r:id="rId15"/>
    <p:sldId id="2512" r:id="rId16"/>
    <p:sldId id="1726" r:id="rId17"/>
    <p:sldId id="19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8C0D-1309-FA55-295E-EF02B87C87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74F6AE-768B-C72A-7787-E7AFCA6F8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F140B-829E-B955-6450-5D39AD16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76E92-1866-897F-2B70-A9C91533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3A63D-2BA6-8219-F4DB-864A1759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9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EE03-0A31-ECFB-B9FB-412817ED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E4175-F637-60A1-FA5C-E600C62DF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4553-1878-A5A9-3D36-1DA682E6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E6BCB-70B2-B15C-BF51-A831344F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D0B13-393A-1CC9-FEEE-07B2583A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39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984F48-EE1A-3BE7-5457-4FB3C77F7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64266-4CB6-B0DA-C41E-2804BDB21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43CB-800E-59F8-CE7F-73B010DE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47EA6-3073-FD1F-5137-B1BAE4B7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9D714-DFCF-7692-35E7-6A0FA385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53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5BF1-97A9-7320-F2EB-816F7BAC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0B4C-CAAE-267F-5D3A-9641311A1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3F5E-6B19-33B9-F5B3-2C00890A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D8F89-7494-B977-9598-D56C02F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6A95A-6800-0C60-5018-164AC91DD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47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70CD-1525-E9E1-7AED-5F7B5C46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93979-46DC-30E0-79F1-258892FB7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238E-F00F-B75E-B229-BBF5F615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044D3-436A-3FAE-39FD-610E2593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3913-5C17-505A-9D23-CD9B22E6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839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3511-629A-D025-96D9-358DDA01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969E-8CA3-F1F9-87F5-A99F43825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04CB2-D134-6E55-E68E-7F864F53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7DB77-4656-E608-62E4-527B981D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CD101-3782-CA83-7E71-D481AACC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C39D2-B605-D242-2D4E-DEDAAF03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720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721C-C5AB-9093-BFA1-BB54554A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FBCD-3DC7-3A03-210B-9E05B8067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E0EBB-840A-DE95-C4F7-96600D83B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0681C-E477-CA4C-1144-283A718D5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D9579-1986-5AE1-94FE-99C7E890E9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EA835-7092-6BF8-B268-86CF447D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E7423B-F87F-B30C-666E-7FC51CD3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3729B-CF29-E523-DA67-D0569534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92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1701-F8D1-30E7-0661-AC29B93F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2C2E5B-398F-A147-8F91-2FE79B93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60F49-9D63-C29A-117F-F5012A29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BCE7E-6F84-7862-92F8-C89263A7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58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5EFD8-92E4-64D0-AA91-510CEBF7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B33F00-ACAE-2195-2EB8-3E9507C8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09E73-DE85-83F2-2457-368EAB5F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26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B132-DDDF-3A62-DEB8-9ECB25EF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AD291-A751-B19E-D763-E6CBD01E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09E73B-9187-2BD9-0BFB-4A6608E42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203BB-B343-8129-2B00-208F67DA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47ECD-7696-295D-BE7F-C1185CFC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13DB3-24D5-392D-114F-0CD4FB20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27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F8C2-F257-B9BB-25B1-2CAE6786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4DC55-10C4-84D7-2A76-4556FF993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98223-E042-CB2C-D677-257662EC5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2626F-3A8E-B9C9-B827-15231E72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1D47-F3B2-D259-4317-C3F1E3E4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D3147-AD18-3E53-5A85-59369F4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92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64D18-FACA-5980-8696-3FFDA1AE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4BFF7-DEB7-8431-33ED-106AF454C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D89BC-BEBB-D5DE-7AFD-6062F12C4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6C6D1-DBA5-4E6A-9605-EB4E4B282049}" type="datetimeFigureOut">
              <a:rPr lang="en-IN" smtClean="0"/>
              <a:t>13-12-2024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A3EB-1E91-24D0-35BB-5B26C8F57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FE92-CE6E-DC16-10F0-600399067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D4182-87A9-4F31-AA23-B2F36EEA0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1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pixabay.com/en/stick-figure-red-man-isolated-304090/" TargetMode="External"/><Relationship Id="rId7" Type="http://schemas.openxmlformats.org/officeDocument/2006/relationships/hyperlink" Target="https://openclipart.org/detail/15042/stick-figure-female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stick-man-boy-guy-male-figure-35185/" TargetMode="External"/><Relationship Id="rId10" Type="http://schemas.openxmlformats.org/officeDocument/2006/relationships/hyperlink" Target="https://svgsilh.com/image/307730.htm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9784D-2AA9-EF9C-C43A-83CAB5C2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97FC5-66E5-EDA3-67F1-D53F55232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18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8E99F-2928-1FA0-CA98-5CD85D6B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4F5EE-7684-5F25-51DC-EED2458322F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7179644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Overall entropy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dirty="0"/>
                  <a:t> = 0.91</a:t>
                </a:r>
              </a:p>
              <a:p>
                <a:r>
                  <a:rPr lang="en-IN" dirty="0"/>
                  <a:t>Splitting on Theory study</a:t>
                </a:r>
              </a:p>
              <a:p>
                <a:pPr lvl="1"/>
                <a:r>
                  <a:rPr lang="en-IN" dirty="0"/>
                  <a:t>E(High)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= 0</a:t>
                </a:r>
              </a:p>
              <a:p>
                <a:pPr lvl="1"/>
                <a:r>
                  <a:rPr lang="en-IN" dirty="0"/>
                  <a:t>E(Medium)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= 1</a:t>
                </a:r>
              </a:p>
              <a:p>
                <a:pPr lvl="1"/>
                <a:r>
                  <a:rPr lang="en-IN" dirty="0"/>
                  <a:t>E(Low)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/>
                  <a:t> = 0</a:t>
                </a:r>
              </a:p>
              <a:p>
                <a:r>
                  <a:rPr lang="en-IN" dirty="0"/>
                  <a:t>Splitting on Lab study</a:t>
                </a:r>
              </a:p>
              <a:p>
                <a:pPr lvl="1"/>
                <a:r>
                  <a:rPr lang="en-IN" dirty="0"/>
                  <a:t>E(High)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IN" dirty="0"/>
                  <a:t> = 0</a:t>
                </a:r>
              </a:p>
              <a:p>
                <a:pPr lvl="1"/>
                <a:r>
                  <a:rPr lang="en-IN" dirty="0"/>
                  <a:t>E(Medium)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= 0.81</a:t>
                </a:r>
              </a:p>
              <a:p>
                <a:pPr lvl="1"/>
                <a:r>
                  <a:rPr lang="en-IN" dirty="0"/>
                  <a:t>E(Low)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= 0.91</a:t>
                </a:r>
              </a:p>
              <a:p>
                <a:pPr lvl="1"/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F4F5EE-7684-5F25-51DC-EED2458322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7179644" cy="4351338"/>
              </a:xfrm>
              <a:blipFill>
                <a:blip r:embed="rId2"/>
                <a:stretch>
                  <a:fillRect l="-1359" t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CBA32C-FD21-284C-DF62-52CFF28E4A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C9B313-6C28-4ED3-55C5-F305EEF15795}"/>
                  </a:ext>
                </a:extLst>
              </p:cNvPr>
              <p:cNvSpPr txBox="1"/>
              <p:nvPr/>
            </p:nvSpPr>
            <p:spPr>
              <a:xfrm>
                <a:off x="5933174" y="3792537"/>
                <a:ext cx="5751627" cy="1355628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Weighted average of E(Theory Study) =</a:t>
                </a:r>
              </a:p>
              <a:p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2400" dirty="0"/>
                  <a:t> x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2400" dirty="0"/>
                  <a:t> x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2400" dirty="0"/>
                  <a:t> x 0 = 0.444</a:t>
                </a:r>
              </a:p>
              <a:p>
                <a:r>
                  <a:rPr lang="en-IN" sz="2400" dirty="0"/>
                  <a:t>Information gain = 0.91 – 0.444 = </a:t>
                </a:r>
                <a:r>
                  <a:rPr lang="en-IN" sz="2400" dirty="0">
                    <a:solidFill>
                      <a:srgbClr val="FF0000"/>
                    </a:solidFill>
                  </a:rPr>
                  <a:t>0.47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C9B313-6C28-4ED3-55C5-F305EEF15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174" y="3792537"/>
                <a:ext cx="5751627" cy="1355628"/>
              </a:xfrm>
              <a:prstGeom prst="rect">
                <a:avLst/>
              </a:prstGeom>
              <a:blipFill>
                <a:blip r:embed="rId3"/>
                <a:stretch>
                  <a:fillRect l="-1589" t="-3587" b="-89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60F744-58F9-F126-F3C4-9ECC35431788}"/>
              </a:ext>
            </a:extLst>
          </p:cNvPr>
          <p:cNvGraphicFramePr>
            <a:graphicFrameLocks noGrp="1"/>
          </p:cNvGraphicFramePr>
          <p:nvPr/>
        </p:nvGraphicFramePr>
        <p:xfrm>
          <a:off x="6881526" y="0"/>
          <a:ext cx="4889901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967">
                  <a:extLst>
                    <a:ext uri="{9D8B030D-6E8A-4147-A177-3AD203B41FA5}">
                      <a16:colId xmlns:a16="http://schemas.microsoft.com/office/drawing/2014/main" val="80581266"/>
                    </a:ext>
                  </a:extLst>
                </a:gridCol>
                <a:gridCol w="1629967">
                  <a:extLst>
                    <a:ext uri="{9D8B030D-6E8A-4147-A177-3AD203B41FA5}">
                      <a16:colId xmlns:a16="http://schemas.microsoft.com/office/drawing/2014/main" val="2906134947"/>
                    </a:ext>
                  </a:extLst>
                </a:gridCol>
                <a:gridCol w="1629967">
                  <a:extLst>
                    <a:ext uri="{9D8B030D-6E8A-4147-A177-3AD203B41FA5}">
                      <a16:colId xmlns:a16="http://schemas.microsoft.com/office/drawing/2014/main" val="3709342619"/>
                    </a:ext>
                  </a:extLst>
                </a:gridCol>
              </a:tblGrid>
              <a:tr h="322642">
                <a:tc>
                  <a:txBody>
                    <a:bodyPr/>
                    <a:lstStyle/>
                    <a:p>
                      <a:r>
                        <a:rPr lang="en-IN" sz="1800" dirty="0"/>
                        <a:t>Theory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Lab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Pass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33965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r>
                        <a:rPr lang="en-IN" sz="1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20410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r>
                        <a:rPr lang="en-IN" sz="1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84284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r>
                        <a:rPr lang="en-IN" sz="1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74180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r>
                        <a:rPr lang="en-IN" sz="1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2237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r>
                        <a:rPr lang="en-IN" sz="1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01447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r>
                        <a:rPr lang="en-IN" sz="1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22698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r>
                        <a:rPr lang="en-IN" sz="1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62926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r>
                        <a:rPr lang="en-IN" sz="18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63526"/>
                  </a:ext>
                </a:extLst>
              </a:tr>
              <a:tr h="322642">
                <a:tc>
                  <a:txBody>
                    <a:bodyPr/>
                    <a:lstStyle/>
                    <a:p>
                      <a:r>
                        <a:rPr lang="en-IN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9910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E41295-820C-B15C-2005-36FB2FAADCBA}"/>
                  </a:ext>
                </a:extLst>
              </p:cNvPr>
              <p:cNvSpPr txBox="1"/>
              <p:nvPr/>
            </p:nvSpPr>
            <p:spPr>
              <a:xfrm>
                <a:off x="5933173" y="5301456"/>
                <a:ext cx="5751627" cy="1387944"/>
              </a:xfrm>
              <a:prstGeom prst="rect">
                <a:avLst/>
              </a:prstGeom>
              <a:solidFill>
                <a:srgbClr val="C00000">
                  <a:alpha val="3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Weighted average of E(Lab Study) =</a:t>
                </a:r>
              </a:p>
              <a:p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2400" dirty="0"/>
                  <a:t> x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2400" dirty="0"/>
                  <a:t> x 0.81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sz="2400" dirty="0"/>
                  <a:t> x 0.91 = 0.66</a:t>
                </a:r>
              </a:p>
              <a:p>
                <a:r>
                  <a:rPr lang="en-IN" sz="2400" dirty="0"/>
                  <a:t>Information gain = 0.91 – 0.444 = </a:t>
                </a:r>
                <a:r>
                  <a:rPr lang="en-IN" sz="2400" dirty="0">
                    <a:solidFill>
                      <a:srgbClr val="FF0000"/>
                    </a:solidFill>
                  </a:rPr>
                  <a:t>0.24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E41295-820C-B15C-2005-36FB2FAAD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173" y="5301456"/>
                <a:ext cx="5751627" cy="1387944"/>
              </a:xfrm>
              <a:prstGeom prst="rect">
                <a:avLst/>
              </a:prstGeom>
              <a:blipFill>
                <a:blip r:embed="rId4"/>
                <a:stretch>
                  <a:fillRect l="-1589" t="-3524" b="-70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90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1826-C325-A9AB-41C9-AF58E417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Gini Index/Coefficient/Impurity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DDD4-3093-7AE3-5F20-2C0C68415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23" y="1832699"/>
            <a:ext cx="10515600" cy="4351338"/>
          </a:xfrm>
        </p:spPr>
        <p:txBody>
          <a:bodyPr/>
          <a:lstStyle/>
          <a:p>
            <a:r>
              <a:rPr lang="en-IN" b="1" dirty="0"/>
              <a:t>Gini impurity </a:t>
            </a:r>
            <a:r>
              <a:rPr lang="en-IN" dirty="0"/>
              <a:t>Alternative to entropy (Lower the better, 0 is the best)</a:t>
            </a:r>
          </a:p>
          <a:p>
            <a:r>
              <a:rPr lang="en-IN" dirty="0"/>
              <a:t>Example: Predict fruit: A or 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3DCC1-9D57-FC89-9CAF-AA0075620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82" y="3206601"/>
            <a:ext cx="1765391" cy="34799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BEA97-B983-3902-9CDC-D6638A7D5A29}"/>
              </a:ext>
            </a:extLst>
          </p:cNvPr>
          <p:cNvSpPr txBox="1"/>
          <p:nvPr/>
        </p:nvSpPr>
        <p:spPr>
          <a:xfrm>
            <a:off x="8496730" y="673963"/>
            <a:ext cx="3082246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374151"/>
                </a:solidFill>
                <a:effectLst/>
              </a:rPr>
              <a:t>P(A) = 10/20 = 0.5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374151"/>
                </a:solidFill>
              </a:rPr>
              <a:t>P(B) = 10/20 = 0.5</a:t>
            </a:r>
            <a:endParaRPr lang="en-IN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467B5-2E1C-80B1-7B45-9CE8E5451617}"/>
                  </a:ext>
                </a:extLst>
              </p:cNvPr>
              <p:cNvSpPr txBox="1"/>
              <p:nvPr/>
            </p:nvSpPr>
            <p:spPr>
              <a:xfrm>
                <a:off x="3771049" y="2937267"/>
                <a:ext cx="7214569" cy="181588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=−Ʃ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pi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pi</m:t>
                        </m:r>
                      </m:e>
                    </m:d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en-IN" sz="2400" b="0" dirty="0"/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b="0" dirty="0"/>
                  <a:t>-[(-0.5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0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nor/>
                      </m:rPr>
                      <a:rPr lang="en-IN" sz="2400" dirty="0"/>
                      <m:t>(−0.5 </m:t>
                    </m:r>
                    <m:r>
                      <m:rPr>
                        <m:nor/>
                      </m:rPr>
                      <a:rPr lang="en-IN" sz="2400" dirty="0"/>
                      <m:t>x</m:t>
                    </m:r>
                    <m:r>
                      <m:rPr>
                        <m:nor/>
                      </m:rPr>
                      <a:rPr lang="en-IN" sz="2400" dirty="0"/>
                      <m:t> </m:t>
                    </m:r>
                    <m:r>
                      <m:rPr>
                        <m:sty m:val="p"/>
                      </m:rPr>
                      <a:rPr lang="en-IN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400" baseline="-25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b="0" dirty="0"/>
                  <a:t>]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b="0" dirty="0"/>
                  <a:t> -(-0.5 x -1 + -0.5 x -1)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400" b="0" dirty="0"/>
                  <a:t> -(-0.5 + -0.5) = 1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en-IN" sz="1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6467B5-2E1C-80B1-7B45-9CE8E545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049" y="2937267"/>
                <a:ext cx="7214569" cy="1815882"/>
              </a:xfrm>
              <a:prstGeom prst="rect">
                <a:avLst/>
              </a:prstGeom>
              <a:blipFill>
                <a:blip r:embed="rId3"/>
                <a:stretch>
                  <a:fillRect l="-1183" t="-16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518FBF-CC1F-BDE9-D074-46DD8810CED8}"/>
                  </a:ext>
                </a:extLst>
              </p:cNvPr>
              <p:cNvSpPr txBox="1"/>
              <p:nvPr/>
            </p:nvSpPr>
            <p:spPr>
              <a:xfrm>
                <a:off x="3771049" y="4994953"/>
                <a:ext cx="7214569" cy="15696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=1 −[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baseline="30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400" i="1" baseline="3000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sz="2400" b="0" dirty="0"/>
                  <a:t>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=1 −[(0.5)2+(0.5)2</m:t>
                    </m:r>
                  </m:oMath>
                </a14:m>
                <a:r>
                  <a:rPr lang="en-IN" sz="2400" b="0" dirty="0"/>
                  <a:t>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=1 −[0.25+0.25</m:t>
                    </m:r>
                  </m:oMath>
                </a14:m>
                <a:r>
                  <a:rPr lang="en-IN" sz="2400" b="0" dirty="0"/>
                  <a:t>]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𝑖𝑚𝑝𝑢𝑟𝑖𝑡𝑦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IN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518FBF-CC1F-BDE9-D074-46DD8810C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1049" y="4994953"/>
                <a:ext cx="7214569" cy="1569660"/>
              </a:xfrm>
              <a:prstGeom prst="rect">
                <a:avLst/>
              </a:prstGeom>
              <a:blipFill>
                <a:blip r:embed="rId4"/>
                <a:stretch>
                  <a:fillRect l="-1183" t="-3101" b="-62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976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18F8-856B-A963-2727-98DE9F8B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Have More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027A-6418-4198-31DA-2794DC094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Consider we have three classes with probabilities of 0.4, 0.4, and 0.2 respectively</a:t>
            </a:r>
          </a:p>
          <a:p>
            <a:r>
              <a:rPr lang="it-IT" dirty="0"/>
              <a:t>Gini impurity = 1 - (p1^2 + p2^2 + p3^2)</a:t>
            </a:r>
            <a:endParaRPr lang="en-US" dirty="0"/>
          </a:p>
          <a:p>
            <a:r>
              <a:rPr lang="it-IT" dirty="0"/>
              <a:t>Gini impurity = 1 - (0.4^2 + 0.4^2 + 0.2^2)</a:t>
            </a:r>
            <a:endParaRPr lang="en-US" dirty="0"/>
          </a:p>
          <a:p>
            <a:r>
              <a:rPr lang="it-IT" dirty="0"/>
              <a:t>Gini impurity = 1 - (0.16 + 0.16 + 0.04)</a:t>
            </a:r>
          </a:p>
          <a:p>
            <a:r>
              <a:rPr lang="it-IT" dirty="0"/>
              <a:t>Gini impurity = 1 - 0.36</a:t>
            </a:r>
            <a:endParaRPr lang="en-US" dirty="0"/>
          </a:p>
          <a:p>
            <a:r>
              <a:rPr lang="en-US" dirty="0"/>
              <a:t>Gini impurity = 0.64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Conclusion: More classes, higher Gini impurity</a:t>
            </a:r>
          </a:p>
        </p:txBody>
      </p:sp>
    </p:spTree>
    <p:extLst>
      <p:ext uri="{BB962C8B-B14F-4D97-AF65-F5344CB8AC3E}">
        <p14:creationId xmlns:p14="http://schemas.microsoft.com/office/powerpoint/2010/main" val="128562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DD1879-E3EC-B51B-542A-0DDFB675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Programming Problem (LPP)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B9011-718B-C980-04DF-F388717CA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64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3C77F1-87CF-BEED-A875-CB7C368F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Linear Programming Problem (LPP)?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B7B1CA-3B8D-D448-7C37-1667C688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Linear Programming Problem (LPP)</a:t>
            </a:r>
            <a:r>
              <a:rPr lang="en-US" dirty="0"/>
              <a:t>: Mathematical method to find the best possible outcome (e.g. maximize profit/minimize loss) in a situation where we have limited resources</a:t>
            </a:r>
          </a:p>
          <a:p>
            <a:r>
              <a:rPr lang="en-US" dirty="0"/>
              <a:t>Key concepts: Objective function and Constraints</a:t>
            </a:r>
          </a:p>
          <a:p>
            <a:r>
              <a:rPr lang="en-US" b="1" dirty="0"/>
              <a:t>Objective function</a:t>
            </a:r>
            <a:r>
              <a:rPr lang="en-US" dirty="0"/>
              <a:t>: Our goal, e.g. Maximize: Profit = 5x + 3y, where x and y are quantities that we can control</a:t>
            </a:r>
          </a:p>
          <a:p>
            <a:r>
              <a:rPr lang="en-US" b="1" dirty="0"/>
              <a:t>Constraints</a:t>
            </a:r>
            <a:r>
              <a:rPr lang="en-US" dirty="0"/>
              <a:t>: Limitations, e.g. limited raw material, time, money, e.g. x + y &lt;= 100</a:t>
            </a:r>
          </a:p>
        </p:txBody>
      </p:sp>
    </p:spTree>
    <p:extLst>
      <p:ext uri="{BB962C8B-B14F-4D97-AF65-F5344CB8AC3E}">
        <p14:creationId xmlns:p14="http://schemas.microsoft.com/office/powerpoint/2010/main" val="268828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61ED-70BD-D981-24CD-69CB8145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LPP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661C-4769-BA86-AA84-10CA1FC0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Problem</a:t>
            </a:r>
          </a:p>
          <a:p>
            <a:r>
              <a:rPr lang="en-US" dirty="0"/>
              <a:t>We run a factory making chairs (Rs 300 profit per chair sold) and tables (Rs 1,000 profit per table sold) </a:t>
            </a:r>
          </a:p>
          <a:p>
            <a:r>
              <a:rPr lang="en-US" dirty="0"/>
              <a:t>We 400 units of wood: One chair needs 5 units, one table needs 10 units</a:t>
            </a:r>
          </a:p>
          <a:p>
            <a:r>
              <a:rPr lang="en-US" dirty="0"/>
              <a:t>We have 300 hours of worker time: One chair takes 2 hours, one table needs 6 hours</a:t>
            </a:r>
          </a:p>
          <a:p>
            <a:r>
              <a:rPr lang="en-US" dirty="0"/>
              <a:t>How many tables and chairs should we make to maximize profit?</a:t>
            </a:r>
          </a:p>
          <a:p>
            <a:r>
              <a:rPr lang="en-IN" b="1" dirty="0">
                <a:solidFill>
                  <a:srgbClr val="7030A0"/>
                </a:solidFill>
              </a:rPr>
              <a:t>Steps</a:t>
            </a:r>
          </a:p>
          <a:p>
            <a:r>
              <a:rPr lang="en-IN" dirty="0"/>
              <a:t>Objective function: Maximize 300x + 1000y (profit)</a:t>
            </a:r>
          </a:p>
          <a:p>
            <a:r>
              <a:rPr lang="en-IN" dirty="0"/>
              <a:t>Constraints</a:t>
            </a:r>
          </a:p>
          <a:p>
            <a:pPr lvl="1"/>
            <a:r>
              <a:rPr lang="en-IN" dirty="0"/>
              <a:t>5x + 10y &lt;= 400</a:t>
            </a:r>
          </a:p>
          <a:p>
            <a:pPr lvl="1"/>
            <a:r>
              <a:rPr lang="en-IN" dirty="0"/>
              <a:t>2x + 6y &lt;= 300</a:t>
            </a:r>
          </a:p>
          <a:p>
            <a:pPr lvl="1"/>
            <a:r>
              <a:rPr lang="en-IN" dirty="0"/>
              <a:t>x, y &gt;= 0 (Non-negative quantities)</a:t>
            </a:r>
          </a:p>
          <a:p>
            <a:r>
              <a:rPr lang="en-IN" dirty="0"/>
              <a:t>LPP_chairs_tables.py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1742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80-9E7E-FBD4-8A51-4367671D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57"/>
            <a:ext cx="10515600" cy="818706"/>
          </a:xfrm>
        </p:spPr>
        <p:txBody>
          <a:bodyPr/>
          <a:lstStyle/>
          <a:p>
            <a:r>
              <a:rPr lang="en-IN" dirty="0"/>
              <a:t>Car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0998-45C9-0359-5D44-AFD9DEA7E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5181" y="839972"/>
            <a:ext cx="6996223" cy="533699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dirty="0"/>
              <a:t>A car manufacturer manufactures two cars A and B</a:t>
            </a:r>
          </a:p>
          <a:p>
            <a:r>
              <a:rPr lang="en-IN" dirty="0"/>
              <a:t>There are one robot, two engineers, and one detailer at work</a:t>
            </a:r>
          </a:p>
          <a:p>
            <a:r>
              <a:rPr lang="en-IN" dirty="0"/>
              <a:t>The detailer is going on a short holiday, so he only has 21 working days available</a:t>
            </a:r>
          </a:p>
          <a:p>
            <a:r>
              <a:rPr lang="en-IN" dirty="0"/>
              <a:t>The two cars need the following resource times</a:t>
            </a:r>
          </a:p>
          <a:p>
            <a:pPr lvl="1"/>
            <a:r>
              <a:rPr lang="en-US" dirty="0"/>
              <a:t>Robot time: Car A – 3 days; Car B – 4 days</a:t>
            </a:r>
          </a:p>
          <a:p>
            <a:pPr lvl="1"/>
            <a:r>
              <a:rPr lang="en-US" dirty="0"/>
              <a:t>Engineer time: Car A – 5 days; Car B – 6 days</a:t>
            </a:r>
          </a:p>
          <a:p>
            <a:pPr lvl="1"/>
            <a:r>
              <a:rPr lang="en-US" dirty="0"/>
              <a:t>Detailer time: Car A – 1.5 days; Car B – 3 days</a:t>
            </a:r>
          </a:p>
          <a:p>
            <a:r>
              <a:rPr lang="en-US" dirty="0"/>
              <a:t>Car A provides €30,000 profit, whilst Car B offers €45,000 profit</a:t>
            </a:r>
          </a:p>
          <a:p>
            <a:r>
              <a:rPr lang="en-US" dirty="0"/>
              <a:t>Optimize the car production</a:t>
            </a:r>
          </a:p>
          <a:p>
            <a:r>
              <a:rPr lang="en-US" dirty="0"/>
              <a:t>LPP-car.py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DC17C-7606-3956-6E8E-D0919BDD5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0259" y="839972"/>
            <a:ext cx="4536559" cy="5336991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IN" dirty="0"/>
              <a:t>Decision variables</a:t>
            </a:r>
          </a:p>
          <a:p>
            <a:pPr lvl="1"/>
            <a:r>
              <a:rPr lang="en-IN" dirty="0"/>
              <a:t>x = Number of A cars to be produced</a:t>
            </a:r>
          </a:p>
          <a:p>
            <a:pPr lvl="1"/>
            <a:r>
              <a:rPr lang="en-IN" dirty="0"/>
              <a:t>y = Number of B cars to be produced</a:t>
            </a:r>
          </a:p>
          <a:p>
            <a:r>
              <a:rPr lang="en-IN" dirty="0"/>
              <a:t>Objective function</a:t>
            </a:r>
          </a:p>
          <a:p>
            <a:pPr lvl="1"/>
            <a:r>
              <a:rPr lang="en-IN" dirty="0"/>
              <a:t>Maximize Z = 30000x + 45000y</a:t>
            </a:r>
          </a:p>
          <a:p>
            <a:r>
              <a:rPr lang="en-IN" dirty="0"/>
              <a:t>Constraints</a:t>
            </a:r>
          </a:p>
          <a:p>
            <a:pPr lvl="1"/>
            <a:r>
              <a:rPr lang="en-IN" dirty="0"/>
              <a:t>Robot time (R): 3x + 4y &lt;= R</a:t>
            </a:r>
          </a:p>
          <a:p>
            <a:pPr lvl="1"/>
            <a:r>
              <a:rPr lang="en-IN" dirty="0"/>
              <a:t>Engineer time (E): 5x + 6y &lt;= 2E</a:t>
            </a:r>
          </a:p>
          <a:p>
            <a:pPr lvl="1"/>
            <a:r>
              <a:rPr lang="en-IN" dirty="0"/>
              <a:t>Detailer time (T): 1.5x + 3y &lt;= 21</a:t>
            </a:r>
          </a:p>
          <a:p>
            <a:pPr lvl="1"/>
            <a:r>
              <a:rPr lang="en-IN" dirty="0"/>
              <a:t>Non-negativity: x &gt;= 0, y &gt;=0 </a:t>
            </a:r>
          </a:p>
          <a:p>
            <a:r>
              <a:rPr lang="en-IN" dirty="0"/>
              <a:t>Problem</a:t>
            </a:r>
          </a:p>
          <a:p>
            <a:pPr lvl="1"/>
            <a:r>
              <a:rPr lang="en-IN" dirty="0"/>
              <a:t>Find Maximum Z</a:t>
            </a:r>
          </a:p>
        </p:txBody>
      </p:sp>
    </p:spTree>
    <p:extLst>
      <p:ext uri="{BB962C8B-B14F-4D97-AF65-F5344CB8AC3E}">
        <p14:creationId xmlns:p14="http://schemas.microsoft.com/office/powerpoint/2010/main" val="3519360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80-9E7E-FBD4-8A51-4367671D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E0998-45C9-0359-5D44-AFD9DEA7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Objective function</a:t>
            </a:r>
          </a:p>
          <a:p>
            <a:pPr lvl="1"/>
            <a:r>
              <a:rPr lang="en-IN" dirty="0"/>
              <a:t>Maximise Profit = 30,000 x A + 45,000 x B</a:t>
            </a:r>
          </a:p>
          <a:p>
            <a:r>
              <a:rPr lang="en-IN" b="1" dirty="0"/>
              <a:t>Constraints</a:t>
            </a:r>
          </a:p>
          <a:p>
            <a:pPr lvl="1"/>
            <a:r>
              <a:rPr lang="pt-BR" dirty="0"/>
              <a:t>A≥0</a:t>
            </a:r>
          </a:p>
          <a:p>
            <a:pPr lvl="1"/>
            <a:r>
              <a:rPr lang="pt-BR" dirty="0"/>
              <a:t>B≥0</a:t>
            </a:r>
          </a:p>
          <a:p>
            <a:pPr lvl="1"/>
            <a:r>
              <a:rPr lang="pt-BR" dirty="0"/>
              <a:t>3A+4B≤30</a:t>
            </a:r>
          </a:p>
          <a:p>
            <a:pPr lvl="1"/>
            <a:r>
              <a:rPr lang="pt-BR" dirty="0"/>
              <a:t>5A+6B≤60    ... Note that we have 2 engineers, so this is not 30; but it is 60</a:t>
            </a:r>
          </a:p>
          <a:p>
            <a:pPr lvl="1"/>
            <a:r>
              <a:rPr lang="pt-BR" dirty="0"/>
              <a:t>1.5A+3B≤21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93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6684-FEDF-5D6A-9621-00C1401F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2FA99-50DC-63A1-9F20-40258F7E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Decision tree</a:t>
            </a:r>
            <a:r>
              <a:rPr lang="en-IN" dirty="0"/>
              <a:t>:</a:t>
            </a:r>
            <a:r>
              <a:rPr lang="en-IN" b="1" dirty="0"/>
              <a:t> </a:t>
            </a:r>
            <a:r>
              <a:rPr lang="en-IN" dirty="0"/>
              <a:t>A flowchart for classification and regression (Hence: </a:t>
            </a:r>
            <a:r>
              <a:rPr lang="en-IN" b="1" dirty="0"/>
              <a:t>Classification And Regression Tree – CART</a:t>
            </a:r>
            <a:r>
              <a:rPr lang="en-IN" dirty="0"/>
              <a:t>)</a:t>
            </a:r>
          </a:p>
          <a:p>
            <a:r>
              <a:rPr lang="en-IN" dirty="0"/>
              <a:t>Type of </a:t>
            </a:r>
            <a:r>
              <a:rPr lang="en-IN" b="1" dirty="0"/>
              <a:t>supervised machine learning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61128-0665-AF28-6A1E-2898555DBE93}"/>
              </a:ext>
            </a:extLst>
          </p:cNvPr>
          <p:cNvSpPr txBox="1"/>
          <p:nvPr/>
        </p:nvSpPr>
        <p:spPr>
          <a:xfrm>
            <a:off x="4926514" y="3429000"/>
            <a:ext cx="264694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Account = savings?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5B6D77-FEC2-6BE6-4983-04CCDB6CA8DB}"/>
              </a:ext>
            </a:extLst>
          </p:cNvPr>
          <p:cNvCxnSpPr/>
          <p:nvPr/>
        </p:nvCxnSpPr>
        <p:spPr>
          <a:xfrm flipH="1">
            <a:off x="4685881" y="3891013"/>
            <a:ext cx="1568918" cy="32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0AAAE99-7BEF-105B-68D0-9B062438AA44}"/>
              </a:ext>
            </a:extLst>
          </p:cNvPr>
          <p:cNvCxnSpPr>
            <a:cxnSpLocks/>
          </p:cNvCxnSpPr>
          <p:nvPr/>
        </p:nvCxnSpPr>
        <p:spPr>
          <a:xfrm>
            <a:off x="6249987" y="3900638"/>
            <a:ext cx="986589" cy="3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71544F-3930-FC54-6199-A9A908675839}"/>
              </a:ext>
            </a:extLst>
          </p:cNvPr>
          <p:cNvSpPr txBox="1"/>
          <p:nvPr/>
        </p:nvSpPr>
        <p:spPr>
          <a:xfrm>
            <a:off x="2823393" y="4280175"/>
            <a:ext cx="264694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Balance &gt; 5000?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CEFE2-19FE-A2E8-BDD6-67239F264CAE}"/>
              </a:ext>
            </a:extLst>
          </p:cNvPr>
          <p:cNvSpPr txBox="1"/>
          <p:nvPr/>
        </p:nvSpPr>
        <p:spPr>
          <a:xfrm>
            <a:off x="3732980" y="3756076"/>
            <a:ext cx="66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418EA1-5E4B-4221-DBD3-0948D98E6526}"/>
              </a:ext>
            </a:extLst>
          </p:cNvPr>
          <p:cNvSpPr txBox="1"/>
          <p:nvPr/>
        </p:nvSpPr>
        <p:spPr>
          <a:xfrm>
            <a:off x="8053922" y="3756076"/>
            <a:ext cx="66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09A8D-BEAB-9F02-856F-5D3F012171B8}"/>
              </a:ext>
            </a:extLst>
          </p:cNvPr>
          <p:cNvSpPr txBox="1"/>
          <p:nvPr/>
        </p:nvSpPr>
        <p:spPr>
          <a:xfrm>
            <a:off x="6931776" y="4269573"/>
            <a:ext cx="2646947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Transaction = deposit?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FDCC8B-3726-45CB-9D08-E4184E3CE76C}"/>
              </a:ext>
            </a:extLst>
          </p:cNvPr>
          <p:cNvCxnSpPr/>
          <p:nvPr/>
        </p:nvCxnSpPr>
        <p:spPr>
          <a:xfrm flipH="1">
            <a:off x="2375016" y="4670660"/>
            <a:ext cx="1568918" cy="32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73B37-89CA-4721-9A84-F5BF6870720C}"/>
              </a:ext>
            </a:extLst>
          </p:cNvPr>
          <p:cNvCxnSpPr>
            <a:cxnSpLocks/>
          </p:cNvCxnSpPr>
          <p:nvPr/>
        </p:nvCxnSpPr>
        <p:spPr>
          <a:xfrm>
            <a:off x="3939122" y="4680285"/>
            <a:ext cx="986589" cy="3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C849F7-9EB1-F880-FCF7-29075CD9051F}"/>
              </a:ext>
            </a:extLst>
          </p:cNvPr>
          <p:cNvSpPr txBox="1"/>
          <p:nvPr/>
        </p:nvSpPr>
        <p:spPr>
          <a:xfrm>
            <a:off x="2159250" y="4495619"/>
            <a:ext cx="66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151D6-F932-BEBA-566E-41F631C0A15A}"/>
              </a:ext>
            </a:extLst>
          </p:cNvPr>
          <p:cNvSpPr txBox="1"/>
          <p:nvPr/>
        </p:nvSpPr>
        <p:spPr>
          <a:xfrm>
            <a:off x="4894829" y="4606535"/>
            <a:ext cx="66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59BFC-62E1-D131-AE11-61B3DFAA2569}"/>
              </a:ext>
            </a:extLst>
          </p:cNvPr>
          <p:cNvSpPr txBox="1"/>
          <p:nvPr/>
        </p:nvSpPr>
        <p:spPr>
          <a:xfrm>
            <a:off x="1394040" y="5028129"/>
            <a:ext cx="173254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Fraud = 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8F6531-35C9-C65C-9EA7-4F906D1648C2}"/>
              </a:ext>
            </a:extLst>
          </p:cNvPr>
          <p:cNvSpPr txBox="1"/>
          <p:nvPr/>
        </p:nvSpPr>
        <p:spPr>
          <a:xfrm>
            <a:off x="4146866" y="5006645"/>
            <a:ext cx="173254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Fraud = Yes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B9D680-036A-E7D2-5D58-B65F84CE485B}"/>
              </a:ext>
            </a:extLst>
          </p:cNvPr>
          <p:cNvCxnSpPr/>
          <p:nvPr/>
        </p:nvCxnSpPr>
        <p:spPr>
          <a:xfrm flipH="1">
            <a:off x="7061513" y="4673409"/>
            <a:ext cx="1568918" cy="32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9094DB-2B9C-2D00-6EAD-28D68BF2BF25}"/>
              </a:ext>
            </a:extLst>
          </p:cNvPr>
          <p:cNvCxnSpPr>
            <a:cxnSpLocks/>
          </p:cNvCxnSpPr>
          <p:nvPr/>
        </p:nvCxnSpPr>
        <p:spPr>
          <a:xfrm>
            <a:off x="8625619" y="4683034"/>
            <a:ext cx="986589" cy="3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BB80974-81E1-7B85-F474-6032AFC9562E}"/>
              </a:ext>
            </a:extLst>
          </p:cNvPr>
          <p:cNvSpPr txBox="1"/>
          <p:nvPr/>
        </p:nvSpPr>
        <p:spPr>
          <a:xfrm>
            <a:off x="6845747" y="4498368"/>
            <a:ext cx="66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8C465E-52C9-1C53-41AA-643483177FBD}"/>
              </a:ext>
            </a:extLst>
          </p:cNvPr>
          <p:cNvSpPr txBox="1"/>
          <p:nvPr/>
        </p:nvSpPr>
        <p:spPr>
          <a:xfrm>
            <a:off x="9581326" y="4609284"/>
            <a:ext cx="66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3FDA1E-3BF5-E819-2210-B206A503EA2F}"/>
              </a:ext>
            </a:extLst>
          </p:cNvPr>
          <p:cNvSpPr txBox="1"/>
          <p:nvPr/>
        </p:nvSpPr>
        <p:spPr>
          <a:xfrm>
            <a:off x="6080537" y="5030878"/>
            <a:ext cx="173254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Fraud = 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235704-42C0-CD50-9870-058D4DB0C61D}"/>
              </a:ext>
            </a:extLst>
          </p:cNvPr>
          <p:cNvSpPr txBox="1"/>
          <p:nvPr/>
        </p:nvSpPr>
        <p:spPr>
          <a:xfrm>
            <a:off x="8833363" y="5009394"/>
            <a:ext cx="1732549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Fraud = Yes</a:t>
            </a:r>
          </a:p>
        </p:txBody>
      </p:sp>
    </p:spTree>
    <p:extLst>
      <p:ext uri="{BB962C8B-B14F-4D97-AF65-F5344CB8AC3E}">
        <p14:creationId xmlns:p14="http://schemas.microsoft.com/office/powerpoint/2010/main" val="1181036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E3C0-E0F1-39FA-9205-E534FAD92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862E-50F9-C881-E03D-C852E8D5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You are a loan officer and decide whether to approve/reject a loan application based on two attributes</a:t>
            </a:r>
          </a:p>
          <a:p>
            <a:pPr lvl="1"/>
            <a:r>
              <a:rPr lang="en-IN" dirty="0"/>
              <a:t>Income level (Categorical): High/Medium/Low</a:t>
            </a:r>
          </a:p>
          <a:p>
            <a:pPr lvl="1"/>
            <a:r>
              <a:rPr lang="en-IN" dirty="0"/>
              <a:t>Credit history (Categorical): Good/Bad</a:t>
            </a:r>
          </a:p>
          <a:p>
            <a:r>
              <a:rPr lang="en-IN" dirty="0"/>
              <a:t>Target variable</a:t>
            </a:r>
          </a:p>
          <a:p>
            <a:pPr lvl="1"/>
            <a:r>
              <a:rPr lang="en-IN" dirty="0"/>
              <a:t>Loan approval (Approve/Reject)</a:t>
            </a:r>
          </a:p>
          <a:p>
            <a:r>
              <a:rPr lang="en-IN" dirty="0"/>
              <a:t>Sample data</a:t>
            </a:r>
          </a:p>
          <a:p>
            <a:r>
              <a:rPr lang="en-IN" dirty="0"/>
              <a:t>Calculate entropy</a:t>
            </a:r>
          </a:p>
          <a:p>
            <a:pPr lvl="1"/>
            <a:r>
              <a:rPr lang="en-IN" dirty="0"/>
              <a:t>Initial</a:t>
            </a:r>
          </a:p>
          <a:p>
            <a:pPr lvl="1"/>
            <a:r>
              <a:rPr lang="en-IN" dirty="0"/>
              <a:t>After split on income level</a:t>
            </a:r>
          </a:p>
          <a:p>
            <a:pPr lvl="1"/>
            <a:r>
              <a:rPr lang="en-IN" dirty="0"/>
              <a:t>After split on credit history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9E9063-0C9A-B053-F373-B118052B4DDD}"/>
              </a:ext>
            </a:extLst>
          </p:cNvPr>
          <p:cNvGraphicFramePr>
            <a:graphicFrameLocks noGrp="1"/>
          </p:cNvGraphicFramePr>
          <p:nvPr/>
        </p:nvGraphicFramePr>
        <p:xfrm>
          <a:off x="5698156" y="3527302"/>
          <a:ext cx="636764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548">
                  <a:extLst>
                    <a:ext uri="{9D8B030D-6E8A-4147-A177-3AD203B41FA5}">
                      <a16:colId xmlns:a16="http://schemas.microsoft.com/office/drawing/2014/main" val="80581266"/>
                    </a:ext>
                  </a:extLst>
                </a:gridCol>
                <a:gridCol w="2122548">
                  <a:extLst>
                    <a:ext uri="{9D8B030D-6E8A-4147-A177-3AD203B41FA5}">
                      <a16:colId xmlns:a16="http://schemas.microsoft.com/office/drawing/2014/main" val="2906134947"/>
                    </a:ext>
                  </a:extLst>
                </a:gridCol>
                <a:gridCol w="2122548">
                  <a:extLst>
                    <a:ext uri="{9D8B030D-6E8A-4147-A177-3AD203B41FA5}">
                      <a16:colId xmlns:a16="http://schemas.microsoft.com/office/drawing/2014/main" val="3709342619"/>
                    </a:ext>
                  </a:extLst>
                </a:gridCol>
              </a:tblGrid>
              <a:tr h="294895">
                <a:tc>
                  <a:txBody>
                    <a:bodyPr/>
                    <a:lstStyle/>
                    <a:p>
                      <a:r>
                        <a:rPr lang="en-IN" dirty="0"/>
                        <a:t>Income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Credit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Loan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33965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20410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84284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74180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2237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01447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22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59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D318-B615-C3E6-E541-E231E5C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D5425-2B3E-3D33-29A3-C6F550EFD9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IN" dirty="0"/>
                  <a:t>Overall entropy</a:t>
                </a:r>
              </a:p>
              <a:p>
                <a:r>
                  <a:rPr lang="en-IN" dirty="0"/>
                  <a:t>E(Original)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E(Original) = 0.918</a:t>
                </a:r>
              </a:p>
              <a:p>
                <a:r>
                  <a:rPr lang="en-IN" dirty="0"/>
                  <a:t>Splitting on Income level</a:t>
                </a:r>
              </a:p>
              <a:p>
                <a:pPr lvl="1"/>
                <a:r>
                  <a:rPr lang="en-IN" dirty="0"/>
                  <a:t>E(High)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= 0</a:t>
                </a:r>
              </a:p>
              <a:p>
                <a:pPr lvl="1"/>
                <a:r>
                  <a:rPr lang="en-IN" dirty="0"/>
                  <a:t>E(Medium)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= 1</a:t>
                </a:r>
              </a:p>
              <a:p>
                <a:pPr lvl="1"/>
                <a:r>
                  <a:rPr lang="en-IN" dirty="0"/>
                  <a:t>E(Low)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/>
                  <a:t> = 1</a:t>
                </a:r>
              </a:p>
              <a:p>
                <a:r>
                  <a:rPr lang="en-IN" dirty="0"/>
                  <a:t>Splitting on Credit history</a:t>
                </a:r>
              </a:p>
              <a:p>
                <a:pPr lvl="1"/>
                <a:r>
                  <a:rPr lang="en-IN" dirty="0"/>
                  <a:t>E(Good)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= 0</a:t>
                </a:r>
              </a:p>
              <a:p>
                <a:pPr lvl="1"/>
                <a:r>
                  <a:rPr lang="en-IN" dirty="0"/>
                  <a:t>E(Bad)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log</a:t>
                </a:r>
                <a:r>
                  <a:rPr lang="en-IN" baseline="-25000" dirty="0"/>
                  <a:t>2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IN" dirty="0"/>
                  <a:t> = 0.918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D5425-2B3E-3D33-29A3-C6F550EFD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91C1D6-2EFF-5B61-BB2C-96265460CC90}"/>
              </a:ext>
            </a:extLst>
          </p:cNvPr>
          <p:cNvGraphicFramePr>
            <a:graphicFrameLocks noGrp="1"/>
          </p:cNvGraphicFramePr>
          <p:nvPr/>
        </p:nvGraphicFramePr>
        <p:xfrm>
          <a:off x="6333423" y="100708"/>
          <a:ext cx="575162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209">
                  <a:extLst>
                    <a:ext uri="{9D8B030D-6E8A-4147-A177-3AD203B41FA5}">
                      <a16:colId xmlns:a16="http://schemas.microsoft.com/office/drawing/2014/main" val="80581266"/>
                    </a:ext>
                  </a:extLst>
                </a:gridCol>
                <a:gridCol w="1917209">
                  <a:extLst>
                    <a:ext uri="{9D8B030D-6E8A-4147-A177-3AD203B41FA5}">
                      <a16:colId xmlns:a16="http://schemas.microsoft.com/office/drawing/2014/main" val="2906134947"/>
                    </a:ext>
                  </a:extLst>
                </a:gridCol>
                <a:gridCol w="1917209">
                  <a:extLst>
                    <a:ext uri="{9D8B030D-6E8A-4147-A177-3AD203B41FA5}">
                      <a16:colId xmlns:a16="http://schemas.microsoft.com/office/drawing/2014/main" val="3709342619"/>
                    </a:ext>
                  </a:extLst>
                </a:gridCol>
              </a:tblGrid>
              <a:tr h="285371">
                <a:tc>
                  <a:txBody>
                    <a:bodyPr/>
                    <a:lstStyle/>
                    <a:p>
                      <a:r>
                        <a:rPr lang="en-IN" dirty="0"/>
                        <a:t>Income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Credit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Loan approval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33965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20410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84284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74180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2237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01447"/>
                  </a:ext>
                </a:extLst>
              </a:tr>
              <a:tr h="285371"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2269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633DEA-C251-8D45-AE95-C28DE1C08FC4}"/>
                  </a:ext>
                </a:extLst>
              </p:cNvPr>
              <p:cNvSpPr txBox="1"/>
              <p:nvPr/>
            </p:nvSpPr>
            <p:spPr>
              <a:xfrm>
                <a:off x="6246796" y="3015113"/>
                <a:ext cx="5751627" cy="1355628"/>
              </a:xfrm>
              <a:prstGeom prst="rect">
                <a:avLst/>
              </a:prstGeom>
              <a:solidFill>
                <a:srgbClr val="C00000">
                  <a:alpha val="3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Weighted average of E(Income level) =</a:t>
                </a:r>
              </a:p>
              <a:p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2400" dirty="0"/>
                  <a:t> x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2400" dirty="0"/>
                  <a:t> x 1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2400" dirty="0"/>
                  <a:t> x 1 = 0.667</a:t>
                </a:r>
              </a:p>
              <a:p>
                <a:r>
                  <a:rPr lang="en-IN" sz="2400" dirty="0"/>
                  <a:t>Information gain = 0.918 – 0.667 = </a:t>
                </a:r>
                <a:r>
                  <a:rPr lang="en-IN" sz="2400" dirty="0">
                    <a:solidFill>
                      <a:srgbClr val="FF0000"/>
                    </a:solidFill>
                  </a:rPr>
                  <a:t>0.251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633DEA-C251-8D45-AE95-C28DE1C08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796" y="3015113"/>
                <a:ext cx="5751627" cy="1355628"/>
              </a:xfrm>
              <a:prstGeom prst="rect">
                <a:avLst/>
              </a:prstGeom>
              <a:blipFill>
                <a:blip r:embed="rId3"/>
                <a:stretch>
                  <a:fillRect l="-1697" t="-3604" b="-9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4A29E6-B9D2-3554-1FF9-E704A422397E}"/>
                  </a:ext>
                </a:extLst>
              </p:cNvPr>
              <p:cNvSpPr txBox="1"/>
              <p:nvPr/>
            </p:nvSpPr>
            <p:spPr>
              <a:xfrm>
                <a:off x="6246795" y="4724826"/>
                <a:ext cx="5751627" cy="1355628"/>
              </a:xfrm>
              <a:prstGeom prst="rect">
                <a:avLst/>
              </a:prstGeom>
              <a:solidFill>
                <a:srgbClr val="92D050">
                  <a:alpha val="30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IN" sz="2400" dirty="0"/>
                  <a:t>Weighted average of E(Credit history) =</a:t>
                </a:r>
              </a:p>
              <a:p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2400" dirty="0"/>
                  <a:t> x 0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IN" sz="2400" dirty="0"/>
                  <a:t> x 0.918</a:t>
                </a:r>
              </a:p>
              <a:p>
                <a:r>
                  <a:rPr lang="en-IN" sz="2400" dirty="0"/>
                  <a:t>Information gain = 0.918 – 0.459 = </a:t>
                </a:r>
                <a:r>
                  <a:rPr lang="en-IN" sz="2400" dirty="0">
                    <a:solidFill>
                      <a:srgbClr val="FF0000"/>
                    </a:solidFill>
                  </a:rPr>
                  <a:t>0.459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4A29E6-B9D2-3554-1FF9-E704A4223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795" y="4724826"/>
                <a:ext cx="5751627" cy="1355628"/>
              </a:xfrm>
              <a:prstGeom prst="rect">
                <a:avLst/>
              </a:prstGeom>
              <a:blipFill>
                <a:blip r:embed="rId4"/>
                <a:stretch>
                  <a:fillRect l="-1697" t="-3604" b="-94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21B72CD-34F0-8120-7055-39A9E90B7205}"/>
              </a:ext>
            </a:extLst>
          </p:cNvPr>
          <p:cNvSpPr txBox="1"/>
          <p:nvPr/>
        </p:nvSpPr>
        <p:spPr>
          <a:xfrm>
            <a:off x="6208293" y="6249873"/>
            <a:ext cx="582862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</a:rPr>
              <a:t>Decision: Split on Credit history first</a:t>
            </a:r>
          </a:p>
        </p:txBody>
      </p:sp>
    </p:spTree>
    <p:extLst>
      <p:ext uri="{BB962C8B-B14F-4D97-AF65-F5344CB8AC3E}">
        <p14:creationId xmlns:p14="http://schemas.microsoft.com/office/powerpoint/2010/main" val="3382995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51B7-171B-B5BF-163E-D6FA0D71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49BF0-71B9-A40C-0FFB-2708690BAF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After splitting on Credit history</a:t>
            </a:r>
          </a:p>
          <a:p>
            <a:pPr lvl="1"/>
            <a:r>
              <a:rPr lang="en-IN" dirty="0"/>
              <a:t>For </a:t>
            </a:r>
            <a:r>
              <a:rPr lang="en-IN" i="1" dirty="0"/>
              <a:t>Good</a:t>
            </a:r>
            <a:r>
              <a:rPr lang="en-IN" dirty="0"/>
              <a:t>: All outcomes are </a:t>
            </a:r>
            <a:r>
              <a:rPr lang="en-IN" i="1" dirty="0"/>
              <a:t>Approve</a:t>
            </a:r>
            <a:r>
              <a:rPr lang="en-IN" dirty="0"/>
              <a:t>, so entropy = 0</a:t>
            </a:r>
          </a:p>
          <a:p>
            <a:pPr lvl="1"/>
            <a:r>
              <a:rPr lang="en-IN" dirty="0"/>
              <a:t>For </a:t>
            </a:r>
            <a:r>
              <a:rPr lang="en-IN" i="1" dirty="0"/>
              <a:t>Bad</a:t>
            </a:r>
            <a:r>
              <a:rPr lang="en-IN" dirty="0"/>
              <a:t>: Calculate entropy and information gain by splitting on Income level</a:t>
            </a:r>
          </a:p>
          <a:p>
            <a:pPr lvl="2"/>
            <a:r>
              <a:rPr lang="en-IN" dirty="0"/>
              <a:t>Income level = High: Approve = 1, Reject = 0, so entropy = 0</a:t>
            </a:r>
          </a:p>
          <a:p>
            <a:pPr lvl="2"/>
            <a:r>
              <a:rPr lang="en-IN" dirty="0"/>
              <a:t>Income level = Medium: Approve = 0, Reject = 1, so entropy = 0</a:t>
            </a:r>
          </a:p>
          <a:p>
            <a:pPr lvl="2"/>
            <a:r>
              <a:rPr lang="en-IN" dirty="0"/>
              <a:t>Income level = Low: Approve = 0, Reject = 1, so entropy = 0</a:t>
            </a:r>
          </a:p>
          <a:p>
            <a:r>
              <a:rPr lang="en-IN" dirty="0"/>
              <a:t>Since all the subsets have 0 entropy, no further splitting is necessary</a:t>
            </a:r>
          </a:p>
          <a:p>
            <a:pPr lvl="2"/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43302-4487-A9F6-9C4E-1CD92BDA7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CF7A8-7485-2EF5-1A6C-6D86C790D18E}"/>
              </a:ext>
            </a:extLst>
          </p:cNvPr>
          <p:cNvSpPr txBox="1"/>
          <p:nvPr/>
        </p:nvSpPr>
        <p:spPr>
          <a:xfrm>
            <a:off x="7614119" y="1825625"/>
            <a:ext cx="26469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Credit history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3DB31D-B6C2-6E75-E1F2-231FBDB90387}"/>
              </a:ext>
            </a:extLst>
          </p:cNvPr>
          <p:cNvCxnSpPr/>
          <p:nvPr/>
        </p:nvCxnSpPr>
        <p:spPr>
          <a:xfrm flipH="1">
            <a:off x="7373486" y="2287638"/>
            <a:ext cx="1568918" cy="327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58EB24-4B21-64DA-22D2-75D094801231}"/>
              </a:ext>
            </a:extLst>
          </p:cNvPr>
          <p:cNvCxnSpPr>
            <a:cxnSpLocks/>
          </p:cNvCxnSpPr>
          <p:nvPr/>
        </p:nvCxnSpPr>
        <p:spPr>
          <a:xfrm>
            <a:off x="8937592" y="2297263"/>
            <a:ext cx="986589" cy="317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31D8C9-7411-12D4-A1AD-A0DFE8F7E15F}"/>
              </a:ext>
            </a:extLst>
          </p:cNvPr>
          <p:cNvSpPr txBox="1"/>
          <p:nvPr/>
        </p:nvSpPr>
        <p:spPr>
          <a:xfrm>
            <a:off x="5510998" y="2676800"/>
            <a:ext cx="264694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DC875-E126-792E-5DF3-479B3D0F0AD2}"/>
              </a:ext>
            </a:extLst>
          </p:cNvPr>
          <p:cNvSpPr txBox="1"/>
          <p:nvPr/>
        </p:nvSpPr>
        <p:spPr>
          <a:xfrm>
            <a:off x="6420585" y="2152701"/>
            <a:ext cx="66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Good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2F6EB0-47E9-5329-33E6-70640A8EB45E}"/>
              </a:ext>
            </a:extLst>
          </p:cNvPr>
          <p:cNvSpPr txBox="1"/>
          <p:nvPr/>
        </p:nvSpPr>
        <p:spPr>
          <a:xfrm>
            <a:off x="10741527" y="2152701"/>
            <a:ext cx="66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Bad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14F3B-A3B5-F082-31D4-D8391C9348EA}"/>
              </a:ext>
            </a:extLst>
          </p:cNvPr>
          <p:cNvSpPr txBox="1"/>
          <p:nvPr/>
        </p:nvSpPr>
        <p:spPr>
          <a:xfrm>
            <a:off x="9619381" y="2666198"/>
            <a:ext cx="264694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Income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5D6CD8-D2D8-C04E-4C74-1455125FCD84}"/>
              </a:ext>
            </a:extLst>
          </p:cNvPr>
          <p:cNvCxnSpPr>
            <a:cxnSpLocks/>
          </p:cNvCxnSpPr>
          <p:nvPr/>
        </p:nvCxnSpPr>
        <p:spPr>
          <a:xfrm>
            <a:off x="9706009" y="3049909"/>
            <a:ext cx="0" cy="556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125D80-D579-CF93-EB8E-7E96C6F67210}"/>
              </a:ext>
            </a:extLst>
          </p:cNvPr>
          <p:cNvSpPr txBox="1"/>
          <p:nvPr/>
        </p:nvSpPr>
        <p:spPr>
          <a:xfrm>
            <a:off x="9030636" y="3159105"/>
            <a:ext cx="66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1440FA-427A-F88F-1D94-0A821376EAA9}"/>
              </a:ext>
            </a:extLst>
          </p:cNvPr>
          <p:cNvSpPr txBox="1"/>
          <p:nvPr/>
        </p:nvSpPr>
        <p:spPr>
          <a:xfrm>
            <a:off x="9134108" y="3567287"/>
            <a:ext cx="112695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Approve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CABA00-A407-4608-8435-09D297B12B93}"/>
              </a:ext>
            </a:extLst>
          </p:cNvPr>
          <p:cNvSpPr txBox="1"/>
          <p:nvPr/>
        </p:nvSpPr>
        <p:spPr>
          <a:xfrm>
            <a:off x="9858411" y="3138636"/>
            <a:ext cx="1044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Medium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400022-EAB0-A420-F5CE-626766929421}"/>
              </a:ext>
            </a:extLst>
          </p:cNvPr>
          <p:cNvSpPr txBox="1"/>
          <p:nvPr/>
        </p:nvSpPr>
        <p:spPr>
          <a:xfrm>
            <a:off x="10017225" y="4239352"/>
            <a:ext cx="112695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Reject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99E2A9-5CA7-86EE-06B2-A152DBFD182E}"/>
              </a:ext>
            </a:extLst>
          </p:cNvPr>
          <p:cNvCxnSpPr>
            <a:cxnSpLocks/>
          </p:cNvCxnSpPr>
          <p:nvPr/>
        </p:nvCxnSpPr>
        <p:spPr>
          <a:xfrm>
            <a:off x="10741527" y="3046191"/>
            <a:ext cx="0" cy="1182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AFA972-C8D5-C624-04EB-EA61ABA62E7F}"/>
              </a:ext>
            </a:extLst>
          </p:cNvPr>
          <p:cNvSpPr txBox="1"/>
          <p:nvPr/>
        </p:nvSpPr>
        <p:spPr>
          <a:xfrm>
            <a:off x="11229208" y="3127975"/>
            <a:ext cx="639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High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0B4C72-629A-AE4D-7D78-5BF755DE8E7E}"/>
              </a:ext>
            </a:extLst>
          </p:cNvPr>
          <p:cNvSpPr txBox="1"/>
          <p:nvPr/>
        </p:nvSpPr>
        <p:spPr>
          <a:xfrm>
            <a:off x="10924005" y="3577948"/>
            <a:ext cx="112695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Reject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659E1B9-DF9F-8D59-EE05-AC4630CA37D0}"/>
              </a:ext>
            </a:extLst>
          </p:cNvPr>
          <p:cNvCxnSpPr>
            <a:cxnSpLocks/>
          </p:cNvCxnSpPr>
          <p:nvPr/>
        </p:nvCxnSpPr>
        <p:spPr>
          <a:xfrm>
            <a:off x="11868484" y="3035530"/>
            <a:ext cx="0" cy="531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073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5D08-757A-7B91-B9E2-DB106BE9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Deciding the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FDB14-F94A-5D87-BCB6-24150C77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Entropy</a:t>
            </a:r>
            <a:r>
              <a:rPr lang="en-IN" dirty="0"/>
              <a:t>: Evenness between classes</a:t>
            </a:r>
          </a:p>
          <a:p>
            <a:r>
              <a:rPr lang="en-IN" dirty="0"/>
              <a:t>High entropy: Not good for prediction (e.g. split on Gender)</a:t>
            </a:r>
          </a:p>
          <a:p>
            <a:r>
              <a:rPr lang="en-IN" dirty="0"/>
              <a:t>Low entropy: Good for prediction (e.g. split on Last login)</a:t>
            </a:r>
          </a:p>
          <a:p>
            <a:r>
              <a:rPr lang="en-IN" b="1" dirty="0"/>
              <a:t>Information Gain = Entropy before the split - Entropy after the split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699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F3EB-0985-74A0-7295-0BC76178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73F35-EDBA-F7DB-6C96-5AB4ED35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Entropy</a:t>
            </a:r>
            <a:r>
              <a:rPr lang="en-IN" dirty="0"/>
              <a:t>: Tells us how homogeneous a dataset is</a:t>
            </a:r>
          </a:p>
          <a:p>
            <a:endParaRPr lang="en-IN" dirty="0"/>
          </a:p>
          <a:p>
            <a:r>
              <a:rPr lang="en-IN" dirty="0"/>
              <a:t>High entropy: Less homogeneous = High variability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Low entropy: More homogeneous = Low variability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B2072-764D-647E-1F84-921C422E5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334130" y="3370640"/>
            <a:ext cx="547663" cy="10953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D2F29-A808-D4E6-5B05-3A9976482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11372" y="3370641"/>
            <a:ext cx="549184" cy="10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A028FE-7102-3694-9618-58EEB7B14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882504" y="3371248"/>
            <a:ext cx="549184" cy="1094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CF58B4-ED92-E98F-8387-ADBBC299D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506993" y="3370639"/>
            <a:ext cx="547663" cy="1095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DCC90F-32CF-0D14-2EC1-625E0168F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784235" y="3370640"/>
            <a:ext cx="549184" cy="10953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1743B-0B09-3336-4D08-8F269B759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55367" y="3371247"/>
            <a:ext cx="549184" cy="1094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819A4C-4DC4-787D-9D86-54E9410A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251287" y="3370639"/>
            <a:ext cx="547663" cy="10953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D73C10-93F3-138F-749C-02FD80F815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972524" y="3371246"/>
            <a:ext cx="549184" cy="10947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C9FF04-FFAA-0749-4A54-7651D1290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79856" y="3370639"/>
            <a:ext cx="549184" cy="1095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20623B-BE31-52D2-4F94-B4E70685E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435766" y="3370638"/>
            <a:ext cx="549184" cy="1095325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F7E88B1-13FF-98A6-2931-CC61FAD58B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9749618" y="3352204"/>
            <a:ext cx="547342" cy="10953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F058124-E1D0-F2AA-84C1-32E35964C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080415" y="3370637"/>
            <a:ext cx="547663" cy="10953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BDFFB7-83CA-97E9-1652-462CFF8A31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76482" y="3352204"/>
            <a:ext cx="549184" cy="10947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FE3C968-1178-5E33-685C-ADA0B420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151804" y="5425425"/>
            <a:ext cx="547663" cy="109532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444B473-2348-E62A-A1D6-F1111BFF2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1739239" y="5425425"/>
            <a:ext cx="547663" cy="10953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9BD4540-D8EC-8113-5877-D67050C85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386046" y="5397549"/>
            <a:ext cx="547663" cy="10953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954E19-1890-8327-E0D2-643E34209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2973481" y="5397549"/>
            <a:ext cx="547663" cy="10953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0A70E7-0B43-043B-6E07-4EF93F2D1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3560916" y="5397549"/>
            <a:ext cx="547663" cy="1095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ABE90E-1F3D-B389-2024-5392C48C4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4148351" y="5397549"/>
            <a:ext cx="547663" cy="10953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EF252BE-C8B9-0716-898A-07BEAF226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4803673" y="5397549"/>
            <a:ext cx="547663" cy="10953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6165533-EE08-4436-63A5-20275A318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5391108" y="5397549"/>
            <a:ext cx="547663" cy="109532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F7AA3B5-5EA1-4FA8-1116-1B62F19F7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043180" y="5397549"/>
            <a:ext cx="547663" cy="109532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EF1C02A-F077-2CF0-3085-06C95DF3C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6630615" y="5397549"/>
            <a:ext cx="547663" cy="1095326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B6F142A3-C2C8-B4A1-52DF-AC8273B23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flipH="1">
            <a:off x="1151804" y="3387283"/>
            <a:ext cx="547342" cy="109532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080280-CD3C-21A8-EF86-ECF0C409D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861282" y="5389473"/>
            <a:ext cx="547663" cy="109532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6BAE6C6-2EB2-5DAF-7DD0-FB4A7A801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8448717" y="5389473"/>
            <a:ext cx="547663" cy="109532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B0AC106-762A-1E08-ABAC-EDA9D8877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108581" y="5389473"/>
            <a:ext cx="547663" cy="10953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0AFEE9F-32D1-C842-0A6F-AA76D9974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9696016" y="5389473"/>
            <a:ext cx="547663" cy="109532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B280557-9508-A454-FFB3-6D196A535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flipH="1">
            <a:off x="7273847" y="5397549"/>
            <a:ext cx="547663" cy="109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39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543B-BAAB-E61B-F389-6F8EEF08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940"/>
            <a:ext cx="10515600" cy="580097"/>
          </a:xfrm>
        </p:spPr>
        <p:txBody>
          <a:bodyPr>
            <a:normAutofit fontScale="90000"/>
          </a:bodyPr>
          <a:lstStyle/>
          <a:p>
            <a:r>
              <a:rPr lang="en-IN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3467F-93C7-8924-9C7C-5EEA8E33D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81037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IN" dirty="0"/>
                  <a:t>Consider two data sets:</a:t>
                </a:r>
              </a:p>
              <a:p>
                <a:pPr lvl="1"/>
                <a:r>
                  <a:rPr lang="en-IN" dirty="0"/>
                  <a:t>D1: [</a:t>
                </a:r>
                <a:r>
                  <a:rPr lang="en-IN" dirty="0">
                    <a:solidFill>
                      <a:srgbClr val="FF0000"/>
                    </a:solidFill>
                  </a:rPr>
                  <a:t>A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7030A0"/>
                    </a:solidFill>
                  </a:rPr>
                  <a:t>B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C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FFC000"/>
                    </a:solidFill>
                  </a:rPr>
                  <a:t>D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92D050"/>
                    </a:solidFill>
                  </a:rPr>
                  <a:t>E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chemeClr val="accent2"/>
                    </a:solidFill>
                  </a:rPr>
                  <a:t>F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chemeClr val="bg1">
                        <a:lumMod val="65000"/>
                      </a:schemeClr>
                    </a:solidFill>
                  </a:rPr>
                  <a:t>G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chemeClr val="accent2"/>
                    </a:solidFill>
                  </a:rPr>
                  <a:t>H</a:t>
                </a:r>
                <a:r>
                  <a:rPr lang="en-IN" dirty="0"/>
                  <a:t>] -&gt; Not at all homogeneous -&gt; 8 classes -&gt; Entropy = 3</a:t>
                </a:r>
              </a:p>
              <a:p>
                <a:pPr lvl="1"/>
                <a:r>
                  <a:rPr lang="en-IN" dirty="0"/>
                  <a:t>D2: [</a:t>
                </a:r>
                <a:r>
                  <a:rPr lang="en-IN" dirty="0">
                    <a:solidFill>
                      <a:srgbClr val="FF0000"/>
                    </a:solidFill>
                  </a:rPr>
                  <a:t>A, A, A, A</a:t>
                </a:r>
                <a:r>
                  <a:rPr lang="en-IN" dirty="0"/>
                  <a:t>, </a:t>
                </a:r>
                <a:r>
                  <a:rPr lang="en-IN" dirty="0">
                    <a:solidFill>
                      <a:srgbClr val="7030A0"/>
                    </a:solidFill>
                  </a:rPr>
                  <a:t>B, B, B, B</a:t>
                </a:r>
                <a:r>
                  <a:rPr lang="en-IN" dirty="0"/>
                  <a:t>] -&gt; Partially homogeneous -&gt; 2 classes -&gt; Entropy = 1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=−Ʃ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pi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pi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IN" dirty="0"/>
                  <a:t> </a:t>
                </a:r>
              </a:p>
              <a:p>
                <a:pPr lvl="1"/>
                <a:r>
                  <a:rPr lang="en-IN" dirty="0"/>
                  <a:t>n=number of classes in data, p = proportion of data points belonging to that class</a:t>
                </a:r>
              </a:p>
              <a:p>
                <a:r>
                  <a:rPr lang="en-IN" dirty="0"/>
                  <a:t>Entropy(D1) = -[(1/8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(1/8) + (1/8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(1/8) …] 8 times </a:t>
                </a:r>
              </a:p>
              <a:p>
                <a:r>
                  <a:rPr lang="en-IN" dirty="0"/>
                  <a:t>                       = -[(1/8 x -3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+ (1/8 x -3) …] 8 times</a:t>
                </a:r>
              </a:p>
              <a:p>
                <a:r>
                  <a:rPr lang="en-IN" dirty="0"/>
                  <a:t>                       = -[-3/8          + -3/8          …] 8 times = -[-24/8 ] = 3</a:t>
                </a:r>
              </a:p>
              <a:p>
                <a:r>
                  <a:rPr lang="en-IN" dirty="0"/>
                  <a:t>Entropy(D2) = -[(1/2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(1/2) + (1/2 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 baseline="-250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(1/2)]</a:t>
                </a:r>
              </a:p>
              <a:p>
                <a:r>
                  <a:rPr lang="en-IN" dirty="0"/>
                  <a:t>                       = -[(1/2 x -1)             + (1/2 x -1)]  = -[-1/2 – 1/2] = -[-2/2]</a:t>
                </a:r>
              </a:p>
              <a:p>
                <a:r>
                  <a:rPr lang="en-IN" dirty="0"/>
                  <a:t>                       =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33467F-93C7-8924-9C7C-5EEA8E33D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81037"/>
                <a:ext cx="10515600" cy="5495926"/>
              </a:xfrm>
              <a:blipFill>
                <a:blip r:embed="rId2"/>
                <a:stretch>
                  <a:fillRect l="-1043" t="-2553" b="-9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85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ECF77F-4DC4-DFE8-ED6A-B0FBB751C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Exercise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840BD-A9F0-A14F-4632-648A745B6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661"/>
            <a:ext cx="10515600" cy="4858302"/>
          </a:xfrm>
        </p:spPr>
        <p:txBody>
          <a:bodyPr/>
          <a:lstStyle/>
          <a:p>
            <a:r>
              <a:rPr lang="en-IN" dirty="0"/>
              <a:t>We have data about some students. Decide the branching/split by calculating entropy and information gain.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93790D-A419-D593-C7CC-08D0A00ED2EF}"/>
              </a:ext>
            </a:extLst>
          </p:cNvPr>
          <p:cNvGraphicFramePr>
            <a:graphicFrameLocks noGrp="1"/>
          </p:cNvGraphicFramePr>
          <p:nvPr/>
        </p:nvGraphicFramePr>
        <p:xfrm>
          <a:off x="2992922" y="2154099"/>
          <a:ext cx="636764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2548">
                  <a:extLst>
                    <a:ext uri="{9D8B030D-6E8A-4147-A177-3AD203B41FA5}">
                      <a16:colId xmlns:a16="http://schemas.microsoft.com/office/drawing/2014/main" val="80581266"/>
                    </a:ext>
                  </a:extLst>
                </a:gridCol>
                <a:gridCol w="2122548">
                  <a:extLst>
                    <a:ext uri="{9D8B030D-6E8A-4147-A177-3AD203B41FA5}">
                      <a16:colId xmlns:a16="http://schemas.microsoft.com/office/drawing/2014/main" val="2906134947"/>
                    </a:ext>
                  </a:extLst>
                </a:gridCol>
                <a:gridCol w="2122548">
                  <a:extLst>
                    <a:ext uri="{9D8B030D-6E8A-4147-A177-3AD203B41FA5}">
                      <a16:colId xmlns:a16="http://schemas.microsoft.com/office/drawing/2014/main" val="3709342619"/>
                    </a:ext>
                  </a:extLst>
                </a:gridCol>
              </a:tblGrid>
              <a:tr h="294895">
                <a:tc>
                  <a:txBody>
                    <a:bodyPr/>
                    <a:lstStyle/>
                    <a:p>
                      <a:r>
                        <a:rPr lang="en-IN" sz="2400" dirty="0"/>
                        <a:t>Theory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Lab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Pass Exam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933965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920410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684284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74180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2237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301447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422698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62926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sz="2400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563526"/>
                  </a:ext>
                </a:extLst>
              </a:tr>
              <a:tr h="294895">
                <a:tc>
                  <a:txBody>
                    <a:bodyPr/>
                    <a:lstStyle/>
                    <a:p>
                      <a:r>
                        <a:rPr lang="en-IN" sz="2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199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0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1635</Words>
  <Application>Microsoft Office PowerPoint</Application>
  <PresentationFormat>Widescreen</PresentationFormat>
  <Paragraphs>283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Decision Trees</vt:lpstr>
      <vt:lpstr>Decision Tree Concept</vt:lpstr>
      <vt:lpstr>Exercise</vt:lpstr>
      <vt:lpstr>Solution</vt:lpstr>
      <vt:lpstr>Next Step</vt:lpstr>
      <vt:lpstr>Deciding the Split</vt:lpstr>
      <vt:lpstr>Entropy</vt:lpstr>
      <vt:lpstr>Entropy</vt:lpstr>
      <vt:lpstr>Exercise</vt:lpstr>
      <vt:lpstr>Solution</vt:lpstr>
      <vt:lpstr>Gini Index/Coefficient/Impurity</vt:lpstr>
      <vt:lpstr>When We Have More Classes</vt:lpstr>
      <vt:lpstr>Linear Programming Problem (LPP)</vt:lpstr>
      <vt:lpstr>What is Linear Programming Problem (LPP)?</vt:lpstr>
      <vt:lpstr>LPP Example</vt:lpstr>
      <vt:lpstr>Car 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2024-12-13T12:25:12Z</dcterms:created>
  <dcterms:modified xsi:type="dcterms:W3CDTF">2024-12-13T12:28:17Z</dcterms:modified>
</cp:coreProperties>
</file>