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2431" r:id="rId3"/>
    <p:sldId id="1416" r:id="rId4"/>
    <p:sldId id="1818" r:id="rId5"/>
    <p:sldId id="1817" r:id="rId6"/>
    <p:sldId id="328" r:id="rId7"/>
    <p:sldId id="933" r:id="rId8"/>
    <p:sldId id="940" r:id="rId9"/>
    <p:sldId id="2475" r:id="rId10"/>
    <p:sldId id="2455" r:id="rId11"/>
    <p:sldId id="2432" r:id="rId12"/>
    <p:sldId id="332" r:id="rId13"/>
    <p:sldId id="943" r:id="rId14"/>
    <p:sldId id="2484" r:id="rId15"/>
    <p:sldId id="334" r:id="rId16"/>
    <p:sldId id="2031" r:id="rId17"/>
    <p:sldId id="2301" r:id="rId18"/>
    <p:sldId id="2253" r:id="rId19"/>
    <p:sldId id="2255" r:id="rId20"/>
    <p:sldId id="2254" r:id="rId21"/>
    <p:sldId id="2033" r:id="rId22"/>
    <p:sldId id="613" r:id="rId23"/>
    <p:sldId id="2070" r:id="rId24"/>
    <p:sldId id="2072" r:id="rId25"/>
    <p:sldId id="2071" r:id="rId26"/>
    <p:sldId id="2297" r:id="rId27"/>
    <p:sldId id="2038" r:id="rId28"/>
    <p:sldId id="1867" r:id="rId29"/>
    <p:sldId id="2435" r:id="rId30"/>
    <p:sldId id="2436" r:id="rId31"/>
    <p:sldId id="2274" r:id="rId32"/>
    <p:sldId id="2276" r:id="rId33"/>
    <p:sldId id="2277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56B8-27EF-1CFA-BB70-A1D0DDE9C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0E6E0-C135-B64E-5359-CD2F7737BE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86DD-B34B-58A7-4DB0-92C3721E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2E6DB-C2D9-1C46-19CA-D46F5D1D7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37190-7457-F073-665D-0919BC9C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659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3F475-EBF4-86E4-2A62-971445753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551C-5C85-A852-CAC3-E15B3A8E4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8AE5-B908-910D-3926-4E77D6CC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AC014-01F0-F6E0-90A2-28771F2C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F0639-6AFF-ADB9-56F0-DB96739F4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87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35236E-ACA0-6B0D-F42B-D227101AD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25EF-E1B5-5801-2CA1-304515E72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C71D3-C940-73EC-0079-A43D2090F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2B07E-79A2-4EF9-F207-53D0A48E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97C-D6F3-E7BF-B096-C1F6F982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16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8D74-1C14-FD63-E792-7447BB3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410F-848F-B35C-D630-91454F83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FDF1-2227-C8FD-4EAD-A4D33924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9A07-F45A-2381-EF7B-F5877C802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CFD06-C66E-51B2-A729-D1F2BC20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9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E2C9-D561-7B76-96F0-9317058E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42802-65A3-CFFC-E009-F1E28D463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8C00F-4A8C-2F30-6CEB-7A961767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9F41F-4C81-A3C2-6B33-8D205AFA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1F03D-42A2-4E1D-FDED-F8A73A629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1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453D-A798-0B7D-4F1C-932A1E3D2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311C-6E5C-C199-907B-B213BA9C5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0598B-5A18-0DA9-9FD7-AEECC8D08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ED530-9BB4-980B-2B02-0418EFF73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22878F-F40E-F773-2AF0-D34F7212C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012F-53EA-427D-9B6A-9C2BBDBF6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02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1D197-6897-9F2F-0771-6B9DA388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A3B96-7183-4F27-EFBF-B6701BEE3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65CC2-4359-458C-C9DE-13FBF19E0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D5CAF-1AB7-92DA-C8F0-483B3EE22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245C1-C31D-5800-CA23-D523AC89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322D3-D26C-60C0-628D-A87D8BEF7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46458A-0A9B-1098-BB2C-13DDB9D6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72129-D919-D189-5A7C-4AB4BB32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225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68FBD-1BFC-D358-5D5C-7B09EBD7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267EC-2692-A5DD-692F-162ED9CDB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4ED4B-F4C3-ACAD-1639-D1170070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2EF41-7BAC-6BDF-DA2A-F5226BC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82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92716-6746-729F-6290-8C582CAF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F0806-96AC-0E79-6A8F-E3C6F4AA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455CC-6747-CB3F-AEA5-B2DCB7D0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051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6A08-7C6A-90F1-A9E2-20F777F09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DB811-F82D-04EF-4012-F984B7CAE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FBCDC-1C78-9AC1-E108-BE6F6769C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4474A-8DA8-69BC-1CD9-A48EE8181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31E94-8F9A-E8CF-0195-5FFA7BE7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3B006-E3C9-F8F0-487F-7CF80148C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59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6CA7-97F4-3076-D07E-133E0CA9A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36CEC-4A78-7DED-41A8-E7DA2C432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9BE1C-50C8-829C-EF2A-5E0AEFED6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4C229-F50C-D4ED-B11D-563562AE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487A2-787A-90AC-0258-5FE2FA10D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60CC-0238-2C11-FCB7-20E12049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92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C553C-356F-27FB-7B30-C575A3B92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0EEE9-F754-B2DA-65A6-30A2D4D38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D0CB4-1801-9E10-E680-1EA5B05519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4C22E-A4C2-4ECA-9B65-2EE6C2B17F55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C481-EB75-ABD3-EE64-D430020CA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85E61-81CE-4667-63BB-C5F48D849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56676-1E0E-4ED3-B8FA-A3DDA4E8DF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89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8C831-F2CC-6DD6-9F12-67871D68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8471-6B83-75B1-DBF4-30E44861B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Variance</a:t>
            </a:r>
            <a:r>
              <a:rPr lang="en-US" dirty="0"/>
              <a:t> = How far are data points from their mean?</a:t>
            </a:r>
          </a:p>
          <a:p>
            <a:r>
              <a:rPr lang="en-US" dirty="0"/>
              <a:t>High variance = Data is more scattered from its mean </a:t>
            </a:r>
          </a:p>
          <a:p>
            <a:r>
              <a:rPr lang="en-US" dirty="0"/>
              <a:t>Low variance = Data is less scattered from mean</a:t>
            </a:r>
          </a:p>
          <a:p>
            <a:r>
              <a:rPr lang="en-US" dirty="0"/>
              <a:t>Variance calculation: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mean of the given data 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Subtract the mean from each value and square the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average of these squared values is the variance</a:t>
            </a:r>
          </a:p>
        </p:txBody>
      </p:sp>
    </p:spTree>
    <p:extLst>
      <p:ext uri="{BB962C8B-B14F-4D97-AF65-F5344CB8AC3E}">
        <p14:creationId xmlns:p14="http://schemas.microsoft.com/office/powerpoint/2010/main" val="39898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A36-CF3C-375B-66E8-FE65D88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Deviation: True Indicator of Homogeneous/Heterogeneous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FA26-CA09-6A07-6D54-ADF68020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blood sugar levels of two groups of people:</a:t>
            </a:r>
          </a:p>
          <a:p>
            <a:endParaRPr lang="en-US" dirty="0"/>
          </a:p>
          <a:p>
            <a:r>
              <a:rPr lang="en-US" dirty="0"/>
              <a:t>A = 125, 118, 121, 123, 119, 122, 117, 121, 124, 116, 120, 122, 119, 124, 118, 120, 123, 122, 118, 121</a:t>
            </a:r>
          </a:p>
          <a:p>
            <a:r>
              <a:rPr lang="en-US" dirty="0"/>
              <a:t>Mean = </a:t>
            </a:r>
            <a:r>
              <a:rPr lang="en-US" dirty="0">
                <a:solidFill>
                  <a:srgbClr val="FF0000"/>
                </a:solidFill>
              </a:rPr>
              <a:t>120</a:t>
            </a:r>
            <a:r>
              <a:rPr lang="en-US" dirty="0"/>
              <a:t> mg/dL, SD =</a:t>
            </a:r>
            <a:r>
              <a:rPr lang="en-US" dirty="0">
                <a:solidFill>
                  <a:srgbClr val="FF0000"/>
                </a:solidFill>
              </a:rPr>
              <a:t> 2.35 </a:t>
            </a:r>
            <a:r>
              <a:rPr lang="en-US" dirty="0"/>
              <a:t>mg/dL</a:t>
            </a:r>
          </a:p>
          <a:p>
            <a:r>
              <a:rPr lang="en-US" dirty="0">
                <a:solidFill>
                  <a:srgbClr val="7030A0"/>
                </a:solidFill>
              </a:rPr>
              <a:t>Most close to the mean (Fit)</a:t>
            </a:r>
          </a:p>
          <a:p>
            <a:endParaRPr lang="en-US" dirty="0"/>
          </a:p>
          <a:p>
            <a:r>
              <a:rPr lang="en-US" dirty="0"/>
              <a:t>B = 150, 90, 115, 145, 118, 112, 135, 121, 117, 122, 119, 128, 115, 145, 120, 90, 155, 135, 122, 115</a:t>
            </a:r>
          </a:p>
          <a:p>
            <a:r>
              <a:rPr lang="en-US" dirty="0"/>
              <a:t>Mean = </a:t>
            </a:r>
            <a:r>
              <a:rPr lang="en-US" dirty="0">
                <a:solidFill>
                  <a:srgbClr val="FF0000"/>
                </a:solidFill>
              </a:rPr>
              <a:t>120</a:t>
            </a:r>
            <a:r>
              <a:rPr lang="en-US" dirty="0"/>
              <a:t> mg/dL, SD = </a:t>
            </a:r>
            <a:r>
              <a:rPr lang="en-US" dirty="0">
                <a:solidFill>
                  <a:srgbClr val="FF0000"/>
                </a:solidFill>
              </a:rPr>
              <a:t>17.31</a:t>
            </a:r>
            <a:r>
              <a:rPr lang="en-US" dirty="0"/>
              <a:t> mg/dL</a:t>
            </a:r>
          </a:p>
          <a:p>
            <a:r>
              <a:rPr lang="en-US" dirty="0">
                <a:solidFill>
                  <a:srgbClr val="7030A0"/>
                </a:solidFill>
              </a:rPr>
              <a:t>Some close to the mean (Fit), some away from the mean (Unfit)</a:t>
            </a:r>
            <a:endParaRPr lang="en-IN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35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1CAC8-D89E-36DF-1527-386826C5D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95D7E-F158-0E73-5FD0-ABA313D04A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Again consider </a:t>
                </a:r>
                <a:r>
                  <a:rPr lang="en-US" dirty="0"/>
                  <a:t>A = 125, 118, 121, 123, 119, 122, 117, 121, 124, 116, 120, 122, 119, 124, 118, 120, 123, 122, 118, 121</a:t>
                </a:r>
              </a:p>
              <a:p>
                <a:r>
                  <a:rPr lang="en-US" dirty="0"/>
                  <a:t>Mean = </a:t>
                </a:r>
                <a:r>
                  <a:rPr lang="en-US" dirty="0">
                    <a:solidFill>
                      <a:srgbClr val="FF0000"/>
                    </a:solidFill>
                  </a:rPr>
                  <a:t>120</a:t>
                </a:r>
                <a:r>
                  <a:rPr lang="en-US" dirty="0"/>
                  <a:t> mg/dL, SD = </a:t>
                </a:r>
                <a:r>
                  <a:rPr lang="en-US" dirty="0">
                    <a:solidFill>
                      <a:srgbClr val="FF0000"/>
                    </a:solidFill>
                  </a:rPr>
                  <a:t>2.35</a:t>
                </a:r>
                <a:r>
                  <a:rPr lang="en-US" dirty="0"/>
                  <a:t> mg/dL</a:t>
                </a:r>
              </a:p>
              <a:p>
                <a:r>
                  <a:rPr lang="en-IN" dirty="0"/>
                  <a:t>How to calculate </a:t>
                </a:r>
                <a:r>
                  <a:rPr lang="en-IN" i="1" dirty="0"/>
                  <a:t>how many standard deviations away </a:t>
                </a:r>
                <a:r>
                  <a:rPr lang="en-IN" dirty="0"/>
                  <a:t>is an observation from the mean?</a:t>
                </a:r>
              </a:p>
              <a:p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𝑂𝑢𝑟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𝑝𝑜𝑖𝑛𝑡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Person 1: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−120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2.35</m:t>
                        </m:r>
                      </m:den>
                    </m:f>
                  </m:oMath>
                </a14:m>
                <a:r>
                  <a:rPr lang="en-IN" dirty="0"/>
                  <a:t>) = +2.12 standard deviation away from the mean</a:t>
                </a:r>
              </a:p>
              <a:p>
                <a:r>
                  <a:rPr lang="en-IN" dirty="0"/>
                  <a:t>Person 2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118 −120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2.35</m:t>
                        </m:r>
                      </m:den>
                    </m:f>
                  </m:oMath>
                </a14:m>
                <a:r>
                  <a:rPr lang="en-IN" dirty="0"/>
                  <a:t>) = -0.85 standard deviations away from the mean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A95D7E-F158-0E73-5FD0-ABA313D04A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699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C939-6761-52E6-6C25-7880748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CE080-7A7E-1855-86CF-3326EF1985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Coefficient of variation (CV)</a:t>
                </a:r>
                <a:r>
                  <a:rPr lang="en-US" dirty="0"/>
                  <a:t>: Standard deviation divided by mean</a:t>
                </a:r>
              </a:p>
              <a:p>
                <a:r>
                  <a:rPr lang="en-US" dirty="0"/>
                  <a:t>SD: Expressed in the original scale/units of data (Absolute measure)</a:t>
                </a:r>
              </a:p>
              <a:p>
                <a:r>
                  <a:rPr lang="en-US" dirty="0"/>
                  <a:t>CV: Expressed in percentage, so not dependent on the units of data (Relative measure)</a:t>
                </a:r>
              </a:p>
              <a:p>
                <a:r>
                  <a:rPr lang="en-US" dirty="0"/>
                  <a:t>High CV = Large SD compared to mean … If it is 100%, it means SD = mean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A pizza restaurant measures its delivery time in minutes. The mean delivery time is 20 minutes and the standard deviation is 5 minutes.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25%</a:t>
                </a:r>
              </a:p>
              <a:p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DCE080-7A7E-1855-86CF-3326EF1985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19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52BD-9EB6-3A60-F493-F9479CFA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Coefficient of Variation (CV)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6E10-4231-F26A-3BD1-825BFE55E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Now suppose a second pizza restaurant has a mean delivery time of 15 minutes and the standard deviation is 10 minutes. Calculate the coefficient of variation and compare with the first one.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66%</a:t>
                </a:r>
              </a:p>
              <a:p>
                <a:endParaRPr lang="en-US" dirty="0"/>
              </a:p>
              <a:p>
                <a:r>
                  <a:rPr lang="en-US" dirty="0"/>
                  <a:t>Calculation for the first pizza restaurant was: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25%</a:t>
                </a:r>
              </a:p>
              <a:p>
                <a:endParaRPr lang="en-US" dirty="0"/>
              </a:p>
              <a:p>
                <a:r>
                  <a:rPr lang="en-US" dirty="0"/>
                  <a:t>What will be our interpretation?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D56E10-4231-F26A-3BD1-825BFE55E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92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B875-BA0A-E196-AE95-FBDD41EF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1C300-1D4A-F211-D0E7-B28A431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Two students A and B have appeared for five tests with the following results:</a:t>
                </a:r>
              </a:p>
              <a:p>
                <a:pPr lvl="1"/>
                <a:r>
                  <a:rPr lang="en-IN" dirty="0"/>
                  <a:t>A: Mean score = 80, SD = 8</a:t>
                </a:r>
              </a:p>
              <a:p>
                <a:pPr lvl="1"/>
                <a:r>
                  <a:rPr lang="en-IN" dirty="0"/>
                  <a:t>B: Mean score = 75, SD = 15</a:t>
                </a:r>
              </a:p>
              <a:p>
                <a:r>
                  <a:rPr lang="en-IN" dirty="0"/>
                  <a:t>Who is more consistent?</a:t>
                </a:r>
              </a:p>
              <a:p>
                <a:r>
                  <a:rPr lang="en-IN" dirty="0"/>
                  <a:t>CV for 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den>
                    </m:f>
                  </m:oMath>
                </a14:m>
                <a:r>
                  <a:rPr lang="en-IN" dirty="0"/>
                  <a:t> x 100 = 10%</a:t>
                </a:r>
              </a:p>
              <a:p>
                <a:r>
                  <a:rPr lang="en-IN" dirty="0"/>
                  <a:t>CV for B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den>
                    </m:f>
                  </m:oMath>
                </a14:m>
                <a:r>
                  <a:rPr lang="en-IN" dirty="0"/>
                  <a:t> x 100 = 20%</a:t>
                </a:r>
              </a:p>
              <a:p>
                <a:r>
                  <a:rPr lang="en-IN" dirty="0"/>
                  <a:t>A is more consistent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F1C300-1D4A-F211-D0E7-B28A431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589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5DC4-E37C-6D14-5009-F35DD567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Investment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5DD92-5504-3DB0-2F02-D7EDF3BEB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Option A: Average return: 20%, SD: 15%</a:t>
                </a:r>
              </a:p>
              <a:p>
                <a:r>
                  <a:rPr lang="en-US" dirty="0"/>
                  <a:t>Option B: Average return: 6%, SD: 2%</a:t>
                </a:r>
              </a:p>
              <a:p>
                <a:endParaRPr lang="en-US" dirty="0"/>
              </a:p>
              <a:p>
                <a:r>
                  <a:rPr lang="en-IN" b="0" dirty="0"/>
                  <a:t>Option 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75%</a:t>
                </a:r>
              </a:p>
              <a:p>
                <a:r>
                  <a:rPr lang="en-IN" b="0" dirty="0"/>
                  <a:t>Option B: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𝑀𝑒𝑎𝑛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100 %=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100 %</m:t>
                    </m:r>
                  </m:oMath>
                </a14:m>
                <a:r>
                  <a:rPr lang="en-US" dirty="0"/>
                  <a:t> = 33%</a:t>
                </a:r>
              </a:p>
              <a:p>
                <a:endParaRPr lang="en-US" dirty="0"/>
              </a:p>
              <a:p>
                <a:r>
                  <a:rPr lang="en-US" dirty="0"/>
                  <a:t>Conclusion: Is Option B better?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F5DD92-5504-3DB0-2F02-D7EDF3BEB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12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033550C-DA71-89F9-0B93-8D02C943C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794C8D-FE24-26FF-354D-0224CAD0B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4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B25CA-7FBE-32DE-6F66-6B77D8DE7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can be Confusing!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0CBE-BF62-DB80-AAC4-600FCEA2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sz="2800" b="1" dirty="0"/>
              <a:t>Skew</a:t>
            </a:r>
            <a:r>
              <a:rPr lang="en-IN" sz="2800" dirty="0"/>
              <a:t>: Represents the asymmetry of a distribution around its mean</a:t>
            </a:r>
          </a:p>
          <a:p>
            <a:r>
              <a:rPr lang="en-IN" b="1" dirty="0">
                <a:solidFill>
                  <a:srgbClr val="FF0000"/>
                </a:solidFill>
              </a:rPr>
              <a:t>Skew = Where is the </a:t>
            </a:r>
            <a:r>
              <a:rPr lang="en-IN" b="1" i="1" dirty="0">
                <a:solidFill>
                  <a:srgbClr val="FF0000"/>
                </a:solidFill>
              </a:rPr>
              <a:t>skew</a:t>
            </a:r>
            <a:r>
              <a:rPr lang="en-IN" b="1" dirty="0">
                <a:solidFill>
                  <a:srgbClr val="FF0000"/>
                </a:solidFill>
              </a:rPr>
              <a:t>, not where is the </a:t>
            </a:r>
            <a:r>
              <a:rPr lang="en-IN" b="1" i="1" dirty="0">
                <a:solidFill>
                  <a:srgbClr val="FF0000"/>
                </a:solidFill>
              </a:rPr>
              <a:t>data</a:t>
            </a:r>
          </a:p>
          <a:p>
            <a:endParaRPr lang="en-IN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  <a:p>
            <a:endParaRPr lang="en-IN" b="1" i="1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7030A0"/>
                </a:solidFill>
              </a:rPr>
              <a:t>Students appearing in an Examination</a:t>
            </a:r>
          </a:p>
          <a:p>
            <a:r>
              <a:rPr lang="en-IN" b="1" dirty="0"/>
              <a:t>No-skew</a:t>
            </a:r>
            <a:r>
              <a:rPr lang="en-IN" dirty="0"/>
              <a:t>: Student marks are evenly distributed</a:t>
            </a:r>
          </a:p>
          <a:p>
            <a:r>
              <a:rPr lang="en-IN" b="1" dirty="0"/>
              <a:t>Right-skew</a:t>
            </a:r>
            <a:r>
              <a:rPr lang="en-IN" dirty="0"/>
              <a:t>: Most students get low marks =&gt; Long tail to the right  (higher values)</a:t>
            </a:r>
          </a:p>
          <a:p>
            <a:r>
              <a:rPr lang="en-IN" b="1" dirty="0"/>
              <a:t>Left-skew</a:t>
            </a:r>
            <a:r>
              <a:rPr lang="en-IN" dirty="0"/>
              <a:t>: Most students get high marks =&gt; Long tail to the left (lower values)</a:t>
            </a:r>
            <a:endParaRPr lang="en-IN" b="1" i="1" dirty="0">
              <a:solidFill>
                <a:srgbClr val="FF0000"/>
              </a:solidFill>
            </a:endParaRPr>
          </a:p>
          <a:p>
            <a:endParaRPr lang="en-IN" dirty="0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2B8637C8-831F-6355-7DA7-99301E9F3A02}"/>
              </a:ext>
            </a:extLst>
          </p:cNvPr>
          <p:cNvGraphicFramePr>
            <a:graphicFrameLocks/>
          </p:cNvGraphicFramePr>
          <p:nvPr/>
        </p:nvGraphicFramePr>
        <p:xfrm>
          <a:off x="635508" y="2743200"/>
          <a:ext cx="10920984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30246">
                  <a:extLst>
                    <a:ext uri="{9D8B030D-6E8A-4147-A177-3AD203B41FA5}">
                      <a16:colId xmlns:a16="http://schemas.microsoft.com/office/drawing/2014/main" val="1637114435"/>
                    </a:ext>
                  </a:extLst>
                </a:gridCol>
                <a:gridCol w="2730246">
                  <a:extLst>
                    <a:ext uri="{9D8B030D-6E8A-4147-A177-3AD203B41FA5}">
                      <a16:colId xmlns:a16="http://schemas.microsoft.com/office/drawing/2014/main" val="400437590"/>
                    </a:ext>
                  </a:extLst>
                </a:gridCol>
                <a:gridCol w="2351532">
                  <a:extLst>
                    <a:ext uri="{9D8B030D-6E8A-4147-A177-3AD203B41FA5}">
                      <a16:colId xmlns:a16="http://schemas.microsoft.com/office/drawing/2014/main" val="4030194559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709202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583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Right (Positive)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Most values are 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52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Left (Negative)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On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Most values are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0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519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0FE35B-51B9-EF8E-A991-E1FD84106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AEC33-ABAF-9A87-529C-1E8299641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Zero-skew (No-skew)</a:t>
            </a:r>
            <a:r>
              <a:rPr lang="en-IN" sz="2400" dirty="0"/>
              <a:t>: Mean = Median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DCACE-9FB7-9B7C-1B55-BF1631371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16" y="28875"/>
            <a:ext cx="5611528" cy="173935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7111828-E05F-7EB9-068C-29D6188553D8}"/>
              </a:ext>
            </a:extLst>
          </p:cNvPr>
          <p:cNvGraphicFramePr>
            <a:graphicFrameLocks noGrp="1"/>
          </p:cNvGraphicFramePr>
          <p:nvPr/>
        </p:nvGraphicFramePr>
        <p:xfrm>
          <a:off x="543426" y="2774433"/>
          <a:ext cx="11391900" cy="3840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80526">
                  <a:extLst>
                    <a:ext uri="{9D8B030D-6E8A-4147-A177-3AD203B41FA5}">
                      <a16:colId xmlns:a16="http://schemas.microsoft.com/office/drawing/2014/main" val="652902286"/>
                    </a:ext>
                  </a:extLst>
                </a:gridCol>
                <a:gridCol w="5243951">
                  <a:extLst>
                    <a:ext uri="{9D8B030D-6E8A-4147-A177-3AD203B41FA5}">
                      <a16:colId xmlns:a16="http://schemas.microsoft.com/office/drawing/2014/main" val="1533698130"/>
                    </a:ext>
                  </a:extLst>
                </a:gridCol>
                <a:gridCol w="4367423">
                  <a:extLst>
                    <a:ext uri="{9D8B030D-6E8A-4147-A177-3AD203B41FA5}">
                      <a16:colId xmlns:a16="http://schemas.microsoft.com/office/drawing/2014/main" val="4122494274"/>
                    </a:ext>
                  </a:extLst>
                </a:gridCol>
              </a:tblGrid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Right (Positive) Skew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Left (Negative) Skew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14289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Key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Most values are on the lower side</a:t>
                      </a:r>
                      <a:r>
                        <a:rPr lang="en-IN" sz="1600" b="1" dirty="0"/>
                        <a:t>, a few on are the higher side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Most values are on the higher side</a:t>
                      </a:r>
                      <a:r>
                        <a:rPr lang="en-IN" sz="1600" b="1" dirty="0"/>
                        <a:t>, a few are on the lower side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89164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Mean &gt; 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Mean &lt;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94356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Skewed to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Skewed to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345180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Comes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later</a:t>
                      </a:r>
                      <a:r>
                        <a:rPr lang="en-IN" sz="1600" b="1" dirty="0"/>
                        <a:t> - On the right (Represents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high values</a:t>
                      </a:r>
                      <a:r>
                        <a:rPr lang="en-IN" sz="1600" b="1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Comes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first</a:t>
                      </a:r>
                      <a:r>
                        <a:rPr lang="en-IN" sz="1600" b="1" dirty="0"/>
                        <a:t> - On the left (Represents </a:t>
                      </a:r>
                      <a:r>
                        <a:rPr lang="en-IN" sz="1600" b="1" dirty="0">
                          <a:solidFill>
                            <a:srgbClr val="FF0000"/>
                          </a:solidFill>
                        </a:rPr>
                        <a:t>low values</a:t>
                      </a:r>
                      <a:r>
                        <a:rPr lang="en-IN" sz="1600" b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891520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More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479162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On the left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81460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Ratings 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give ratings of 1 or 2 out of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give ratings of 4 or 5 out of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43435"/>
                  </a:ext>
                </a:extLst>
              </a:tr>
              <a:tr h="294539">
                <a:tc>
                  <a:txBody>
                    <a:bodyPr/>
                    <a:lstStyle/>
                    <a:p>
                      <a:r>
                        <a:rPr lang="en-IN" sz="1600" b="1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Incomes of people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Ages at the time of death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674283"/>
                  </a:ext>
                </a:extLst>
              </a:tr>
              <a:tr h="515443">
                <a:tc>
                  <a:txBody>
                    <a:bodyPr/>
                    <a:lstStyle/>
                    <a:p>
                      <a:r>
                        <a:rPr lang="en-IN" sz="1600" b="1" dirty="0"/>
                        <a:t>Why?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have low incomes, Very few have very high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Most people would die in older age, Very few children die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7196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82743C9-1A93-A3B7-256C-16DA46DCF6C6}"/>
              </a:ext>
            </a:extLst>
          </p:cNvPr>
          <p:cNvSpPr txBox="1"/>
          <p:nvPr/>
        </p:nvSpPr>
        <p:spPr>
          <a:xfrm>
            <a:off x="8377588" y="566241"/>
            <a:ext cx="3108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C:\code\Data Analytics\skew-visualize.py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96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57BA-4B6F-65FC-1CA4-DD2B09E7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Ratings Example (C:\code\Data Analytics\Skew-dummy.py)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B7843-F801-E167-6C93-774CCAF899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Consider 1 lakh people giving ratings on a scale of 1-5</a:t>
            </a:r>
          </a:p>
          <a:p>
            <a:r>
              <a:rPr lang="en-IN" b="1" dirty="0"/>
              <a:t>No-skew</a:t>
            </a:r>
            <a:r>
              <a:rPr lang="en-IN" dirty="0"/>
              <a:t>: All ratings occur almost with the same frequency</a:t>
            </a:r>
          </a:p>
          <a:p>
            <a:r>
              <a:rPr lang="en-IN" b="1" dirty="0"/>
              <a:t>Right-skew</a:t>
            </a:r>
            <a:r>
              <a:rPr lang="en-IN" dirty="0"/>
              <a:t>: Most people give low ratings (1/2)</a:t>
            </a:r>
          </a:p>
          <a:p>
            <a:r>
              <a:rPr lang="en-IN" b="1" dirty="0"/>
              <a:t>Left-skew</a:t>
            </a:r>
            <a:r>
              <a:rPr lang="en-IN" dirty="0"/>
              <a:t>: Most people give high ratings (4/5)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636A8-1E79-7C71-C9AA-D8D2DEC37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3813511"/>
            <a:ext cx="6541970" cy="29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7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D57D7-25BF-1C2C-EDF0-CA8EFF9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88CCA-BCB5-A13F-B793-49A59E294CD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IN" b="1" dirty="0"/>
                  <a:t>Population</a:t>
                </a:r>
                <a:r>
                  <a:rPr lang="en-IN" dirty="0"/>
                  <a:t> </a:t>
                </a:r>
                <a:r>
                  <a:rPr lang="en-IN" b="1" dirty="0"/>
                  <a:t>variance</a:t>
                </a:r>
                <a:r>
                  <a:rPr lang="en-IN" dirty="0"/>
                  <a:t> (Whole data)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IN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Data points</a:t>
                </a:r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 = Population mean</a:t>
                </a:r>
              </a:p>
              <a:p>
                <a:r>
                  <a:rPr lang="en-IN" dirty="0"/>
                  <a:t>N = Number of observations (Population size)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88CCA-BCB5-A13F-B793-49A59E294C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766751-42DF-7133-1ED2-A8FA64FF656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b="1" dirty="0"/>
                  <a:t>Sample variance</a:t>
                </a:r>
                <a:r>
                  <a:rPr lang="en-IN" dirty="0"/>
                  <a:t> (Selected data)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IN" b="0" i="1" baseline="-2500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b="0" i="1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Data points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 = Sample mean</a:t>
                </a:r>
              </a:p>
              <a:p>
                <a:r>
                  <a:rPr lang="en-IN" dirty="0"/>
                  <a:t>n = Number of observations (Sample size)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5766751-42DF-7133-1ED2-A8FA64FF65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241" r="-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3254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138BA-B0F9-9391-1C9A-2C9C22A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 Real-Life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2AFD-92E9-8740-6F88-C77EE72E4E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 Skew (More data points are on the </a:t>
            </a:r>
            <a:r>
              <a:rPr lang="en-IN" dirty="0">
                <a:solidFill>
                  <a:srgbClr val="FF0000"/>
                </a:solidFill>
              </a:rPr>
              <a:t>left</a:t>
            </a:r>
            <a:r>
              <a:rPr lang="en-IN" dirty="0"/>
              <a:t>)</a:t>
            </a:r>
          </a:p>
          <a:p>
            <a:r>
              <a:rPr lang="en-IN" dirty="0"/>
              <a:t>C:\code\Data Analytics\ skewness-airlines-distance.py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70FCD-6DEC-2295-52E7-9BEAFCA159B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Left</a:t>
            </a:r>
            <a:r>
              <a:rPr lang="en-IN" dirty="0"/>
              <a:t> Skew (More data points are on the </a:t>
            </a:r>
            <a:r>
              <a:rPr lang="en-IN" dirty="0">
                <a:solidFill>
                  <a:srgbClr val="FF0000"/>
                </a:solidFill>
              </a:rPr>
              <a:t>right</a:t>
            </a:r>
            <a:r>
              <a:rPr lang="en-IN" dirty="0"/>
              <a:t>)</a:t>
            </a:r>
          </a:p>
          <a:p>
            <a:r>
              <a:rPr lang="en-IN" dirty="0"/>
              <a:t>C:\code\Data Analytics\ skewness-airlines-onboard-service.py (Note: The dataset is different here)</a:t>
            </a:r>
          </a:p>
        </p:txBody>
      </p:sp>
    </p:spTree>
    <p:extLst>
      <p:ext uri="{BB962C8B-B14F-4D97-AF65-F5344CB8AC3E}">
        <p14:creationId xmlns:p14="http://schemas.microsoft.com/office/powerpoint/2010/main" val="3027593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A93009-B210-1065-61DD-A401896C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Skewness Formulae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3F4352-2857-1519-CE77-A0D5445E9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Pearson's First Coefficient of Skewness </a:t>
            </a:r>
            <a:r>
              <a:rPr lang="en-US" dirty="0"/>
              <a:t>(Mode Skewness): (Mean - Median) / Standard Deviation</a:t>
            </a:r>
          </a:p>
          <a:p>
            <a:r>
              <a:rPr lang="en-US" b="1" dirty="0"/>
              <a:t>Another variation: </a:t>
            </a:r>
            <a:r>
              <a:rPr lang="en-US" b="1" dirty="0">
                <a:solidFill>
                  <a:srgbClr val="FF0000"/>
                </a:solidFill>
              </a:rPr>
              <a:t>3 (Mean - Median) / Standard Deviation</a:t>
            </a:r>
          </a:p>
          <a:p>
            <a:r>
              <a:rPr lang="en-US" b="1" dirty="0"/>
              <a:t>Fisher-Pearson Coefficient of Skewness</a:t>
            </a:r>
            <a:r>
              <a:rPr lang="en-US" dirty="0"/>
              <a:t> (Moment Skewness): (Σ(xi - Mean)^3 / n) / [(Σ(xi - Mean)^2 / n)^(3/2)]</a:t>
            </a:r>
          </a:p>
          <a:p>
            <a:r>
              <a:rPr lang="en-IN" b="1" dirty="0"/>
              <a:t>Quantile-Based Skewness</a:t>
            </a:r>
            <a:r>
              <a:rPr lang="en-IN" dirty="0"/>
              <a:t>: (Q3 + Q1 - 2 * Median) / (Q3 - Q1)</a:t>
            </a:r>
          </a:p>
        </p:txBody>
      </p:sp>
    </p:spTree>
    <p:extLst>
      <p:ext uri="{BB962C8B-B14F-4D97-AF65-F5344CB8AC3E}">
        <p14:creationId xmlns:p14="http://schemas.microsoft.com/office/powerpoint/2010/main" val="1252163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3DDEA-11D2-7998-1B82-CC3541AC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Pearson’s Coefficient of Skewness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55193-36BA-89C6-5E7F-6EDA93567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dirty="0"/>
                  <a:t>Formula: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𝑆𝑘𝑒𝑤𝑛𝑒𝑠𝑠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Consider daily commute time for a set of people in minutes: 20,22,25,30,35,40,45,50,60,70</a:t>
                </a:r>
              </a:p>
              <a:p>
                <a:r>
                  <a:rPr lang="en-IN" dirty="0"/>
                  <a:t>Mean = 397/10 = 39.70</a:t>
                </a:r>
              </a:p>
              <a:p>
                <a:r>
                  <a:rPr lang="en-IN" dirty="0"/>
                  <a:t>Median: 37.5</a:t>
                </a:r>
              </a:p>
              <a:p>
                <a:r>
                  <a:rPr lang="en-IN" dirty="0"/>
                  <a:t>SD = 15.80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𝑆𝑘𝑒𝑤𝑛𝑒𝑠𝑠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𝑀𝑒𝑎𝑛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𝑀𝑒𝑑𝑖𝑎𝑛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𝑆𝑡𝑎𝑛𝑑𝑎𝑟𝑑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𝐷𝑒𝑣𝑖𝑎𝑡𝑖𝑜𝑛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39.70 − 37.70</m:t>
                            </m:r>
                          </m:e>
                        </m:d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15.80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=0.37</m:t>
                    </m:r>
                  </m:oMath>
                </a14:m>
                <a:endParaRPr lang="en-IN" b="0" dirty="0"/>
              </a:p>
              <a:p>
                <a:r>
                  <a:rPr lang="en-US" dirty="0"/>
                  <a:t>Interpretation: Right/positive skew … Most commute times are less than the mean, but a few outliers have increased the mean value</a:t>
                </a:r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B55193-36BA-89C6-5E7F-6EDA93567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00" b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33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70D453-EDE2-5D3A-6108-806765D7D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102ACA-8DDC-2BE2-DC94-7C5B6DA90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03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672-0A1A-9763-CE93-C7E45D2F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B2C5-EE43-3C88-4953-57AC344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Kurtosis:</a:t>
            </a:r>
            <a:r>
              <a:rPr lang="en-US" dirty="0"/>
              <a:t> Describes the shape of the probability distribution of a real-valued random variable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C4FCD2-F74B-2D70-B5D5-B49D6CEE8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886" y="2653764"/>
            <a:ext cx="825932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1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3672-0A1A-9763-CE93-C7E45D2F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6B2C5-EE43-3C88-4953-57AC344B3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Leptokurtic (Positive Kurtosis)</a:t>
            </a:r>
          </a:p>
          <a:p>
            <a:pPr lvl="1"/>
            <a:r>
              <a:rPr lang="en-US" dirty="0"/>
              <a:t>Heavy tails and a sharp peak</a:t>
            </a:r>
          </a:p>
          <a:p>
            <a:pPr lvl="1"/>
            <a:r>
              <a:rPr lang="en-US" dirty="0"/>
              <a:t>Kurtosis values higher than 3 </a:t>
            </a:r>
          </a:p>
          <a:p>
            <a:pPr lvl="1"/>
            <a:r>
              <a:rPr lang="en-US" dirty="0"/>
              <a:t>Data has more outliers or extreme values than a normal distribution</a:t>
            </a:r>
          </a:p>
          <a:p>
            <a:r>
              <a:rPr lang="en-US" b="1" dirty="0"/>
              <a:t>Mesokurtic (Normal Kurtosis)</a:t>
            </a:r>
          </a:p>
          <a:p>
            <a:pPr lvl="1"/>
            <a:r>
              <a:rPr lang="en-US" dirty="0"/>
              <a:t>A distribution with the same kurtosis as a normal distribution (kurtosis = 3)</a:t>
            </a:r>
          </a:p>
          <a:p>
            <a:pPr lvl="1"/>
            <a:r>
              <a:rPr lang="en-US" dirty="0"/>
              <a:t>Tails and peak are similar to a normal distribution</a:t>
            </a:r>
          </a:p>
          <a:p>
            <a:r>
              <a:rPr lang="en-US" b="1" dirty="0"/>
              <a:t>Platykurtic (Negative Kurtosis)</a:t>
            </a:r>
          </a:p>
          <a:p>
            <a:pPr lvl="1"/>
            <a:r>
              <a:rPr lang="en-US" dirty="0"/>
              <a:t>A distribution with lighter tails and a flatter peak than a normal distribution</a:t>
            </a:r>
          </a:p>
          <a:p>
            <a:pPr lvl="1"/>
            <a:r>
              <a:rPr lang="en-US" dirty="0"/>
              <a:t>Kurtosis values lower than 3 </a:t>
            </a:r>
          </a:p>
          <a:p>
            <a:pPr lvl="1"/>
            <a:r>
              <a:rPr lang="en-US" dirty="0"/>
              <a:t>Data has fewer outliers than a normal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29032452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69AC-8359-0499-4B12-B0C50EBE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Descriptive Statistics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C952-0166-1F7C-7E9F-09B59018A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Calculate various descriptive statistics for the </a:t>
            </a:r>
            <a:r>
              <a:rPr lang="en-IN" i="1" dirty="0"/>
              <a:t>tip</a:t>
            </a:r>
            <a:r>
              <a:rPr lang="en-IN" dirty="0"/>
              <a:t> column of the tips dataset (Dataset name tips.csv)</a:t>
            </a:r>
          </a:p>
          <a:p>
            <a:r>
              <a:rPr lang="en-IN" dirty="0"/>
              <a:t>C:\code\Data Analytics\descriptive_statistics_tips.py</a:t>
            </a:r>
          </a:p>
          <a:p>
            <a:endParaRPr lang="en-IN" dirty="0"/>
          </a:p>
          <a:p>
            <a:r>
              <a:rPr lang="en-IN" dirty="0"/>
              <a:t>Assignment: Calculate various descriptive statistics and visualize the distribution for the </a:t>
            </a:r>
            <a:r>
              <a:rPr lang="en-IN" i="1" dirty="0"/>
              <a:t>Official Time</a:t>
            </a:r>
            <a:r>
              <a:rPr lang="en-IN" dirty="0"/>
              <a:t> column of Boston Marathon 2015, 2016, 2017 as a single dataset (Dataset names: marathon_results_2015.csv, marathon_results_2016.csv, marathon_results_2017.csv)</a:t>
            </a:r>
          </a:p>
          <a:p>
            <a:r>
              <a:rPr lang="en-IN" dirty="0"/>
              <a:t>C:\code\Data Analytics\ descriptive_statistics_boston_marathon.py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585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6506F2-350C-0953-09B7-C5223DAC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F1189-3F31-73E3-6E4D-91BDF725B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923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6D19-E3B5-1062-578F-371E3E6CD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A0C8-ADED-75EC-4B22-8AC94B48B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Covariance</a:t>
            </a:r>
            <a:r>
              <a:rPr lang="en-US" dirty="0"/>
              <a:t>: Quantifies how changes in one variable relate to changes in another</a:t>
            </a:r>
          </a:p>
          <a:p>
            <a:r>
              <a:rPr lang="en-US" dirty="0"/>
              <a:t>Scale: </a:t>
            </a:r>
          </a:p>
          <a:p>
            <a:pPr lvl="1"/>
            <a:r>
              <a:rPr lang="en-US" dirty="0"/>
              <a:t>Covariance: Units of what we are measuring (difficult to interpret) </a:t>
            </a:r>
          </a:p>
          <a:p>
            <a:pPr lvl="1"/>
            <a:r>
              <a:rPr lang="en-US" dirty="0"/>
              <a:t>Correlation: -1 and +1 (easy)</a:t>
            </a:r>
          </a:p>
          <a:p>
            <a:r>
              <a:rPr lang="en-US" dirty="0"/>
              <a:t>Example: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area increases, price increases: But by how much? … Covariance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49F8EC-095B-127F-6BD0-927BCD0FB9BD}"/>
              </a:ext>
            </a:extLst>
          </p:cNvPr>
          <p:cNvGraphicFramePr>
            <a:graphicFrameLocks noGrp="1"/>
          </p:cNvGraphicFramePr>
          <p:nvPr/>
        </p:nvGraphicFramePr>
        <p:xfrm>
          <a:off x="3004151" y="4098133"/>
          <a:ext cx="49848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361">
                  <a:extLst>
                    <a:ext uri="{9D8B030D-6E8A-4147-A177-3AD203B41FA5}">
                      <a16:colId xmlns:a16="http://schemas.microsoft.com/office/drawing/2014/main" val="1585683182"/>
                    </a:ext>
                  </a:extLst>
                </a:gridCol>
                <a:gridCol w="2993456">
                  <a:extLst>
                    <a:ext uri="{9D8B030D-6E8A-4147-A177-3AD203B41FA5}">
                      <a16:colId xmlns:a16="http://schemas.microsoft.com/office/drawing/2014/main" val="3000686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Area of the 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 of the House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73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530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90 lakhs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500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1.10 crores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5681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02531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6B7A-BE8C-0E28-35C9-B52BBB7B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B576F-7713-5869-4252-F1EA5F207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Cov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IN" dirty="0">
                  <a:solidFill>
                    <a:schemeClr val="tx1"/>
                  </a:solidFill>
                </a:endParaRPr>
              </a:p>
              <a:p>
                <a:r>
                  <a:rPr lang="en-IN" dirty="0"/>
                  <a:t>Mean height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65+67+68+66+64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 = 66</a:t>
                </a:r>
              </a:p>
              <a:p>
                <a:r>
                  <a:rPr lang="en-IN" dirty="0"/>
                  <a:t>Mean weight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68+69+70+69+65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dirty="0"/>
                  <a:t> = 68.2</a:t>
                </a:r>
              </a:p>
              <a:p>
                <a:r>
                  <a:rPr lang="en-IN" dirty="0"/>
                  <a:t>For Heights: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[65−66,67−66,68−66,66−66,64−66]=[−1,1,2,0,−2]</a:t>
                </a:r>
              </a:p>
              <a:p>
                <a:r>
                  <a:rPr lang="en-IN" dirty="0"/>
                  <a:t>For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= [68−68.2,69−68.2,70−68.2,69−68.2,65−68.2]=[−0.2,0.8,1.8,0.8,−3.2]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baseline="-250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r>
                  <a:rPr lang="en-IN" dirty="0"/>
                  <a:t> = (-1x-0.2) + (1x0.8) + (2x1.8) + (0x0.8) + (-2x-3.2) = 11</a:t>
                </a:r>
              </a:p>
              <a:p>
                <a:r>
                  <a:rPr lang="en-IN" dirty="0"/>
                  <a:t>Cov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2.75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9B576F-7713-5869-4252-F1EA5F207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21B02A-845F-C865-9AB6-0BD1BADE7B42}"/>
              </a:ext>
            </a:extLst>
          </p:cNvPr>
          <p:cNvGraphicFramePr>
            <a:graphicFrameLocks noGrp="1"/>
          </p:cNvGraphicFramePr>
          <p:nvPr/>
        </p:nvGraphicFramePr>
        <p:xfrm>
          <a:off x="6756934" y="249622"/>
          <a:ext cx="35324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6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1766236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00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64C6-32D1-3367-74EF-44B6D0AC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Variance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6EFB4-4113-BCA8-0C84-BFD8496CA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Consider data values </a:t>
                </a:r>
                <a:r>
                  <a:rPr lang="en-US" dirty="0"/>
                  <a:t>5, 7, 10, 12, and 15</a:t>
                </a:r>
              </a:p>
              <a:p>
                <a:r>
                  <a:rPr lang="en-US" dirty="0"/>
                  <a:t>Step 1: Mean (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(5 + 7 + 10 + 12 + 15)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9.8</a:t>
                </a:r>
              </a:p>
              <a:p>
                <a:r>
                  <a:rPr lang="en-IN" dirty="0"/>
                  <a:t>Step 2: </a:t>
                </a:r>
                <a:r>
                  <a:rPr lang="en-US" dirty="0"/>
                  <a:t>Subtract mean from each number and square the result</a:t>
                </a:r>
              </a:p>
              <a:p>
                <a:pPr lvl="1"/>
                <a:r>
                  <a:rPr lang="en-IN" dirty="0"/>
                  <a:t>(5 - 9.8)</a:t>
                </a:r>
                <a:r>
                  <a:rPr lang="en-IN" baseline="30000" dirty="0"/>
                  <a:t>2</a:t>
                </a:r>
                <a:r>
                  <a:rPr lang="en-IN" dirty="0"/>
                  <a:t> = 20.24</a:t>
                </a:r>
              </a:p>
              <a:p>
                <a:pPr lvl="1"/>
                <a:r>
                  <a:rPr lang="en-IN" dirty="0"/>
                  <a:t>(7 - 9.8)</a:t>
                </a:r>
                <a:r>
                  <a:rPr lang="en-IN" baseline="30000" dirty="0"/>
                  <a:t>2</a:t>
                </a:r>
                <a:r>
                  <a:rPr lang="en-IN" dirty="0"/>
                  <a:t> = 6.76</a:t>
                </a:r>
              </a:p>
              <a:p>
                <a:pPr lvl="1"/>
                <a:r>
                  <a:rPr lang="en-IN" dirty="0"/>
                  <a:t>(10 - 9.8)</a:t>
                </a:r>
                <a:r>
                  <a:rPr lang="en-IN" baseline="30000" dirty="0"/>
                  <a:t>2</a:t>
                </a:r>
                <a:r>
                  <a:rPr lang="en-IN" dirty="0"/>
                  <a:t> = 0.04</a:t>
                </a:r>
              </a:p>
              <a:p>
                <a:pPr lvl="1"/>
                <a:r>
                  <a:rPr lang="en-IN" dirty="0"/>
                  <a:t>(12 - 9.8)</a:t>
                </a:r>
                <a:r>
                  <a:rPr lang="en-IN" baseline="30000" dirty="0"/>
                  <a:t>2</a:t>
                </a:r>
                <a:r>
                  <a:rPr lang="en-IN" dirty="0"/>
                  <a:t> = 5.44</a:t>
                </a:r>
              </a:p>
              <a:p>
                <a:pPr lvl="1"/>
                <a:r>
                  <a:rPr lang="en-IN" dirty="0"/>
                  <a:t>(15 - 9.8)</a:t>
                </a:r>
                <a:r>
                  <a:rPr lang="en-IN" baseline="30000" dirty="0"/>
                  <a:t>2</a:t>
                </a:r>
                <a:r>
                  <a:rPr lang="en-IN" dirty="0"/>
                  <a:t> = 27.04</a:t>
                </a:r>
              </a:p>
              <a:p>
                <a:r>
                  <a:rPr lang="en-US" dirty="0"/>
                  <a:t>Step 3: Add up the squared differences and divide by the total number of numbers: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(20.24 + 6.76 + 0.04 + 5.44 + 27.04)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/>
                  <a:t> = 11.12 = Variance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IN" baseline="30000" dirty="0"/>
                  <a:t>2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86EFB4-4113-BCA8-0C84-BFD8496CA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70676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6E39D-2C33-2DBC-A72E-F74DCA668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34078-2D20-BF06-3069-5D7271395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As we know, </a:t>
                </a:r>
                <a:r>
                  <a:rPr lang="en-IN" dirty="0" err="1"/>
                  <a:t>Cov</a:t>
                </a:r>
                <a:r>
                  <a:rPr lang="en-IN" dirty="0"/>
                  <a:t>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IN" b="0" i="1" baseline="-250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I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What if we use x instead of y?</a:t>
                </a:r>
              </a:p>
              <a:p>
                <a:r>
                  <a:rPr lang="en-IN" dirty="0"/>
                  <a:t>Cov (</a:t>
                </a:r>
                <a:r>
                  <a:rPr lang="en-IN" dirty="0" err="1"/>
                  <a:t>x,x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Remember: Variance (x)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IN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I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nary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/>
              </a:p>
              <a:p>
                <a:r>
                  <a:rPr lang="en-IN" dirty="0"/>
                  <a:t>So: Var (x) = </a:t>
                </a:r>
                <a:r>
                  <a:rPr lang="en-IN" dirty="0" err="1"/>
                  <a:t>Cov</a:t>
                </a:r>
                <a:r>
                  <a:rPr lang="en-IN" dirty="0"/>
                  <a:t> (</a:t>
                </a:r>
                <a:r>
                  <a:rPr lang="en-IN" dirty="0" err="1"/>
                  <a:t>x,x</a:t>
                </a:r>
                <a:r>
                  <a:rPr lang="en-IN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034078-2D20-BF06-3069-5D7271395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301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AEA6-31CD-DBA1-D2F3-94D6183A6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F0A50-0FAA-D71B-CFAC-42F9584A4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C:\code\Data Analytics\correlation_covariance_height_weight.py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Diagonal elements: Variance of the variable (Height: 14, Weight: 1030)</a:t>
            </a:r>
          </a:p>
          <a:p>
            <a:r>
              <a:rPr lang="en-IN" dirty="0"/>
              <a:t>Off-diagonal elements: Covariance between the two variables (114)</a:t>
            </a:r>
          </a:p>
          <a:p>
            <a:pPr lvl="1"/>
            <a:r>
              <a:rPr lang="en-IN" dirty="0"/>
              <a:t>Since 114 &gt; 0: As height increases/decreases, so does weight</a:t>
            </a:r>
          </a:p>
          <a:p>
            <a:pPr lvl="1"/>
            <a:r>
              <a:rPr lang="en-IN" dirty="0"/>
              <a:t>Covariance = 114: No real interpretation on its own</a:t>
            </a:r>
          </a:p>
          <a:p>
            <a:pPr lvl="1"/>
            <a:r>
              <a:rPr lang="en-IN" dirty="0"/>
              <a:t>But Correlation = 0.92: Very easy to interpret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i="1" dirty="0">
              <a:solidFill>
                <a:srgbClr val="836967"/>
              </a:solidFill>
              <a:latin typeface="Cambria Math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4B559-633E-38E3-197B-1435CE98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64" y="2375024"/>
            <a:ext cx="5227479" cy="1053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75447-6744-8221-85FA-8732A2925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56" y="2375024"/>
            <a:ext cx="5970225" cy="99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68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0AAE5-602C-64B1-BC05-626A6E16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A120-D893-76CC-34B3-9C6571F01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Compare covariance for three cases: (1) overall (2) males (3) females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8ABF0-40F8-D804-6B1C-6F9C3EA9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9" y="2846476"/>
            <a:ext cx="5778367" cy="11650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12134E-7F87-D7EF-B935-9B8CB8F3A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3" y="4146460"/>
            <a:ext cx="5825413" cy="1098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45DF1B-5970-D674-63B0-C42546D5F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83" y="5379864"/>
            <a:ext cx="5825413" cy="11250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6EF7B43-1FA3-AC38-D585-26AF5EDB906C}"/>
              </a:ext>
            </a:extLst>
          </p:cNvPr>
          <p:cNvSpPr txBox="1"/>
          <p:nvPr/>
        </p:nvSpPr>
        <p:spPr>
          <a:xfrm>
            <a:off x="6118458" y="2340935"/>
            <a:ext cx="59099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Overall covariance = 114, For males = 48, For females = 43</a:t>
            </a:r>
          </a:p>
          <a:p>
            <a:endParaRPr lang="en-IN" dirty="0"/>
          </a:p>
          <a:p>
            <a:r>
              <a:rPr lang="en-IN" dirty="0"/>
              <a:t>Other statistics (Calculated separately):</a:t>
            </a:r>
          </a:p>
          <a:p>
            <a:r>
              <a:rPr lang="en-US" dirty="0"/>
              <a:t>male records: 5001, average height: 69, average weight: 187</a:t>
            </a:r>
          </a:p>
          <a:p>
            <a:r>
              <a:rPr lang="en-US" dirty="0"/>
              <a:t>female records: 5001, average height: 63, average weight: 135</a:t>
            </a:r>
            <a:endParaRPr lang="en-IN" dirty="0"/>
          </a:p>
          <a:p>
            <a:endParaRPr lang="en-IN" dirty="0"/>
          </a:p>
          <a:p>
            <a:pPr marL="342900" indent="-342900">
              <a:buAutoNum type="arabicParenBoth"/>
            </a:pPr>
            <a:r>
              <a:rPr lang="en-IN" dirty="0"/>
              <a:t>Heights and weights are positively related in all three cases</a:t>
            </a:r>
          </a:p>
          <a:p>
            <a:pPr marL="342900" indent="-342900">
              <a:buAutoNum type="arabicParenBoth"/>
            </a:pPr>
            <a:r>
              <a:rPr lang="en-IN" dirty="0"/>
              <a:t>Gender difference: Males are consistently taller and have more weight</a:t>
            </a:r>
          </a:p>
          <a:p>
            <a:pPr marL="342900" indent="-342900">
              <a:buAutoNum type="arabicParenBoth"/>
            </a:pPr>
            <a:r>
              <a:rPr lang="en-IN" dirty="0"/>
              <a:t>So, although </a:t>
            </a:r>
            <a:r>
              <a:rPr lang="en-IN" i="1" dirty="0"/>
              <a:t>within group </a:t>
            </a:r>
            <a:r>
              <a:rPr lang="en-IN" dirty="0"/>
              <a:t>covariances are low, difference in means contributes to a higher </a:t>
            </a:r>
            <a:r>
              <a:rPr lang="en-IN" i="1" dirty="0"/>
              <a:t>overall covariance</a:t>
            </a:r>
            <a:endParaRPr lang="en-IN" dirty="0"/>
          </a:p>
          <a:p>
            <a:pPr marL="342900" indent="-342900">
              <a:buAutoNum type="arabicParenBoth"/>
            </a:pPr>
            <a:r>
              <a:rPr lang="en-IN" dirty="0"/>
              <a:t>That is, higher covariance </a:t>
            </a:r>
            <a:r>
              <a:rPr lang="en-IN" i="1" dirty="0"/>
              <a:t>pulls</a:t>
            </a:r>
            <a:r>
              <a:rPr lang="en-IN" dirty="0"/>
              <a:t> the lower covariance to a higher value (See next slide)</a:t>
            </a:r>
          </a:p>
        </p:txBody>
      </p:sp>
    </p:spTree>
    <p:extLst>
      <p:ext uri="{BB962C8B-B14F-4D97-AF65-F5344CB8AC3E}">
        <p14:creationId xmlns:p14="http://schemas.microsoft.com/office/powerpoint/2010/main" val="341520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6D36A-894F-BE94-6019-BD27626C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1F877-2413-307D-AEA5-28A5BA086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Plotting all data points: C:\code\Data Analytics\</a:t>
            </a:r>
            <a:r>
              <a:rPr lang="en-US" dirty="0"/>
              <a:t>scatter_plot_heights_weights.py</a:t>
            </a:r>
          </a:p>
          <a:p>
            <a:r>
              <a:rPr lang="en-US" dirty="0"/>
              <a:t>Higher covariance in male records </a:t>
            </a:r>
            <a:r>
              <a:rPr lang="en-US" i="1" dirty="0"/>
              <a:t>pulls</a:t>
            </a:r>
            <a:r>
              <a:rPr lang="en-US" dirty="0"/>
              <a:t> lower covariance of females records to a higher side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13A08-3338-E367-F29B-543948504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103" y="3270133"/>
            <a:ext cx="4733657" cy="34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B7AD-EC76-A20E-3256-AEAF9AF3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are the Differences Squared?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C914A-45EE-7834-7767-30881D4C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16002" cy="4351338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If we do not do this, then the positive and negative differences may cancel each other and we may not be able to find how the data points are dispersed from the mean</a:t>
            </a:r>
          </a:p>
          <a:p>
            <a:r>
              <a:rPr lang="en-IN" dirty="0"/>
              <a:t>Example: Consider marks of 5 students: 55, 60, 65, 54, 64</a:t>
            </a:r>
          </a:p>
          <a:p>
            <a:r>
              <a:rPr lang="en-IN" dirty="0"/>
              <a:t>Mean: 59.6, Variance: 20.24</a:t>
            </a:r>
          </a:p>
          <a:p>
            <a:r>
              <a:rPr lang="en-IN" dirty="0"/>
              <a:t>But if we do not square the differences, what will happen?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83AA5-6622-A593-5788-02ED78C261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A718E-35F2-8528-E865-02773FE0D2F3}"/>
              </a:ext>
            </a:extLst>
          </p:cNvPr>
          <p:cNvGraphicFramePr>
            <a:graphicFrameLocks noGrp="1"/>
          </p:cNvGraphicFramePr>
          <p:nvPr/>
        </p:nvGraphicFramePr>
        <p:xfrm>
          <a:off x="5440680" y="2193852"/>
          <a:ext cx="6494645" cy="295799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1565">
                  <a:extLst>
                    <a:ext uri="{9D8B030D-6E8A-4147-A177-3AD203B41FA5}">
                      <a16:colId xmlns:a16="http://schemas.microsoft.com/office/drawing/2014/main" val="4199626854"/>
                    </a:ext>
                  </a:extLst>
                </a:gridCol>
                <a:gridCol w="2088384">
                  <a:extLst>
                    <a:ext uri="{9D8B030D-6E8A-4147-A177-3AD203B41FA5}">
                      <a16:colId xmlns:a16="http://schemas.microsoft.com/office/drawing/2014/main" val="737442097"/>
                    </a:ext>
                  </a:extLst>
                </a:gridCol>
                <a:gridCol w="3304696">
                  <a:extLst>
                    <a:ext uri="{9D8B030D-6E8A-4147-A177-3AD203B41FA5}">
                      <a16:colId xmlns:a16="http://schemas.microsoft.com/office/drawing/2014/main" val="1211496838"/>
                    </a:ext>
                  </a:extLst>
                </a:gridCol>
              </a:tblGrid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Marks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Marks - Mean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(Marks - Mean) Squared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487314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-4.6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21.16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0293713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0.16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0608120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29.16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14361320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-5.6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31.36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5634627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64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4.4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19.36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28725127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3738506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Mean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(Marks - Mean) / 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b="1" u="none" strike="noStrike" dirty="0">
                          <a:effectLst/>
                        </a:rPr>
                        <a:t>((Marks - Mean) Squared)) / 5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63194229"/>
                  </a:ext>
                </a:extLst>
              </a:tr>
              <a:tr h="328666"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59.6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>
                          <a:effectLst/>
                        </a:rPr>
                        <a:t>0.00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000" u="none" strike="noStrike" dirty="0">
                          <a:effectLst/>
                        </a:rPr>
                        <a:t>20.24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9798252"/>
                  </a:ext>
                </a:extLst>
              </a:tr>
            </a:tbl>
          </a:graphicData>
        </a:graphic>
      </p:graphicFrame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56F4530-4CA6-CE37-7971-811641F2EC87}"/>
              </a:ext>
            </a:extLst>
          </p:cNvPr>
          <p:cNvSpPr/>
          <p:nvPr/>
        </p:nvSpPr>
        <p:spPr>
          <a:xfrm>
            <a:off x="10689927" y="5900934"/>
            <a:ext cx="1058238" cy="821932"/>
          </a:xfrm>
          <a:prstGeom prst="wedgeRectCallout">
            <a:avLst>
              <a:gd name="adj1" fmla="val 5775"/>
              <a:gd name="adj2" fmla="val -151632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1954908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C0499-32F0-AAE2-83E1-6469C57EB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 of Variance: How to Quantify?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C1C90-01B4-1D50-C537-D361E6A5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Quantifying/measuring variance is tough</a:t>
            </a:r>
          </a:p>
          <a:p>
            <a:r>
              <a:rPr lang="en-IN" dirty="0"/>
              <a:t>Example: Consider marks of 10 students: 32, 39, 44, 56, 56, 63, 71, 72, 81, 89</a:t>
            </a:r>
          </a:p>
          <a:p>
            <a:r>
              <a:rPr lang="en-IN" dirty="0"/>
              <a:t>Mean: 60.3, Variance: 306.81</a:t>
            </a:r>
          </a:p>
          <a:p>
            <a:r>
              <a:rPr lang="en-IN" dirty="0"/>
              <a:t>Variance </a:t>
            </a:r>
            <a:r>
              <a:rPr lang="en-IN" i="1" dirty="0"/>
              <a:t>seems to be high</a:t>
            </a:r>
            <a:r>
              <a:rPr lang="en-IN" dirty="0"/>
              <a:t>, but it does not convey any meaningful information beyond this</a:t>
            </a:r>
          </a:p>
          <a:p>
            <a:r>
              <a:rPr lang="en-IN" dirty="0"/>
              <a:t>This is a limitation of variance</a:t>
            </a:r>
          </a:p>
        </p:txBody>
      </p:sp>
    </p:spTree>
    <p:extLst>
      <p:ext uri="{BB962C8B-B14F-4D97-AF65-F5344CB8AC3E}">
        <p14:creationId xmlns:p14="http://schemas.microsoft.com/office/powerpoint/2010/main" val="78351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70B2-A413-79E0-3FA2-F74AD132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97253-66FC-45EA-7D85-19316086E1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b="1" dirty="0"/>
                  <a:t>Standard deviation </a:t>
                </a:r>
                <a:r>
                  <a:rPr lang="en-IN" dirty="0"/>
                  <a:t>= Square root of variance </a:t>
                </a:r>
              </a:p>
              <a:p>
                <a:r>
                  <a:rPr lang="en-IN" dirty="0"/>
                  <a:t>The scale of variance is not to the scale of the original data</a:t>
                </a:r>
              </a:p>
              <a:p>
                <a:r>
                  <a:rPr lang="en-IN" dirty="0"/>
                  <a:t>But the scale of standard deviation is the same as scale of the original data</a:t>
                </a:r>
              </a:p>
              <a:p>
                <a:r>
                  <a:rPr lang="en-IN" dirty="0"/>
                  <a:t>Variance: Difficult to interpret, Standard deviation: Easy to interpret</a:t>
                </a:r>
              </a:p>
              <a:p>
                <a:r>
                  <a:rPr lang="en-IN" dirty="0"/>
                  <a:t>Formula: </a:t>
                </a:r>
                <a:r>
                  <a:rPr lang="pt-BR" dirty="0"/>
                  <a:t>σ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IN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IN" i="1" dirty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IN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IN" b="0" i="1" dirty="0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l-GR" b="0" i="1" dirty="0" smtClean="0">
                                        <a:latin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IN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097253-66FC-45EA-7D85-19316086E1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73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02E9-6941-C04C-8441-13C114308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n-IN" dirty="0"/>
              <a:t>Standard Deviation Example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25553-EBF4-0DDA-CEAA-08AA9FC50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62526"/>
                <a:ext cx="10515600" cy="521443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Marks of 10 students: 76, 89, 53, 75, 80, 67, 61, 59, 71, 60</a:t>
                </a:r>
              </a:p>
              <a:p>
                <a:r>
                  <a:rPr lang="en-US" b="1" dirty="0"/>
                  <a:t>Mean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en-US" b="1" dirty="0"/>
                  <a:t>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IN" b="0" i="0" dirty="0" smtClean="0"/>
                          <m:t>76 + 89 + 53 + 75 + 80 + 67 + 61 + 59 + 71 + 60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10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691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 = 69.10</a:t>
                </a:r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endParaRPr lang="en-IN" b="1" dirty="0"/>
              </a:p>
              <a:p>
                <a:r>
                  <a:rPr lang="en-IN" b="1" dirty="0"/>
                  <a:t>Standard deviation (</a:t>
                </a:r>
                <a:r>
                  <a:rPr lang="pt-BR" dirty="0"/>
                  <a:t>σ</a:t>
                </a:r>
                <a:r>
                  <a:rPr lang="en-IN" b="1" dirty="0"/>
                  <a:t>)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111.49</m:t>
                        </m:r>
                      </m:e>
                    </m:rad>
                  </m:oMath>
                </a14:m>
                <a:r>
                  <a:rPr lang="en-US" dirty="0"/>
                  <a:t> = 10.56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25553-EBF4-0DDA-CEAA-08AA9FC50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62526"/>
                <a:ext cx="10515600" cy="5214437"/>
              </a:xfrm>
              <a:blipFill>
                <a:blip r:embed="rId2"/>
                <a:stretch>
                  <a:fillRect l="-928" t="-29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FA67EC-8411-0838-680B-49B4CCAB0075}"/>
              </a:ext>
            </a:extLst>
          </p:cNvPr>
          <p:cNvGraphicFramePr>
            <a:graphicFrameLocks noGrp="1"/>
          </p:cNvGraphicFramePr>
          <p:nvPr/>
        </p:nvGraphicFramePr>
        <p:xfrm>
          <a:off x="7059168" y="2019484"/>
          <a:ext cx="453350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802">
                  <a:extLst>
                    <a:ext uri="{9D8B030D-6E8A-4147-A177-3AD203B41FA5}">
                      <a16:colId xmlns:a16="http://schemas.microsoft.com/office/drawing/2014/main" val="334670515"/>
                    </a:ext>
                  </a:extLst>
                </a:gridCol>
                <a:gridCol w="2627698">
                  <a:extLst>
                    <a:ext uri="{9D8B030D-6E8A-4147-A177-3AD203B41FA5}">
                      <a16:colId xmlns:a16="http://schemas.microsoft.com/office/drawing/2014/main" val="2175454573"/>
                    </a:ext>
                  </a:extLst>
                </a:gridCol>
              </a:tblGrid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Deviation 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2447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76 – 69.10 = 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47.61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966440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89 – 69.10 = 19.9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396.01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73450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53 – 69.10 = -16.1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259.21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763165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75 – 69.10 = 5.9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9920238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80 – 69.10 = 10.9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118.81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13395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67 – 69.10 = -2.1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89369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61 – 69.10 = -8.1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943437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59 – 69.10 = -10.1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102.01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859104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71 – 69.10 = 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62405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60 – 69.10 = -9.1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82.81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68456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r>
                        <a:rPr lang="en-IN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1114.90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81203"/>
                  </a:ext>
                </a:extLst>
              </a:tr>
              <a:tr h="2985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/>
                        <a:t>Variance (</a:t>
                      </a:r>
                      <a:r>
                        <a:rPr lang="pt-BR" b="1" dirty="0"/>
                        <a:t>σ</a:t>
                      </a:r>
                      <a:r>
                        <a:rPr lang="pt-BR" b="1" baseline="30000" dirty="0"/>
                        <a:t>2</a:t>
                      </a:r>
                      <a:r>
                        <a:rPr lang="en-IN" b="1" dirty="0"/>
                        <a:t>) 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1114.90 / 10 = 111.49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1429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197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1A36-CF3C-375B-66E8-FE65D88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Exercise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EFA26-CA09-6A07-6D54-ADF680204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 the data below</a:t>
            </a:r>
          </a:p>
          <a:p>
            <a:r>
              <a:rPr lang="en-US" dirty="0"/>
              <a:t>Group A and Group B are two groups of people and we have data about their blood sugar level</a:t>
            </a:r>
          </a:p>
          <a:p>
            <a:endParaRPr lang="en-US" dirty="0"/>
          </a:p>
          <a:p>
            <a:r>
              <a:rPr lang="en-US" dirty="0"/>
              <a:t>A = 125, 118, 121, 123, 119, 122, 117, 121, 124, 116, 120, 122, 119, 124, 118, 120, 123, 122, 118, 121</a:t>
            </a:r>
          </a:p>
          <a:p>
            <a:endParaRPr lang="en-US" dirty="0"/>
          </a:p>
          <a:p>
            <a:r>
              <a:rPr lang="en-US" dirty="0"/>
              <a:t>B = 150, 90, 115, 145, 118, 112, 135, 121, 117, 122, 119, 128, 115, 145, 120, 90, 155, 135, 122, 115</a:t>
            </a:r>
          </a:p>
        </p:txBody>
      </p:sp>
    </p:spTree>
    <p:extLst>
      <p:ext uri="{BB962C8B-B14F-4D97-AF65-F5344CB8AC3E}">
        <p14:creationId xmlns:p14="http://schemas.microsoft.com/office/powerpoint/2010/main" val="3233463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8306A-537D-21D4-748B-F54E3CA0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Interpreting Standard Deviation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B01A1-A6E2-72D1-E767-A1190395C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A9679-2F7C-205C-0625-A83327EC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141956"/>
            <a:ext cx="10648711" cy="33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5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2529</Words>
  <Application>Microsoft Office PowerPoint</Application>
  <PresentationFormat>Widescreen</PresentationFormat>
  <Paragraphs>351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Variance</vt:lpstr>
      <vt:lpstr>Variance Formula</vt:lpstr>
      <vt:lpstr>Variance Example</vt:lpstr>
      <vt:lpstr>Why are the Differences Squared?</vt:lpstr>
      <vt:lpstr>Limitation of Variance: How to Quantify?</vt:lpstr>
      <vt:lpstr>Standard Deviation</vt:lpstr>
      <vt:lpstr>Standard Deviation Example </vt:lpstr>
      <vt:lpstr>Exercise</vt:lpstr>
      <vt:lpstr>Interpreting Standard Deviation</vt:lpstr>
      <vt:lpstr>Standard Deviation: True Indicator of Homogeneous/Heterogeneous Data</vt:lpstr>
      <vt:lpstr>Interpreting Standard Deviation</vt:lpstr>
      <vt:lpstr>Coefficient of Variation (CV)</vt:lpstr>
      <vt:lpstr>Coefficient of Variation (CV)</vt:lpstr>
      <vt:lpstr>Problem</vt:lpstr>
      <vt:lpstr>Making Investment Decisions</vt:lpstr>
      <vt:lpstr>Skewness</vt:lpstr>
      <vt:lpstr>Skewness can be Confusing!</vt:lpstr>
      <vt:lpstr>Skew</vt:lpstr>
      <vt:lpstr>Simple Ratings Example (C:\code\Data Analytics\Skew-dummy.py)</vt:lpstr>
      <vt:lpstr>Skew Real-Life Examples</vt:lpstr>
      <vt:lpstr>Skewness Formulae</vt:lpstr>
      <vt:lpstr>Pearson’s Coefficient of Skewness</vt:lpstr>
      <vt:lpstr>Kurtosis</vt:lpstr>
      <vt:lpstr>Kurtosis</vt:lpstr>
      <vt:lpstr>Kurtosis Interpretation</vt:lpstr>
      <vt:lpstr>Descriptive Statistics Code</vt:lpstr>
      <vt:lpstr>Covariance</vt:lpstr>
      <vt:lpstr>Covariance</vt:lpstr>
      <vt:lpstr>Covariance Example</vt:lpstr>
      <vt:lpstr>Covariance and Variance</vt:lpstr>
      <vt:lpstr>Covariance Example</vt:lpstr>
      <vt:lpstr>Covariance Interpretation</vt:lpstr>
      <vt:lpstr>Covariance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2024-12-03T13:04:40Z</dcterms:created>
  <dcterms:modified xsi:type="dcterms:W3CDTF">2024-12-03T13:04:54Z</dcterms:modified>
</cp:coreProperties>
</file>