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55" r:id="rId3"/>
    <p:sldId id="2035" r:id="rId4"/>
    <p:sldId id="2036" r:id="rId5"/>
    <p:sldId id="2046" r:id="rId6"/>
    <p:sldId id="2438" r:id="rId7"/>
    <p:sldId id="2347" r:id="rId8"/>
    <p:sldId id="2439" r:id="rId9"/>
    <p:sldId id="2440" r:id="rId10"/>
    <p:sldId id="2441" r:id="rId11"/>
    <p:sldId id="338" r:id="rId12"/>
    <p:sldId id="531" r:id="rId13"/>
    <p:sldId id="2074" r:id="rId14"/>
    <p:sldId id="2460" r:id="rId15"/>
    <p:sldId id="1961" r:id="rId16"/>
    <p:sldId id="1076" r:id="rId17"/>
    <p:sldId id="2246" r:id="rId18"/>
    <p:sldId id="2247" r:id="rId19"/>
    <p:sldId id="418" r:id="rId20"/>
    <p:sldId id="1430" r:id="rId21"/>
    <p:sldId id="412" r:id="rId22"/>
    <p:sldId id="417" r:id="rId23"/>
    <p:sldId id="2302" r:id="rId24"/>
    <p:sldId id="1464" r:id="rId25"/>
    <p:sldId id="1846" r:id="rId26"/>
    <p:sldId id="2462" r:id="rId27"/>
    <p:sldId id="2405" r:id="rId28"/>
    <p:sldId id="2461" r:id="rId29"/>
    <p:sldId id="1834" r:id="rId30"/>
    <p:sldId id="2311" r:id="rId31"/>
    <p:sldId id="1966" r:id="rId32"/>
    <p:sldId id="1967" r:id="rId33"/>
    <p:sldId id="2218" r:id="rId34"/>
    <p:sldId id="2219" r:id="rId35"/>
    <p:sldId id="442" r:id="rId36"/>
    <p:sldId id="2406" r:id="rId37"/>
    <p:sldId id="231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A6BB-DE0A-43DB-9407-647D4DC719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1AA7-006F-4819-9A52-CCE51DB0829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Population and Sample, Probability Theory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and Population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Population (</a:t>
                </a:r>
                <a:r>
                  <a:rPr lang="en-US" dirty="0"/>
                  <a:t>N) = Complete data	</a:t>
                </a:r>
                <a:r>
                  <a:rPr lang="en-US" b="1" dirty="0"/>
                  <a:t>Sample </a:t>
                </a:r>
                <a:r>
                  <a:rPr lang="en-US" dirty="0"/>
                  <a:t>(n) = Subset of data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Estimation</a:t>
                </a:r>
                <a:r>
                  <a:rPr lang="en-US" dirty="0"/>
                  <a:t>: From sample mean -&gt; Population mean, i.e.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Point estimate</a:t>
                </a:r>
                <a:r>
                  <a:rPr lang="en-US" dirty="0"/>
                  <a:t>: Exact estimate, </a:t>
                </a:r>
                <a:r>
                  <a:rPr lang="en-US" b="1" dirty="0"/>
                  <a:t>Interval estimate</a:t>
                </a:r>
                <a:r>
                  <a:rPr lang="en-US" dirty="0"/>
                  <a:t>: A range of estimates (Called </a:t>
                </a:r>
                <a:r>
                  <a:rPr lang="en-US" b="1" dirty="0"/>
                  <a:t>Confidence interval</a:t>
                </a:r>
                <a:r>
                  <a:rPr lang="en-US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57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50" y="2166761"/>
            <a:ext cx="9183382" cy="25244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10000 students in a university</a:t>
            </a:r>
            <a:endParaRPr lang="en-US" dirty="0"/>
          </a:p>
          <a:p>
            <a:r>
              <a:rPr lang="en-US" dirty="0"/>
              <a:t>Question: What is the average student height?</a:t>
            </a:r>
            <a:endParaRPr lang="en-US" dirty="0"/>
          </a:p>
          <a:p>
            <a:pPr lvl="1"/>
            <a:r>
              <a:rPr lang="en-US" dirty="0"/>
              <a:t>Difficult: Measure the actual height of the </a:t>
            </a:r>
            <a:r>
              <a:rPr lang="en-US" b="1" dirty="0"/>
              <a:t>population</a:t>
            </a:r>
            <a:r>
              <a:rPr lang="en-US" dirty="0"/>
              <a:t>, i.e. all 10000 students to calculate the average (</a:t>
            </a:r>
            <a:r>
              <a:rPr lang="en-US" b="1" dirty="0">
                <a:solidFill>
                  <a:srgbClr val="FF0000"/>
                </a:solidFill>
              </a:rPr>
              <a:t>parameter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Easier: Take a </a:t>
            </a:r>
            <a:r>
              <a:rPr lang="en-US" b="1" dirty="0"/>
              <a:t>sample</a:t>
            </a:r>
            <a:r>
              <a:rPr lang="en-US" dirty="0"/>
              <a:t> of 500 students,  calculate the average and use it to estimate the population average (</a:t>
            </a:r>
            <a:r>
              <a:rPr lang="en-US" b="1" dirty="0">
                <a:solidFill>
                  <a:srgbClr val="FF0000"/>
                </a:solidFill>
              </a:rPr>
              <a:t>statistic</a:t>
            </a:r>
            <a:r>
              <a:rPr lang="en-US" dirty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461144" y="4483100"/>
          <a:ext cx="10972000" cy="1828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11905"/>
                <a:gridCol w="2002055"/>
                <a:gridCol w="4158114"/>
                <a:gridCol w="179992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Population Parameter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Symbol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Sample Statistic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Symbol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Mean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/>
                        <a:t>μ</a:t>
                      </a:r>
                      <a:r>
                        <a:rPr lang="en-IN" sz="2400" b="0" dirty="0"/>
                        <a:t> (Mu)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Sample Mean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x̄</a:t>
                      </a:r>
                      <a:r>
                        <a:rPr lang="en-IN" sz="2400" dirty="0"/>
                        <a:t> (x bar)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Standard Deviation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/>
                        <a:t>σ</a:t>
                      </a:r>
                      <a:r>
                        <a:rPr lang="en-IN" sz="2400" b="0" dirty="0"/>
                        <a:t> (Sigma)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Sample Standard Deviation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s</a:t>
                      </a:r>
                      <a:endParaRPr lang="en-IN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Proportion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/>
                        <a:t>π</a:t>
                      </a:r>
                      <a:r>
                        <a:rPr lang="en-IN" sz="2400" b="0" dirty="0"/>
                        <a:t> (Pi)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Sample Proportion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p̂</a:t>
                      </a:r>
                      <a:r>
                        <a:rPr lang="en-IN" sz="2400" dirty="0"/>
                        <a:t> (p-hat)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375840"/>
            <a:ext cx="175179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Population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005141" y="375840"/>
            <a:ext cx="175179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Sample</a:t>
            </a:r>
            <a:endParaRPr lang="en-IN" sz="2000" b="1" dirty="0"/>
          </a:p>
        </p:txBody>
      </p:sp>
      <p:sp>
        <p:nvSpPr>
          <p:cNvPr id="7" name="Arrow: Right 6"/>
          <p:cNvSpPr/>
          <p:nvPr/>
        </p:nvSpPr>
        <p:spPr>
          <a:xfrm>
            <a:off x="8126930" y="248164"/>
            <a:ext cx="1617044" cy="636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Sampling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604870"/>
            <a:ext cx="175179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Sample statistic (x̄)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05141" y="1604870"/>
            <a:ext cx="175179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Population parameter (</a:t>
            </a:r>
            <a:r>
              <a:rPr lang="el-GR" sz="2000" b="1" dirty="0"/>
              <a:t>μ</a:t>
            </a:r>
            <a:r>
              <a:rPr lang="en-IN" sz="2000" b="1" dirty="0"/>
              <a:t>)</a:t>
            </a:r>
            <a:endParaRPr lang="en-IN" sz="2000" b="1" dirty="0"/>
          </a:p>
        </p:txBody>
      </p:sp>
      <p:sp>
        <p:nvSpPr>
          <p:cNvPr id="10" name="Arrow: Right 9"/>
          <p:cNvSpPr/>
          <p:nvPr/>
        </p:nvSpPr>
        <p:spPr>
          <a:xfrm>
            <a:off x="8126930" y="1640798"/>
            <a:ext cx="1617044" cy="636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Estimate</a:t>
            </a:r>
            <a:endParaRPr lang="en-IN" sz="20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881032" y="775950"/>
            <a:ext cx="0" cy="393628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921795" y="1169578"/>
            <a:ext cx="3959245" cy="5480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05410" y="1158945"/>
            <a:ext cx="0" cy="434248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Types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2697" y="1440614"/>
          <a:ext cx="10515600" cy="521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Univariate Sampling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Bivariate Sampling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Analysis of a single variable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Analysis of two variables to find relationship between them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Analyzing the ages of individuals in a population</a:t>
                      </a:r>
                      <a:endParaRPr lang="en-US" sz="2400" dirty="0"/>
                    </a:p>
                    <a:p>
                      <a:pPr lvl="1"/>
                      <a:r>
                        <a:rPr lang="en-US" sz="2400" dirty="0"/>
                        <a:t>Examining the heights of a sample of students</a:t>
                      </a:r>
                      <a:endParaRPr lang="en-US" sz="2400" dirty="0"/>
                    </a:p>
                    <a:p>
                      <a:pPr lvl="1"/>
                      <a:r>
                        <a:rPr lang="en-US" sz="2400" dirty="0"/>
                        <a:t>Studying the test scores of students in a class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Amount of time spent studying (variable 1) and the Test scores achieved (variable 2)</a:t>
                      </a:r>
                      <a:endParaRPr lang="en-US" sz="2400" dirty="0"/>
                    </a:p>
                    <a:p>
                      <a:pPr lvl="1"/>
                      <a:r>
                        <a:rPr lang="en-US" sz="2400" dirty="0"/>
                        <a:t>Education (variable 1) and the Income level (variable 2)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Descriptive statistics such as mean, mode, median, variance, standard deviation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Correlation, Regression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Histogram, Box plot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Scatter plot, Heatmap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Resampling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Modifying a dataset by changing its </a:t>
            </a:r>
            <a:r>
              <a:rPr lang="en-US" i="1" dirty="0"/>
              <a:t>size </a:t>
            </a:r>
            <a:r>
              <a:rPr lang="en-US" dirty="0"/>
              <a:t>or </a:t>
            </a:r>
            <a:r>
              <a:rPr lang="en-US" i="1" dirty="0"/>
              <a:t>composition</a:t>
            </a:r>
            <a:endParaRPr lang="en-US" i="1" dirty="0"/>
          </a:p>
          <a:p>
            <a:r>
              <a:rPr lang="en-US" dirty="0"/>
              <a:t>How? </a:t>
            </a:r>
            <a:r>
              <a:rPr lang="en-US" b="1" dirty="0"/>
              <a:t>Bootstrapping</a:t>
            </a:r>
            <a:r>
              <a:rPr lang="en-US" dirty="0"/>
              <a:t> or </a:t>
            </a:r>
            <a:r>
              <a:rPr lang="en-US" b="1" dirty="0"/>
              <a:t>Cross-validation</a:t>
            </a:r>
            <a:endParaRPr lang="en-US" b="1" dirty="0"/>
          </a:p>
          <a:p>
            <a:r>
              <a:rPr lang="en-US" b="1" dirty="0"/>
              <a:t>Bootstrapping</a:t>
            </a:r>
            <a:r>
              <a:rPr lang="en-US" dirty="0"/>
              <a:t>: Draw random samples from the original data using replacement</a:t>
            </a:r>
            <a:endParaRPr lang="en-US" dirty="0"/>
          </a:p>
          <a:p>
            <a:r>
              <a:rPr lang="en-US" b="1" dirty="0"/>
              <a:t>Cross-validation</a:t>
            </a:r>
            <a:r>
              <a:rPr lang="en-US" dirty="0"/>
              <a:t>: Split data into </a:t>
            </a:r>
            <a:r>
              <a:rPr lang="en-US" b="1" dirty="0"/>
              <a:t>training set</a:t>
            </a:r>
            <a:r>
              <a:rPr lang="en-US" dirty="0"/>
              <a:t> and a </a:t>
            </a:r>
            <a:r>
              <a:rPr lang="en-US" b="1" dirty="0"/>
              <a:t>testing set</a:t>
            </a:r>
            <a:endParaRPr lang="en-US" b="1" dirty="0"/>
          </a:p>
          <a:p>
            <a:pPr lvl="1"/>
            <a:r>
              <a:rPr lang="en-US" dirty="0"/>
              <a:t>Example: </a:t>
            </a:r>
            <a:r>
              <a:rPr lang="en-US" b="1" dirty="0"/>
              <a:t>K-fold cross validation</a:t>
            </a:r>
            <a:endParaRPr lang="en-US" b="1" dirty="0"/>
          </a:p>
          <a:p>
            <a:pPr lvl="2"/>
            <a:r>
              <a:rPr lang="en-US" dirty="0"/>
              <a:t>Divide data into </a:t>
            </a:r>
            <a:r>
              <a:rPr lang="en-US" i="1" dirty="0"/>
              <a:t>k </a:t>
            </a:r>
            <a:r>
              <a:rPr lang="en-US" dirty="0"/>
              <a:t>subsets (folds), e.g. sample 1, 2, and 3</a:t>
            </a:r>
            <a:endParaRPr lang="en-US" dirty="0"/>
          </a:p>
          <a:p>
            <a:pPr lvl="2"/>
            <a:r>
              <a:rPr lang="en-US" dirty="0"/>
              <a:t>Train the model on </a:t>
            </a:r>
            <a:r>
              <a:rPr lang="en-US" i="1" dirty="0"/>
              <a:t>k-1</a:t>
            </a:r>
            <a:r>
              <a:rPr lang="en-US" dirty="0"/>
              <a:t> folds and tested on the remaining fold (e.g. Training: 1,2 and Test 3)</a:t>
            </a:r>
            <a:endParaRPr lang="en-US" dirty="0"/>
          </a:p>
          <a:p>
            <a:pPr lvl="2"/>
            <a:r>
              <a:rPr lang="en-US" dirty="0"/>
              <a:t>Repeat the process </a:t>
            </a:r>
            <a:r>
              <a:rPr lang="en-US" i="1" dirty="0"/>
              <a:t>k</a:t>
            </a:r>
            <a:r>
              <a:rPr lang="en-US" dirty="0"/>
              <a:t> times</a:t>
            </a:r>
            <a:endParaRPr lang="en-US" dirty="0"/>
          </a:p>
          <a:p>
            <a:r>
              <a:rPr lang="en-US" b="1" dirty="0"/>
              <a:t>Oversampling</a:t>
            </a:r>
            <a:r>
              <a:rPr lang="en-US" dirty="0"/>
              <a:t>: Increase the size of the minority class by duplicating samples or generating synthetic data</a:t>
            </a:r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b="1" dirty="0"/>
              <a:t>SMOTE (</a:t>
            </a:r>
            <a:r>
              <a:rPr lang="en-IN" b="1" dirty="0"/>
              <a:t>Synthetic Minority Oversampling Technique)</a:t>
            </a:r>
            <a:r>
              <a:rPr lang="en-IN" dirty="0"/>
              <a:t>: Handles imbalanced datasets, where the minority class has significantly lower samples than the others (Code: gender-smote.py and smote.py)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Probability sampling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Random selection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Every member of the population has a chance of being selected</a:t>
            </a:r>
            <a:endParaRPr lang="en-US" dirty="0"/>
          </a:p>
          <a:p>
            <a:pPr lvl="1"/>
            <a:r>
              <a:rPr lang="en-US" dirty="0"/>
              <a:t>Most appropriate</a:t>
            </a:r>
            <a:endParaRPr lang="en-US" dirty="0"/>
          </a:p>
          <a:p>
            <a:pPr lvl="1"/>
            <a:r>
              <a:rPr lang="en-US" dirty="0"/>
              <a:t>Mainly used in quantitative research</a:t>
            </a:r>
            <a:endParaRPr lang="en-US" dirty="0"/>
          </a:p>
          <a:p>
            <a:r>
              <a:rPr lang="en-US" b="1" dirty="0"/>
              <a:t>Non-probability sampling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Non-random selection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Not every individual has a chance of being included</a:t>
            </a:r>
            <a:endParaRPr lang="en-US" dirty="0"/>
          </a:p>
          <a:p>
            <a:pPr lvl="1"/>
            <a:r>
              <a:rPr lang="en-US" dirty="0"/>
              <a:t>Easier and cheaper to access, has a higher risk of </a:t>
            </a:r>
            <a:r>
              <a:rPr lang="en-US" b="1" dirty="0"/>
              <a:t>sampling bias</a:t>
            </a:r>
            <a:endParaRPr lang="en-US" b="1" dirty="0"/>
          </a:p>
          <a:p>
            <a:pPr lvl="1"/>
            <a:r>
              <a:rPr lang="en-US" dirty="0"/>
              <a:t>Used in qualitative research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Sampling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9053" y="1450239"/>
          <a:ext cx="11693893" cy="50426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6993"/>
                <a:gridCol w="2358189"/>
                <a:gridCol w="2656573"/>
                <a:gridCol w="5082138"/>
              </a:tblGrid>
              <a:tr h="434607">
                <a:tc>
                  <a:txBody>
                    <a:bodyPr/>
                    <a:lstStyle/>
                    <a:p>
                      <a:r>
                        <a:rPr lang="en-IN" sz="2000" dirty="0"/>
                        <a:t>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Brief description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Method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Example</a:t>
                      </a:r>
                      <a:endParaRPr lang="en-IN" sz="2000" dirty="0"/>
                    </a:p>
                  </a:txBody>
                  <a:tcPr/>
                </a:tc>
              </a:tr>
              <a:tr h="1071635">
                <a:tc>
                  <a:txBody>
                    <a:bodyPr/>
                    <a:lstStyle/>
                    <a:p>
                      <a:r>
                        <a:rPr lang="en-IN" sz="2000" b="1" dirty="0"/>
                        <a:t>Simple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Every member of the population has an equal chance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Random number generator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Just pick </a:t>
                      </a:r>
                      <a:r>
                        <a:rPr lang="en-IN" sz="2000" i="1" dirty="0"/>
                        <a:t>n </a:t>
                      </a:r>
                      <a:r>
                        <a:rPr lang="en-IN" sz="2000" i="0" dirty="0"/>
                        <a:t>random samples from 1 million credit card transactions</a:t>
                      </a:r>
                      <a:endParaRPr lang="en-IN" sz="2000" dirty="0"/>
                    </a:p>
                  </a:txBody>
                  <a:tcPr/>
                </a:tc>
              </a:tr>
              <a:tr h="750144">
                <a:tc>
                  <a:txBody>
                    <a:bodyPr/>
                    <a:lstStyle/>
                    <a:p>
                      <a:r>
                        <a:rPr lang="en-IN" sz="2000" b="1" dirty="0"/>
                        <a:t>Systematic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Similar but easier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Choose at regular intervals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Pick order number # 7, 17, 27, 37, 47, …</a:t>
                      </a:r>
                      <a:endParaRPr lang="en-IN" sz="2000" dirty="0"/>
                    </a:p>
                  </a:txBody>
                  <a:tcPr/>
                </a:tc>
              </a:tr>
              <a:tr h="1393125">
                <a:tc>
                  <a:txBody>
                    <a:bodyPr/>
                    <a:lstStyle/>
                    <a:p>
                      <a:r>
                        <a:rPr lang="en-IN" sz="2000" b="1" dirty="0"/>
                        <a:t>Stratified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More representative, if we have sub-categories within data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Divide population into strata (sub-groups) and then pick proportionate samples from each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From 5 different income groups, select proportionate samples</a:t>
                      </a:r>
                      <a:endParaRPr lang="en-IN" sz="2000" dirty="0"/>
                    </a:p>
                  </a:txBody>
                  <a:tcPr/>
                </a:tc>
              </a:tr>
              <a:tr h="1393125">
                <a:tc>
                  <a:txBody>
                    <a:bodyPr/>
                    <a:lstStyle/>
                    <a:p>
                      <a:r>
                        <a:rPr lang="en-IN" sz="2000" b="1" dirty="0"/>
                        <a:t>Cluster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Similar, but use entire sub-groups, rather than samples within sub-groups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Divide population into clusters and pick entire clusters as samples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Select 5 different branches of a bank out of say 25 and consider all the customers from these 5 branches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Non-Probability Sampling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9053" y="1450239"/>
          <a:ext cx="11693893" cy="5298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6993"/>
                <a:gridCol w="2358189"/>
                <a:gridCol w="2656573"/>
                <a:gridCol w="5082138"/>
              </a:tblGrid>
              <a:tr h="434607">
                <a:tc>
                  <a:txBody>
                    <a:bodyPr/>
                    <a:lstStyle/>
                    <a:p>
                      <a:r>
                        <a:rPr lang="en-IN" sz="2000" dirty="0"/>
                        <a:t>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Brief description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Method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Example</a:t>
                      </a:r>
                      <a:endParaRPr lang="en-IN" sz="2000" dirty="0"/>
                    </a:p>
                  </a:txBody>
                  <a:tcPr/>
                </a:tc>
              </a:tr>
              <a:tr h="1071635">
                <a:tc>
                  <a:txBody>
                    <a:bodyPr/>
                    <a:lstStyle/>
                    <a:p>
                      <a:r>
                        <a:rPr lang="en-IN" sz="2000" b="1" dirty="0"/>
                        <a:t>Convenience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Just pick sample data as per one’s convenience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No systematic method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 research opinions about student support services in our university, we ask our fellow students to complete a survey on the topic</a:t>
                      </a:r>
                      <a:endParaRPr lang="en-IN" sz="2000" dirty="0"/>
                    </a:p>
                  </a:txBody>
                  <a:tcPr/>
                </a:tc>
              </a:tr>
              <a:tr h="750144">
                <a:tc>
                  <a:txBody>
                    <a:bodyPr/>
                    <a:lstStyle/>
                    <a:p>
                      <a:r>
                        <a:rPr lang="en-IN" sz="2000" b="1" dirty="0"/>
                        <a:t>Voluntary-response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People voluntarily come forward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Start with the people who are interested – May be biased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Ask employees about problems faced through a third-party survey – unhappy employees will come forward on their own</a:t>
                      </a:r>
                      <a:endParaRPr lang="en-IN" sz="2000" dirty="0"/>
                    </a:p>
                  </a:txBody>
                  <a:tcPr/>
                </a:tc>
              </a:tr>
              <a:tr h="1393125">
                <a:tc>
                  <a:txBody>
                    <a:bodyPr/>
                    <a:lstStyle/>
                    <a:p>
                      <a:r>
                        <a:rPr lang="en-IN" sz="2000" b="1" dirty="0"/>
                        <a:t>Purposive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Done for a specific purpose, also called </a:t>
                      </a:r>
                      <a:r>
                        <a:rPr lang="en-IN" sz="2000" b="1" dirty="0"/>
                        <a:t>judgment sampling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Reach the right people and then do a detailed study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We want to know the opinions of foreign students at C-DAC, so we specifically talk to them about a variety of topics</a:t>
                      </a:r>
                      <a:endParaRPr lang="en-IN" sz="2000" dirty="0"/>
                    </a:p>
                  </a:txBody>
                  <a:tcPr/>
                </a:tc>
              </a:tr>
              <a:tr h="1393125">
                <a:tc>
                  <a:txBody>
                    <a:bodyPr/>
                    <a:lstStyle/>
                    <a:p>
                      <a:r>
                        <a:rPr lang="en-IN" sz="2000" b="1" dirty="0"/>
                        <a:t>Snowball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Recruit more participants via existing participants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Create a </a:t>
                      </a:r>
                      <a:r>
                        <a:rPr lang="en-IN" sz="2000" b="1" dirty="0"/>
                        <a:t>snowball </a:t>
                      </a:r>
                      <a:r>
                        <a:rPr lang="en-IN" sz="2000" dirty="0"/>
                        <a:t>of participants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Homeless people survey – Initially difficult to find such people to speak – But they may help us speak with others soon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Space and Events, Probability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Space and Events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Sample space</a:t>
            </a:r>
            <a:r>
              <a:rPr lang="en-IN" dirty="0"/>
              <a:t>: All the possible outcomes of an experiment</a:t>
            </a:r>
            <a:endParaRPr lang="en-IN" dirty="0"/>
          </a:p>
          <a:p>
            <a:r>
              <a:rPr lang="en-IN" b="1" dirty="0"/>
              <a:t>Event</a:t>
            </a:r>
            <a:r>
              <a:rPr lang="en-IN" dirty="0"/>
              <a:t>: A subset of the sample space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695074" y="3012708"/>
            <a:ext cx="5861785" cy="32932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/>
              <a:t>Sample space (S)</a:t>
            </a:r>
            <a:endParaRPr lang="en-IN" sz="2800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5996539" y="4803007"/>
            <a:ext cx="2370411" cy="1070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Event (E)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Correlation</a:t>
                </a:r>
                <a:r>
                  <a:rPr lang="en-US" dirty="0"/>
                  <a:t>: Are two </a:t>
                </a:r>
                <a:r>
                  <a:rPr lang="en-US" u="sng" dirty="0"/>
                  <a:t>numeric</a:t>
                </a:r>
                <a:r>
                  <a:rPr lang="en-US" dirty="0"/>
                  <a:t> variables related?</a:t>
                </a:r>
                <a:endParaRPr lang="en-US" dirty="0"/>
              </a:p>
              <a:p>
                <a:r>
                  <a:rPr lang="en-US" dirty="0"/>
                  <a:t>Examples: Exercise and Health, Study and Marks, Experience and Salary</a:t>
                </a:r>
                <a:endParaRPr lang="en-US" dirty="0"/>
              </a:p>
              <a:p>
                <a:r>
                  <a:rPr lang="en-IN" dirty="0"/>
                  <a:t>Correlation 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b="1" dirty="0"/>
              </a:p>
              <a:p>
                <a:r>
                  <a:rPr lang="en-US" dirty="0"/>
                  <a:t>Measured using </a:t>
                </a:r>
                <a:r>
                  <a:rPr lang="en-US" b="1" dirty="0"/>
                  <a:t>correlation coefficient (r)</a:t>
                </a:r>
                <a:endParaRPr lang="en-US" dirty="0"/>
              </a:p>
              <a:p>
                <a:pPr lvl="1"/>
                <a:r>
                  <a:rPr lang="en-US" b="1" dirty="0"/>
                  <a:t>Pearson Correlation Coefficient</a:t>
                </a:r>
                <a:r>
                  <a:rPr lang="en-US" dirty="0"/>
                  <a:t>: Measures linear relationships between continuous variables</a:t>
                </a:r>
                <a:endParaRPr lang="en-US" dirty="0"/>
              </a:p>
              <a:p>
                <a:pPr lvl="1"/>
                <a:r>
                  <a:rPr lang="en-US" b="1" dirty="0"/>
                  <a:t>Spearman Rank Correlation Coefficient</a:t>
                </a:r>
                <a:r>
                  <a:rPr lang="en-US" dirty="0"/>
                  <a:t>: Measures relationships, even if they are not strictly linear</a:t>
                </a:r>
                <a:endParaRPr lang="en-IN" dirty="0"/>
              </a:p>
            </p:txBody>
          </p:sp>
        </mc:Choice>
        <mc:Fallback>
          <p:sp>
            <p:nvSpPr>
              <p:cNvPr id="5" name="Content Placeholder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Sample Space: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Consider students in our class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00213" y="2447464"/>
            <a:ext cx="221300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i="1" dirty="0"/>
              <a:t>Presence</a:t>
            </a:r>
            <a:r>
              <a:rPr lang="en-IN" sz="2400" dirty="0"/>
              <a:t> </a:t>
            </a:r>
            <a:r>
              <a:rPr lang="en-IN" sz="2400" b="1" dirty="0"/>
              <a:t>event</a:t>
            </a:r>
            <a:endParaRPr lang="en-IN" sz="2400" dirty="0"/>
          </a:p>
          <a:p>
            <a:pPr algn="ctr"/>
            <a:r>
              <a:rPr lang="en-IN" sz="2400" dirty="0"/>
              <a:t>present</a:t>
            </a:r>
            <a:endParaRPr lang="en-IN" sz="2400" dirty="0"/>
          </a:p>
          <a:p>
            <a:pPr algn="ctr"/>
            <a:r>
              <a:rPr lang="en-IN" sz="2400" dirty="0"/>
              <a:t>absent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805285" y="2447463"/>
            <a:ext cx="2397493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i="1" dirty="0"/>
              <a:t>Activeness</a:t>
            </a:r>
            <a:r>
              <a:rPr lang="en-IN" sz="2400" dirty="0"/>
              <a:t> </a:t>
            </a:r>
            <a:r>
              <a:rPr lang="en-IN" sz="2400" b="1" dirty="0"/>
              <a:t>event</a:t>
            </a:r>
            <a:endParaRPr lang="en-IN" sz="2400" dirty="0"/>
          </a:p>
          <a:p>
            <a:pPr algn="ctr"/>
            <a:r>
              <a:rPr lang="en-IN" sz="2400" dirty="0"/>
              <a:t>active</a:t>
            </a:r>
            <a:endParaRPr lang="en-IN" sz="2400" dirty="0"/>
          </a:p>
          <a:p>
            <a:pPr algn="ctr"/>
            <a:r>
              <a:rPr lang="en-IN" sz="2400" dirty="0"/>
              <a:t>inactive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14922" y="5295673"/>
            <a:ext cx="9615638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Sample space</a:t>
            </a:r>
            <a:endParaRPr lang="en-IN" sz="2400" b="1" dirty="0"/>
          </a:p>
          <a:p>
            <a:pPr algn="ctr"/>
            <a:r>
              <a:rPr lang="en-IN" sz="2400" dirty="0"/>
              <a:t>{(present, active), (present, inactive), (absent, active), (absent, inactive)}</a:t>
            </a:r>
            <a:endParaRPr lang="en-IN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444817" y="3647792"/>
            <a:ext cx="0" cy="914048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957377" y="3647792"/>
            <a:ext cx="0" cy="914048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58577" y="4561840"/>
            <a:ext cx="0" cy="733833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44817" y="4561840"/>
            <a:ext cx="6512560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Definition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Probability: </a:t>
            </a:r>
            <a:r>
              <a:rPr lang="en-US" dirty="0"/>
              <a:t>How likely it is that something will occur?</a:t>
            </a:r>
            <a:endParaRPr lang="en-US" dirty="0"/>
          </a:p>
          <a:p>
            <a:r>
              <a:rPr lang="en-US" dirty="0"/>
              <a:t>Written as a number or fraction (e.g. 0.5 or 50%)</a:t>
            </a:r>
            <a:endParaRPr lang="en-US" dirty="0"/>
          </a:p>
          <a:p>
            <a:r>
              <a:rPr lang="en-US" dirty="0"/>
              <a:t>Example:</a:t>
            </a:r>
            <a:endParaRPr lang="en-US" dirty="0"/>
          </a:p>
          <a:p>
            <a:pPr lvl="1"/>
            <a:r>
              <a:rPr lang="en-US" dirty="0"/>
              <a:t>What is the probability that it will rain today?</a:t>
            </a:r>
            <a:endParaRPr lang="en-US" dirty="0"/>
          </a:p>
          <a:p>
            <a:pPr lvl="1"/>
            <a:r>
              <a:rPr lang="en-US" dirty="0"/>
              <a:t>Sample space (S) = {R, NR}</a:t>
            </a:r>
            <a:endParaRPr lang="en-US" dirty="0"/>
          </a:p>
          <a:p>
            <a:pPr lvl="1"/>
            <a:r>
              <a:rPr lang="en-US" dirty="0"/>
              <a:t>P(R)    = 1 / 2 = 0.5 or 50%</a:t>
            </a:r>
            <a:endParaRPr lang="en-US" dirty="0"/>
          </a:p>
          <a:p>
            <a:pPr lvl="1"/>
            <a:r>
              <a:rPr lang="en-US" dirty="0"/>
              <a:t>P(NR) = 1 / 2 = 0.5 or 50%</a:t>
            </a:r>
            <a:endParaRPr lang="en-US" dirty="0"/>
          </a:p>
          <a:p>
            <a:r>
              <a:rPr lang="en-US" dirty="0"/>
              <a:t>But what about rainy season?</a:t>
            </a:r>
            <a:endParaRPr lang="en-US" dirty="0"/>
          </a:p>
          <a:p>
            <a:pPr lvl="1"/>
            <a:r>
              <a:rPr lang="en-US" dirty="0"/>
              <a:t>It should be: P(R) = 100% and P(NR) = 0%</a:t>
            </a:r>
            <a:endParaRPr lang="en-US" dirty="0"/>
          </a:p>
          <a:p>
            <a:r>
              <a:rPr lang="en-US" b="1" dirty="0"/>
              <a:t>Theoretical probability</a:t>
            </a:r>
            <a:r>
              <a:rPr lang="en-US" dirty="0"/>
              <a:t>: What will happen in theory?</a:t>
            </a:r>
            <a:endParaRPr lang="en-US" b="1" dirty="0"/>
          </a:p>
          <a:p>
            <a:r>
              <a:rPr lang="en-US" b="1" dirty="0"/>
              <a:t>Empirical/Practical probability</a:t>
            </a:r>
            <a:r>
              <a:rPr lang="en-US" dirty="0"/>
              <a:t>: What actually happened?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37761" y="3884003"/>
            <a:ext cx="247369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Theoretical probability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95449" y="4812129"/>
            <a:ext cx="247369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Empirical probability</a:t>
            </a:r>
            <a:endParaRPr lang="en-IN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24038" y="705799"/>
            <a:ext cx="4358640" cy="0"/>
          </a:xfrm>
          <a:prstGeom prst="line">
            <a:avLst/>
          </a:prstGeom>
          <a:ln w="50800">
            <a:solidFill>
              <a:srgbClr val="7030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97318" y="4710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Impossible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25929" y="952038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0%</a:t>
            </a:r>
            <a:endParaRPr lang="en-IN" b="1" dirty="0"/>
          </a:p>
        </p:txBody>
      </p:sp>
      <p:sp>
        <p:nvSpPr>
          <p:cNvPr id="13" name="Oval 12"/>
          <p:cNvSpPr/>
          <p:nvPr/>
        </p:nvSpPr>
        <p:spPr>
          <a:xfrm>
            <a:off x="9081438" y="632376"/>
            <a:ext cx="167640" cy="15756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433738" y="47105"/>
            <a:ext cx="180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Equal chance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637624" y="952038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50%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749319" y="952038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100%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95449" y="1375020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607144" y="1375020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0.5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718839" y="1375020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651490" y="76374"/>
            <a:ext cx="140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Certain</a:t>
            </a:r>
            <a:endParaRPr lang="en-IN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Autofit/>
          </a:bodyPr>
          <a:lstStyle/>
          <a:p>
            <a:r>
              <a:rPr lang="en-IN" sz="2800" dirty="0"/>
              <a:t>A team winning consecutive matches (Symbols: Win = 1, Loss = 0)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8363"/>
            <a:ext cx="10515600" cy="5308600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713341" y="555546"/>
              <a:ext cx="8128000" cy="627122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419062"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Match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Possible cases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Theoretical probability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400" dirty="0"/>
                            <a:t>Theoretical probability</a:t>
                          </a:r>
                          <a:endParaRPr lang="en-IN" sz="1400" dirty="0"/>
                        </a:p>
                      </a:txBody>
                      <a:tcPr/>
                    </a:tc>
                  </a:tr>
                  <a:tr h="447764"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1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 </a:t>
                          </a:r>
                          <a:endParaRPr lang="en-IN" sz="1200" dirty="0"/>
                        </a:p>
                        <a:p>
                          <a:r>
                            <a:rPr lang="en-IN" sz="12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IN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0.50 = 50%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  <a:tr h="79219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2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00 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01 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10 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  <a:endParaRPr lang="en-IN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  <a:p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0.25 = 25%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  <a:tr h="14810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3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000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001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010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011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100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101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110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111</a:t>
                          </a:r>
                          <a:endParaRPr lang="en-IN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  <a:p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0.125 = 12.5%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  <a:tr h="28588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4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0000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0001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0010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0011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0100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0101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0110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0111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1000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1001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1010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1011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1100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1101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1110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1111</a:t>
                          </a:r>
                          <a:endParaRPr lang="en-IN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  <a:p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0.0625 = 6.25%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713341" y="555546"/>
              <a:ext cx="8128000" cy="627122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419062"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Match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Possible cases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Theoretical probability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400" dirty="0"/>
                            <a:t>Theoretical probability</a:t>
                          </a:r>
                          <a:endParaRPr lang="en-IN" sz="1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1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 </a:t>
                          </a:r>
                          <a:endParaRPr lang="en-IN" sz="1200" dirty="0"/>
                        </a:p>
                        <a:p>
                          <a:r>
                            <a:rPr lang="en-IN" sz="12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IN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0.50 = 50%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2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00 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01 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10 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  <a:endParaRPr lang="en-IN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0.25 = 25%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  <a:tr h="15544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3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000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001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010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011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100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101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110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111</a:t>
                          </a:r>
                          <a:endParaRPr lang="en-IN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0.125 = 12.5%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  <a:tr h="3017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4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0000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0001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0010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0011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0100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0101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0110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0111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1000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1001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1010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1011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1100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1101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dirty="0"/>
                            <a:t>1110</a:t>
                          </a:r>
                          <a:endParaRPr lang="en-IN" sz="1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1111</a:t>
                          </a:r>
                          <a:endParaRPr lang="en-IN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0.0625 = 6.25%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9211377" y="1867301"/>
            <a:ext cx="2142423" cy="34163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Imagine the team actually winning four consecutive matches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Theoretical probability would diminish to 6.25%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But the team has actually won! So, the empirical probability will be 100%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Marginal, Joint, Conditional Probability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Terms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Independent events</a:t>
            </a:r>
            <a:r>
              <a:rPr lang="en-IN" dirty="0"/>
              <a:t>: Outcome of Event A </a:t>
            </a:r>
            <a:r>
              <a:rPr lang="en-IN" dirty="0">
                <a:solidFill>
                  <a:srgbClr val="FF0000"/>
                </a:solidFill>
              </a:rPr>
              <a:t>does not</a:t>
            </a:r>
            <a:r>
              <a:rPr lang="en-IN" dirty="0"/>
              <a:t> impact the outcome of Event B</a:t>
            </a:r>
            <a:endParaRPr lang="en-IN" dirty="0"/>
          </a:p>
          <a:p>
            <a:pPr lvl="1"/>
            <a:r>
              <a:rPr lang="en-IN" dirty="0"/>
              <a:t>We take out one marble, note its colour, </a:t>
            </a:r>
            <a:r>
              <a:rPr lang="en-IN" dirty="0">
                <a:solidFill>
                  <a:srgbClr val="FF0000"/>
                </a:solidFill>
              </a:rPr>
              <a:t>put </a:t>
            </a:r>
            <a:r>
              <a:rPr lang="en-IN" dirty="0"/>
              <a:t>the marble back (called </a:t>
            </a:r>
            <a:r>
              <a:rPr lang="en-IN" i="1" dirty="0"/>
              <a:t>replacement</a:t>
            </a:r>
            <a:r>
              <a:rPr lang="en-IN" dirty="0"/>
              <a:t>)</a:t>
            </a:r>
            <a:endParaRPr lang="en-IN" dirty="0"/>
          </a:p>
          <a:p>
            <a:pPr lvl="1"/>
            <a:r>
              <a:rPr lang="en-IN" dirty="0"/>
              <a:t>We then take out a second marble and note its colour</a:t>
            </a:r>
            <a:endParaRPr lang="en-IN" dirty="0"/>
          </a:p>
          <a:p>
            <a:pPr lvl="1"/>
            <a:r>
              <a:rPr lang="en-IN" dirty="0"/>
              <a:t>What is the probability that both are red?</a:t>
            </a:r>
            <a:endParaRPr lang="en-IN" dirty="0"/>
          </a:p>
          <a:p>
            <a:r>
              <a:rPr lang="en-IN" b="1" dirty="0"/>
              <a:t>Dependent events</a:t>
            </a:r>
            <a:r>
              <a:rPr lang="en-IN" dirty="0"/>
              <a:t>: Outcome of Event A </a:t>
            </a:r>
            <a:r>
              <a:rPr lang="en-IN" dirty="0">
                <a:solidFill>
                  <a:srgbClr val="FF0000"/>
                </a:solidFill>
              </a:rPr>
              <a:t>does </a:t>
            </a:r>
            <a:r>
              <a:rPr lang="en-IN" dirty="0"/>
              <a:t>impact the outcome of Event B</a:t>
            </a:r>
            <a:endParaRPr lang="en-IN" dirty="0"/>
          </a:p>
          <a:p>
            <a:pPr lvl="1"/>
            <a:r>
              <a:rPr lang="en-IN" dirty="0"/>
              <a:t>We take out one marble, note its colour, </a:t>
            </a:r>
            <a:r>
              <a:rPr lang="en-IN" dirty="0">
                <a:solidFill>
                  <a:srgbClr val="FF0000"/>
                </a:solidFill>
              </a:rPr>
              <a:t>do not </a:t>
            </a:r>
            <a:r>
              <a:rPr lang="en-IN" dirty="0"/>
              <a:t>put the marble back (no </a:t>
            </a:r>
            <a:r>
              <a:rPr lang="en-IN" i="1" dirty="0"/>
              <a:t>replacement</a:t>
            </a:r>
            <a:r>
              <a:rPr lang="en-IN" dirty="0"/>
              <a:t>)</a:t>
            </a:r>
            <a:endParaRPr lang="en-IN" dirty="0"/>
          </a:p>
          <a:p>
            <a:pPr lvl="1"/>
            <a:r>
              <a:rPr lang="en-IN" dirty="0"/>
              <a:t>We then take out a second marble and note its colour</a:t>
            </a:r>
            <a:endParaRPr lang="en-IN" dirty="0"/>
          </a:p>
          <a:p>
            <a:pPr lvl="1"/>
            <a:r>
              <a:rPr lang="en-IN" dirty="0"/>
              <a:t>What is the probability that both are red?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691" y="59555"/>
            <a:ext cx="1686150" cy="124296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Terms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Marginal probability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Probability of an event irrespective of the outcome of another variable: P(A)</a:t>
            </a:r>
            <a:endParaRPr lang="en-US" dirty="0"/>
          </a:p>
          <a:p>
            <a:r>
              <a:rPr lang="en-US" b="1" dirty="0"/>
              <a:t>Joint probability</a:t>
            </a:r>
            <a:r>
              <a:rPr lang="en-US" dirty="0"/>
              <a:t>: Events A and B are happening together, whether they are independent or dependent: </a:t>
            </a:r>
            <a:r>
              <a:rPr lang="en-IN" dirty="0"/>
              <a:t>P(A,B)</a:t>
            </a:r>
            <a:endParaRPr lang="en-IN" dirty="0"/>
          </a:p>
          <a:p>
            <a:pPr lvl="1"/>
            <a:r>
              <a:rPr lang="en-IN" b="1" dirty="0"/>
              <a:t>Independent events</a:t>
            </a:r>
            <a:r>
              <a:rPr lang="en-IN" dirty="0"/>
              <a:t>: If A and B are independent, P(A,B) = P(A) x P(B)</a:t>
            </a:r>
            <a:endParaRPr lang="en-IN" dirty="0"/>
          </a:p>
          <a:p>
            <a:pPr lvl="1"/>
            <a:r>
              <a:rPr lang="en-IN" b="1" dirty="0"/>
              <a:t>Dependent events</a:t>
            </a:r>
            <a:r>
              <a:rPr lang="en-IN" dirty="0"/>
              <a:t>: If A and B are dependent, P(A,B) = P(A) x P(B|A), where P(B|A) is the </a:t>
            </a:r>
            <a:r>
              <a:rPr lang="en-IN" b="1" dirty="0"/>
              <a:t>conditional probability </a:t>
            </a:r>
            <a:r>
              <a:rPr lang="en-IN" dirty="0"/>
              <a:t>of B given A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Marginal Probability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jar contains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2 blue</a:t>
                </a:r>
                <a:r>
                  <a:rPr lang="en-US" dirty="0"/>
                  <a:t> marbles and </a:t>
                </a:r>
                <a:r>
                  <a:rPr lang="en-US" dirty="0">
                    <a:solidFill>
                      <a:srgbClr val="FF0000"/>
                    </a:solidFill>
                  </a:rPr>
                  <a:t>3 red</a:t>
                </a:r>
                <a:r>
                  <a:rPr lang="en-US" dirty="0"/>
                  <a:t> marbles</a:t>
                </a:r>
                <a:endParaRPr lang="en-US" dirty="0"/>
              </a:p>
              <a:p>
                <a:r>
                  <a:rPr lang="en-IN" b="1" dirty="0"/>
                  <a:t>Marginal probability</a:t>
                </a:r>
                <a:r>
                  <a:rPr lang="en-IN" dirty="0"/>
                  <a:t> of the jar … </a:t>
                </a:r>
                <a:endParaRPr lang="en-IN" dirty="0"/>
              </a:p>
              <a:p>
                <a:pPr lvl="1"/>
                <a:r>
                  <a:rPr lang="en-IN" dirty="0"/>
                  <a:t>Containing a blue marble: P(B)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= 0.4</a:t>
                </a:r>
                <a:endParaRPr lang="en-IN" dirty="0"/>
              </a:p>
              <a:p>
                <a:pPr lvl="1"/>
                <a:endParaRPr lang="en-IN" dirty="0"/>
              </a:p>
              <a:p>
                <a:pPr lvl="1"/>
                <a:r>
                  <a:rPr lang="en-IN" dirty="0"/>
                  <a:t>Containing a red marble: P(R)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= 0.6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415" y="2398853"/>
            <a:ext cx="1686150" cy="124296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Joint Probability of Independent Events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We take out one marble, note its colour, </a:t>
                </a:r>
                <a:r>
                  <a:rPr lang="en-IN" dirty="0">
                    <a:highlight>
                      <a:srgbClr val="FFFF00"/>
                    </a:highlight>
                  </a:rPr>
                  <a:t>put the marble back</a:t>
                </a:r>
                <a:r>
                  <a:rPr lang="en-IN" dirty="0"/>
                  <a:t> (i.e. </a:t>
                </a:r>
                <a:r>
                  <a:rPr lang="en-IN" dirty="0">
                    <a:highlight>
                      <a:srgbClr val="FFFF00"/>
                    </a:highlight>
                  </a:rPr>
                  <a:t>replace it</a:t>
                </a:r>
                <a:r>
                  <a:rPr lang="en-IN" dirty="0"/>
                  <a:t>) … Probability that it was red = P(R)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b="1" dirty="0"/>
                  <a:t> </a:t>
                </a:r>
                <a:endParaRPr lang="en-IN" dirty="0"/>
              </a:p>
              <a:p>
                <a:r>
                  <a:rPr lang="en-IN" dirty="0"/>
                  <a:t>We then take out a second marble and note its colour … Probability that it was red = P(R)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b="1" dirty="0"/>
                  <a:t> </a:t>
                </a:r>
                <a:endParaRPr lang="en-IN" dirty="0"/>
              </a:p>
              <a:p>
                <a:r>
                  <a:rPr lang="en-IN" dirty="0"/>
                  <a:t>Note: The second result does not depend on the first result, since we put the marble back, resetting the jar to its original state </a:t>
                </a:r>
                <a:endParaRPr lang="en-IN" dirty="0"/>
              </a:p>
              <a:p>
                <a:r>
                  <a:rPr lang="en-IN" dirty="0"/>
                  <a:t>Joint probability that two times it was red = P(R) x P(R)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x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= 0.36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825" y="5326914"/>
            <a:ext cx="1686150" cy="124296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Joint Probability of Dependent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39691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Dependent</a:t>
            </a:r>
            <a:r>
              <a:rPr lang="en-US" dirty="0"/>
              <a:t> </a:t>
            </a:r>
            <a:r>
              <a:rPr lang="en-US" b="1" dirty="0"/>
              <a:t>event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The outcome of Event A impacts the outcome of Event B</a:t>
            </a:r>
            <a:endParaRPr lang="en-US" dirty="0"/>
          </a:p>
          <a:p>
            <a:r>
              <a:rPr lang="en-US" dirty="0"/>
              <a:t>A jar contains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blue</a:t>
            </a:r>
            <a:r>
              <a:rPr lang="en-US" dirty="0"/>
              <a:t> marbles and </a:t>
            </a:r>
            <a:r>
              <a:rPr lang="en-US" dirty="0">
                <a:solidFill>
                  <a:srgbClr val="FF0000"/>
                </a:solidFill>
              </a:rPr>
              <a:t>3 red</a:t>
            </a:r>
            <a:r>
              <a:rPr lang="en-US" dirty="0"/>
              <a:t> marbles</a:t>
            </a:r>
            <a:endParaRPr lang="en-US" dirty="0"/>
          </a:p>
          <a:p>
            <a:r>
              <a:rPr lang="en-US" dirty="0"/>
              <a:t>If you take two marbles out of the jar </a:t>
            </a:r>
            <a:r>
              <a:rPr lang="en-US" dirty="0">
                <a:highlight>
                  <a:srgbClr val="FFFF00"/>
                </a:highlight>
              </a:rPr>
              <a:t>without putting the first one back</a:t>
            </a:r>
            <a:r>
              <a:rPr lang="en-US" dirty="0"/>
              <a:t>, what is the probability that they are both red?</a:t>
            </a: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10501" y="1825625"/>
                <a:ext cx="6285297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color of the first marble affects the probability of drawing a 2nd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 marble</a:t>
                </a:r>
                <a:endParaRPr lang="en-US" dirty="0"/>
              </a:p>
              <a:p>
                <a:r>
                  <a:rPr lang="en-US" dirty="0"/>
                  <a:t>Probability of drawing a first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 marble: P(R1)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b="1" dirty="0"/>
                  <a:t>Conditional probability</a:t>
                </a:r>
                <a:r>
                  <a:rPr lang="en-US" dirty="0"/>
                  <a:t> of drawing a second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 marble given that the first marble was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: P(R2|R1)</a:t>
                </a:r>
                <a:endParaRPr lang="en-US" dirty="0"/>
              </a:p>
              <a:p>
                <a:r>
                  <a:rPr lang="en-US" dirty="0"/>
                  <a:t>Probability of both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 marbles: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P(R1,R2) = P(R1) x P(R2|R1)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5" name="Content Placeholder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10501" y="1825625"/>
                <a:ext cx="6285297" cy="4351338"/>
              </a:xfrm>
              <a:blipFill rotWithShape="1">
                <a:blip r:embed="rId1"/>
                <a:stretch>
                  <a:fillRect l="-6" t="-1313" r="7" b="-124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20" y="365125"/>
            <a:ext cx="1686150" cy="1242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738" y="3059995"/>
            <a:ext cx="1766120" cy="1158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062" y="4504624"/>
            <a:ext cx="1883796" cy="1235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Connector 11"/>
          <p:cNvCxnSpPr/>
          <p:nvPr/>
        </p:nvCxnSpPr>
        <p:spPr>
          <a:xfrm>
            <a:off x="10789920" y="5241334"/>
            <a:ext cx="211756" cy="24961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789920" y="5241334"/>
            <a:ext cx="211756" cy="21175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Probability to Bayes’ Theorem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Bayes’ Theorem</a:t>
                </a:r>
                <a:r>
                  <a:rPr lang="en-US" dirty="0"/>
                  <a:t>: Helps reverse conditional probabilities by incorporating conditional probability</a:t>
                </a:r>
                <a:endParaRPr lang="en-US" dirty="0"/>
              </a:p>
              <a:p>
                <a:endParaRPr lang="en-IN" b="1" dirty="0">
                  <a:solidFill>
                    <a:srgbClr val="FF0000"/>
                  </a:solidFill>
                </a:endParaRPr>
              </a:p>
              <a:p>
                <a:r>
                  <a:rPr lang="en-IN" b="1" dirty="0">
                    <a:solidFill>
                      <a:srgbClr val="FF0000"/>
                    </a:solidFill>
                  </a:rPr>
                  <a:t>Conditional probability</a:t>
                </a:r>
                <a:endParaRPr lang="en-IN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r>
                  <a:rPr lang="en-IN" b="1" dirty="0">
                    <a:solidFill>
                      <a:srgbClr val="FF0000"/>
                    </a:solidFill>
                  </a:rPr>
                  <a:t>Bayes’ Theorem</a:t>
                </a:r>
                <a:endParaRPr lang="en-IN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57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655545" y="4090737"/>
            <a:ext cx="0" cy="4908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55546" y="4581626"/>
            <a:ext cx="258919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44741" y="4581625"/>
            <a:ext cx="0" cy="587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53339" y="5168767"/>
            <a:ext cx="9914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53339" y="5168767"/>
            <a:ext cx="0" cy="1155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Pearson Correlation Coefficient Interpretation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Range: -1 to +1</a:t>
            </a:r>
            <a:endParaRPr lang="en-IN" dirty="0"/>
          </a:p>
          <a:p>
            <a:r>
              <a:rPr lang="en-IN" dirty="0"/>
              <a:t>Positive correlation: Variables move up together</a:t>
            </a:r>
            <a:endParaRPr lang="en-IN" dirty="0"/>
          </a:p>
          <a:p>
            <a:pPr lvl="1"/>
            <a:r>
              <a:rPr lang="en-IN" dirty="0"/>
              <a:t>Example: Correlation of 0.80 between Hours spent studying and test scores</a:t>
            </a:r>
            <a:endParaRPr lang="en-IN" dirty="0"/>
          </a:p>
          <a:p>
            <a:r>
              <a:rPr lang="en-IN" dirty="0"/>
              <a:t>Negative correlation: As one variable moves up, the other moves down</a:t>
            </a:r>
            <a:endParaRPr lang="en-IN" dirty="0"/>
          </a:p>
          <a:p>
            <a:pPr lvl="1"/>
            <a:r>
              <a:rPr lang="en-IN" dirty="0"/>
              <a:t>Example: Correlation of -0.70 between Hours spent watching TV and physical fitness</a:t>
            </a:r>
            <a:endParaRPr lang="en-IN" dirty="0"/>
          </a:p>
          <a:p>
            <a:r>
              <a:rPr lang="en-IN" dirty="0"/>
              <a:t>Zero correlation: Variables are unrelated</a:t>
            </a:r>
            <a:endParaRPr lang="en-IN" dirty="0"/>
          </a:p>
          <a:p>
            <a:pPr lvl="1"/>
            <a:r>
              <a:rPr lang="en-IN" dirty="0"/>
              <a:t>Example: Correlation of 0.02 between Shoe size and IQ score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10% of patients entering a clinic have liver disease</a:t>
            </a:r>
            <a:endParaRPr lang="en-US" dirty="0"/>
          </a:p>
          <a:p>
            <a:r>
              <a:rPr lang="en-US" dirty="0"/>
              <a:t>5% of patients entering a clinic are alcoholic</a:t>
            </a:r>
            <a:endParaRPr lang="en-US" dirty="0"/>
          </a:p>
          <a:p>
            <a:r>
              <a:rPr lang="en-US" dirty="0"/>
              <a:t>Out of the patients who have liver disease, 7% are alcoholics</a:t>
            </a:r>
            <a:endParaRPr lang="en-US" dirty="0"/>
          </a:p>
          <a:p>
            <a:r>
              <a:rPr lang="en-US" dirty="0"/>
              <a:t>A  = Liver disease; So P(A) = 0.10</a:t>
            </a:r>
            <a:endParaRPr lang="en-US" dirty="0"/>
          </a:p>
          <a:p>
            <a:r>
              <a:rPr lang="en-US" dirty="0"/>
              <a:t>B  = Alcoholic; So P(B) = 0.05</a:t>
            </a:r>
            <a:endParaRPr lang="en-US" dirty="0"/>
          </a:p>
          <a:p>
            <a:r>
              <a:rPr lang="en-US" dirty="0"/>
              <a:t>B|A = Patient is alcoholic, given that the patient has liver disease; So P(B|A) = 0.07</a:t>
            </a:r>
            <a:endParaRPr lang="en-US" dirty="0"/>
          </a:p>
          <a:p>
            <a:r>
              <a:rPr lang="en-US" dirty="0"/>
              <a:t>Find P(A|B), i.e. probability that the patient has liver disease, given that the patient is alcoholic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 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𝐿𝑖𝑣𝑒𝑟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𝑑𝑖𝑠𝑒𝑎𝑠𝑒</m:t>
                        </m:r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𝐴𝑙𝑐𝑜ℎ𝑜𝑙𝑖𝑐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𝐴𝑙𝑐𝑜ℎ𝑜𝑙𝑖𝑐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𝐿𝑖𝑣𝑒𝑟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𝑑𝑖𝑠𝑒𝑎𝑠𝑒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𝐿𝑖𝑣𝑒𝑟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𝑑𝑖𝑠𝑒𝑎𝑠𝑒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𝐴𝑙𝑐𝑜ℎ𝑜𝑙𝑖𝑐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:endParaRPr lang="en-IN" dirty="0"/>
              </a:p>
              <a:p>
                <a:r>
                  <a:rPr lang="en-IN" dirty="0"/>
                  <a:t>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07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05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i="1" dirty="0">
                    <a:latin typeface="Cambria Math" panose="02040503050406030204" pitchFamily="18" charset="0"/>
                  </a:rPr>
                  <a:t>P(A|B) = 0.14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Conclusion: If the patient is an alcoholic, their chances of having liver disease is 0.14 (14%)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219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Rain prediction</a:t>
            </a:r>
            <a:endParaRPr lang="en-IN" dirty="0"/>
          </a:p>
          <a:p>
            <a:r>
              <a:rPr lang="en-IN" dirty="0"/>
              <a:t>Overall historical probability of rain: P(R) = 0.30</a:t>
            </a:r>
            <a:endParaRPr lang="en-IN" dirty="0"/>
          </a:p>
          <a:p>
            <a:r>
              <a:rPr lang="en-IN" dirty="0"/>
              <a:t>Sky condition</a:t>
            </a:r>
            <a:endParaRPr lang="en-IN" dirty="0"/>
          </a:p>
          <a:p>
            <a:pPr lvl="1"/>
            <a:r>
              <a:rPr lang="en-IN" dirty="0"/>
              <a:t>P(</a:t>
            </a:r>
            <a:r>
              <a:rPr lang="en-IN" dirty="0" err="1"/>
              <a:t>Overcast|Rain</a:t>
            </a:r>
            <a:r>
              <a:rPr lang="en-IN" dirty="0"/>
              <a:t>) = 0.8</a:t>
            </a:r>
            <a:endParaRPr lang="en-IN" dirty="0"/>
          </a:p>
          <a:p>
            <a:pPr lvl="1"/>
            <a:r>
              <a:rPr lang="en-IN" dirty="0"/>
              <a:t>P(</a:t>
            </a:r>
            <a:r>
              <a:rPr lang="en-IN" dirty="0" err="1"/>
              <a:t>Clear-sky|Rain</a:t>
            </a:r>
            <a:r>
              <a:rPr lang="en-IN" dirty="0"/>
              <a:t>) = 0.2</a:t>
            </a:r>
            <a:endParaRPr lang="en-IN" dirty="0"/>
          </a:p>
          <a:p>
            <a:pPr lvl="1"/>
            <a:r>
              <a:rPr lang="en-IN" dirty="0"/>
              <a:t>P(Overcast) = 0.6</a:t>
            </a:r>
            <a:endParaRPr lang="en-IN" dirty="0"/>
          </a:p>
          <a:p>
            <a:r>
              <a:rPr lang="en-IN" dirty="0"/>
              <a:t>Find P(</a:t>
            </a:r>
            <a:r>
              <a:rPr lang="en-IN" dirty="0" err="1"/>
              <a:t>Rain|Overcast</a:t>
            </a:r>
            <a:r>
              <a:rPr lang="en-IN" dirty="0"/>
              <a:t>), because today it is overcast</a:t>
            </a:r>
            <a:endParaRPr lang="en-IN" dirty="0"/>
          </a:p>
          <a:p>
            <a:r>
              <a:rPr lang="en-IN" dirty="0"/>
              <a:t>Suppose A = Rain, B = Overcast sky condition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 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800" b="0" dirty="0"/>
              </a:p>
              <a:p>
                <a:r>
                  <a:rPr lang="en-IN" dirty="0"/>
                  <a:t>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0.4 or 40%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Dangerous fires are rare (1%)</a:t>
            </a:r>
            <a:endParaRPr lang="en-US" dirty="0"/>
          </a:p>
          <a:p>
            <a:r>
              <a:rPr lang="en-US" dirty="0"/>
              <a:t>Smoke is quite common due to barbecues (10%)</a:t>
            </a:r>
            <a:endParaRPr lang="en-US" dirty="0"/>
          </a:p>
          <a:p>
            <a:r>
              <a:rPr lang="en-US" dirty="0"/>
              <a:t>90% dangerous fires cause smoke</a:t>
            </a:r>
            <a:endParaRPr lang="en-US" dirty="0"/>
          </a:p>
          <a:p>
            <a:r>
              <a:rPr lang="en-US" dirty="0"/>
              <a:t>What is the probability that we have a dangerous fire when there is smoke?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Dangerous fires are rare (1%), Smoke is quite common due to barbecues (10%), 90% dangerous fires cause smoke</a:t>
                </a:r>
                <a:endParaRPr lang="en-US" dirty="0"/>
              </a:p>
              <a:p>
                <a:r>
                  <a:rPr lang="en-US" dirty="0"/>
                  <a:t>What is the probability that we have a dangerous fire when there is smoke? Suppose A = Fire, B = Smoke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𝑆𝑚𝑜𝑘𝑒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𝑆𝑚𝑜𝑘𝑒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𝑆𝑚𝑜𝑘𝑒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𝑆𝑚𝑜𝑘𝑒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den>
                    </m:f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𝑆𝑚𝑜𝑘𝑒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57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Probability to Bayes’ Theorem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Conditional Probability: P(Good Credit Rating | Loan Approved)</a:t>
                </a:r>
                <a:endParaRPr lang="en-US" dirty="0"/>
              </a:p>
              <a:p>
                <a:r>
                  <a:rPr lang="en-US" dirty="0"/>
                  <a:t>Bayes' Theorem: P(Loan Approved | Good Credit Rating)</a:t>
                </a:r>
                <a:endParaRPr lang="en-US" dirty="0"/>
              </a:p>
              <a:p>
                <a:r>
                  <a:rPr lang="en-US" dirty="0"/>
                  <a:t>Suppose A = Good credit rating, B = Loan approved</a:t>
                </a:r>
                <a:endParaRPr lang="en-US" dirty="0"/>
              </a:p>
              <a:p>
                <a:r>
                  <a:rPr lang="en-US" dirty="0"/>
                  <a:t>As we know, Conditional Probability: P(A | 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0" dirty="0"/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P(Good credit rating | Loan approved)</a:t>
                </a:r>
                <a:r>
                  <a:rPr lang="en-US" dirty="0"/>
                  <a:t> =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𝐺𝑜𝑜𝑑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𝑐𝑟𝑒𝑑𝑖𝑡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𝑟𝑎𝑡𝑖𝑛𝑔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𝐿𝑜𝑎𝑛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𝑎𝑝𝑝𝑟𝑜𝑣𝑒𝑑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𝐺𝑜𝑜𝑑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𝑐𝑟𝑒𝑑𝑖𝑡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𝑟𝑎𝑡𝑖𝑛𝑔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0" dirty="0"/>
              </a:p>
              <a:p>
                <a:endParaRPr lang="en-US" dirty="0"/>
              </a:p>
              <a:p>
                <a:r>
                  <a:rPr lang="en-US" dirty="0"/>
                  <a:t>Now Bayes' Theorem: P(B | 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P(Loan approved | Good credit rating) = </a:t>
                </a:r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𝑮𝒐𝒐𝒅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𝒄𝒓𝒆𝒅𝒊𝒕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𝒓𝒂𝒕𝒊𝒏𝒈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𝑳𝒐𝒂𝒏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𝒂𝒑𝒑𝒓𝒐𝒗𝒆𝒅</m:t>
                            </m:r>
                          </m:e>
                        </m:d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𝐺𝑜𝑜𝑑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𝑐𝑟𝑒𝑑𝑖𝑡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𝑟𝑎𝑡𝑖𝑛𝑔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𝐿𝑜𝑎𝑛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𝑎𝑝𝑝𝑟𝑜𝑣𝑒𝑑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949" b="-36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Positive, Negative, No Correlation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2407" y="1939641"/>
            <a:ext cx="8860653" cy="3953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Pearson Correlation Coefficient for Earlier 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Corr(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Corr(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58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92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Corr(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58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92</m:t>
                        </m:r>
                      </m:den>
                    </m:f>
                  </m:oMath>
                </a14:m>
                <a:r>
                  <a:rPr lang="en-IN" dirty="0"/>
                  <a:t> = 0.90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68013" y="1234439"/>
          <a:ext cx="4109094" cy="315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547"/>
                <a:gridCol w="2054547"/>
              </a:tblGrid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Height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Weight</a:t>
                      </a:r>
                      <a:endParaRPr lang="en-IN" sz="2000" dirty="0"/>
                    </a:p>
                  </a:txBody>
                  <a:tcPr/>
                </a:tc>
              </a:tr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65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68</a:t>
                      </a:r>
                      <a:endParaRPr lang="en-IN" sz="2000" dirty="0"/>
                    </a:p>
                  </a:txBody>
                  <a:tcPr/>
                </a:tc>
              </a:tr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67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69</a:t>
                      </a:r>
                      <a:endParaRPr lang="en-IN" sz="2000" dirty="0"/>
                    </a:p>
                  </a:txBody>
                  <a:tcPr/>
                </a:tc>
              </a:tr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68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70</a:t>
                      </a:r>
                      <a:endParaRPr lang="en-IN" sz="2000" dirty="0"/>
                    </a:p>
                  </a:txBody>
                  <a:tcPr/>
                </a:tc>
              </a:tr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66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69</a:t>
                      </a:r>
                      <a:endParaRPr lang="en-IN" sz="2000" dirty="0"/>
                    </a:p>
                  </a:txBody>
                  <a:tcPr/>
                </a:tc>
              </a:tr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64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65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C:\code\Data Analytics\correlation-covariance-crypto-gold.py</a:t>
            </a:r>
            <a:endParaRPr lang="en-IN" dirty="0"/>
          </a:p>
          <a:p>
            <a:endParaRPr lang="en-IN" dirty="0"/>
          </a:p>
          <a:p>
            <a:r>
              <a:rPr lang="en-IN" dirty="0"/>
              <a:t>Interpretation: Correlation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Interpretation: Covariance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8088" y="2521823"/>
            <a:ext cx="4048690" cy="1390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41" y="4488323"/>
            <a:ext cx="6247482" cy="11762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Spearman Rank Correlation?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Pearson correlation coefficient: Works well when data is linear, but not well when the data is not linear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91652"/>
            <a:ext cx="10161069" cy="41674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Spearman Rank Correlation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),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 … R(x) and R(y) specify the ranks of x and y</a:t>
                </a:r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More popular formula: </a:t>
                </a:r>
                <a:r>
                  <a:rPr lang="en-IN" dirty="0" err="1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d</a:t>
                </a:r>
                <a:r>
                  <a:rPr lang="en-IN" baseline="30000" dirty="0"/>
                  <a:t>2</a:t>
                </a:r>
                <a:r>
                  <a:rPr lang="en-IN" dirty="0"/>
                  <a:t> = Square of differences in the ranks of the two coordinates for each point (</a:t>
                </a:r>
                <a:r>
                  <a:rPr lang="en-IN" dirty="0" err="1"/>
                  <a:t>x,y</a:t>
                </a:r>
                <a:r>
                  <a:rPr lang="en-IN" dirty="0"/>
                  <a:t>)</a:t>
                </a:r>
                <a:endParaRPr lang="en-IN" dirty="0"/>
              </a:p>
              <a:p>
                <a:r>
                  <a:rPr lang="en-IN" dirty="0"/>
                  <a:t>n = Number of data points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4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Spearman Rank Correlation Coefficient for Earlier 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More popular formula: </a:t>
                </a:r>
                <a:r>
                  <a:rPr lang="en-IN" dirty="0" err="1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d</a:t>
                </a:r>
                <a:r>
                  <a:rPr lang="en-IN" baseline="30000" dirty="0"/>
                  <a:t>2</a:t>
                </a:r>
                <a:r>
                  <a:rPr lang="en-IN" dirty="0"/>
                  <a:t> = Square of differences in the ranks of the two coordinates for each point (</a:t>
                </a:r>
                <a:r>
                  <a:rPr lang="en-IN" dirty="0" err="1"/>
                  <a:t>x,y</a:t>
                </a:r>
                <a:r>
                  <a:rPr lang="en-IN" dirty="0"/>
                  <a:t>)</a:t>
                </a:r>
                <a:endParaRPr lang="en-IN" dirty="0"/>
              </a:p>
              <a:p>
                <a:r>
                  <a:rPr lang="en-IN" dirty="0"/>
                  <a:t>n = Number of data points</a:t>
                </a:r>
                <a:endParaRPr lang="en-IN" dirty="0"/>
              </a:p>
              <a:p>
                <a:r>
                  <a:rPr lang="en-IN" dirty="0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d>
                          <m:d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r>
                  <a:rPr lang="en-IN" dirty="0" err="1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= 1 – 0.125 = 0.87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79856" y="945682"/>
          <a:ext cx="35324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236"/>
                <a:gridCol w="1766236"/>
              </a:tblGrid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Height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Weight</a:t>
                      </a:r>
                      <a:endParaRPr lang="en-IN" dirty="0"/>
                    </a:p>
                  </a:txBody>
                  <a:tcPr/>
                </a:tc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  <a:endParaRPr lang="en-IN" dirty="0"/>
                    </a:p>
                  </a:txBody>
                  <a:tcPr/>
                </a:tc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  <a:endParaRPr lang="en-IN" dirty="0"/>
                    </a:p>
                  </a:txBody>
                  <a:tcPr/>
                </a:tc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  <a:endParaRPr lang="en-IN" dirty="0"/>
                    </a:p>
                  </a:txBody>
                  <a:tcPr/>
                </a:tc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  <a:endParaRPr lang="en-IN" dirty="0"/>
                    </a:p>
                  </a:txBody>
                  <a:tcPr/>
                </a:tc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83688" y="3982403"/>
          <a:ext cx="57286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534"/>
                <a:gridCol w="501462"/>
                <a:gridCol w="476698"/>
                <a:gridCol w="613479"/>
                <a:gridCol w="1486634"/>
                <a:gridCol w="1891833"/>
              </a:tblGrid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  <a:r>
                        <a:rPr lang="en-IN" baseline="-25000" dirty="0"/>
                        <a:t>i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  <a:r>
                        <a:rPr lang="en-IN" baseline="-25000" dirty="0"/>
                        <a:t>x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y</a:t>
                      </a:r>
                      <a:r>
                        <a:rPr lang="en-IN" baseline="-25000" dirty="0" err="1"/>
                        <a:t>i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  <a:r>
                        <a:rPr lang="en-IN" baseline="-25000" dirty="0"/>
                        <a:t>y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aseline="0" dirty="0"/>
                        <a:t>d</a:t>
                      </a:r>
                      <a:r>
                        <a:rPr lang="en-IN" baseline="-25000" dirty="0"/>
                        <a:t>i </a:t>
                      </a:r>
                      <a:r>
                        <a:rPr lang="en-IN" baseline="0" dirty="0"/>
                        <a:t>= </a:t>
                      </a:r>
                      <a:r>
                        <a:rPr lang="en-IN" dirty="0"/>
                        <a:t>R</a:t>
                      </a:r>
                      <a:r>
                        <a:rPr lang="en-IN" baseline="-25000" dirty="0"/>
                        <a:t>x </a:t>
                      </a:r>
                      <a:r>
                        <a:rPr lang="en-IN" baseline="0" dirty="0"/>
                        <a:t>- </a:t>
                      </a:r>
                      <a:r>
                        <a:rPr lang="en-IN" dirty="0"/>
                        <a:t>R</a:t>
                      </a:r>
                      <a:r>
                        <a:rPr lang="en-IN" baseline="-25000" dirty="0"/>
                        <a:t>y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aseline="0" dirty="0"/>
                        <a:t>d</a:t>
                      </a:r>
                      <a:r>
                        <a:rPr lang="en-IN" baseline="-25000" dirty="0"/>
                        <a:t>i</a:t>
                      </a:r>
                      <a:r>
                        <a:rPr lang="en-IN" baseline="30000" dirty="0"/>
                        <a:t>2</a:t>
                      </a:r>
                      <a:endParaRPr lang="en-IN" baseline="30000" dirty="0"/>
                    </a:p>
                  </a:txBody>
                  <a:tcPr/>
                </a:tc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12748</Words>
  <Application>WPS Presentation</Application>
  <PresentationFormat>Widescreen</PresentationFormat>
  <Paragraphs>666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SimSun</vt:lpstr>
      <vt:lpstr>Wingdings</vt:lpstr>
      <vt:lpstr>Cambria Math</vt:lpstr>
      <vt:lpstr>Calibri Light</vt:lpstr>
      <vt:lpstr>Calibri</vt:lpstr>
      <vt:lpstr>Microsoft YaHei</vt:lpstr>
      <vt:lpstr>Arial Unicode MS</vt:lpstr>
      <vt:lpstr>Office Theme</vt:lpstr>
      <vt:lpstr>Correlation</vt:lpstr>
      <vt:lpstr>Correlation</vt:lpstr>
      <vt:lpstr>Pearson Correlation Coefficient Interpretation</vt:lpstr>
      <vt:lpstr>Positive, Negative, No Correlation</vt:lpstr>
      <vt:lpstr>Pearson Correlation Coefficient for Earlier Example</vt:lpstr>
      <vt:lpstr>Covariance Example</vt:lpstr>
      <vt:lpstr>Why Spearman Rank Correlation?</vt:lpstr>
      <vt:lpstr>Spearman Rank Correlation</vt:lpstr>
      <vt:lpstr>Spearman Rank Correlation Coefficient for Earlier Example</vt:lpstr>
      <vt:lpstr>Population and Sample, Probability Theory</vt:lpstr>
      <vt:lpstr>Sampling and Population</vt:lpstr>
      <vt:lpstr>Population and Sample</vt:lpstr>
      <vt:lpstr>Sampling Types</vt:lpstr>
      <vt:lpstr>Resampling</vt:lpstr>
      <vt:lpstr>Sampling Techniques</vt:lpstr>
      <vt:lpstr>Probability Sampling</vt:lpstr>
      <vt:lpstr>Non-Probability Sampling</vt:lpstr>
      <vt:lpstr>Sample Space and Events, Probability</vt:lpstr>
      <vt:lpstr>Sample Space and Events</vt:lpstr>
      <vt:lpstr>Events and Sample Space: Examples</vt:lpstr>
      <vt:lpstr>Probability Definition</vt:lpstr>
      <vt:lpstr>A team winning consecutive matches (Symbols: Win = 1, Loss = 0)</vt:lpstr>
      <vt:lpstr>Marginal, Joint, Conditional Probability</vt:lpstr>
      <vt:lpstr>Basic Terms</vt:lpstr>
      <vt:lpstr>Basic Terms</vt:lpstr>
      <vt:lpstr>Marginal Probability</vt:lpstr>
      <vt:lpstr>Joint Probability of Independent Events</vt:lpstr>
      <vt:lpstr>Joint Probability of Dependent Events</vt:lpstr>
      <vt:lpstr>Conditional Probability to Bayes’ Theorem</vt:lpstr>
      <vt:lpstr>Bayes’ Theorem Example</vt:lpstr>
      <vt:lpstr>Bayes’ Theorem Example</vt:lpstr>
      <vt:lpstr>Bayes’ Theorem Example</vt:lpstr>
      <vt:lpstr>Bayes’ Theorem Example</vt:lpstr>
      <vt:lpstr>Bayes’ Theorem</vt:lpstr>
      <vt:lpstr>Bayes’ Theorem</vt:lpstr>
      <vt:lpstr>Conditional Probability to Bayes’ Theorem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AJAY</cp:lastModifiedBy>
  <cp:revision>2</cp:revision>
  <dcterms:created xsi:type="dcterms:W3CDTF">2024-12-04T10:12:00Z</dcterms:created>
  <dcterms:modified xsi:type="dcterms:W3CDTF">2025-05-24T02:36:33Z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3CA94B01BE0C4F029AA1FFC980C33B65_12</vt:lpwstr>
  </property>
  <property fmtid="{D5CDD505-2E9C-101B-9397-08002B2CF9AE}" pid="3" name="KSOProductBuildVer">
    <vt:lpwstr>1033-12.2.0.21179</vt:lpwstr>
  </property>
</Properties>
</file>