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5" r:id="rId3"/>
    <p:sldId id="1940" r:id="rId4"/>
    <p:sldId id="2425" r:id="rId5"/>
    <p:sldId id="1486" r:id="rId6"/>
    <p:sldId id="1487" r:id="rId7"/>
    <p:sldId id="1494" r:id="rId8"/>
    <p:sldId id="1382" r:id="rId9"/>
    <p:sldId id="1495" r:id="rId10"/>
    <p:sldId id="1496" r:id="rId11"/>
    <p:sldId id="1497" r:id="rId12"/>
    <p:sldId id="487" r:id="rId13"/>
    <p:sldId id="2408" r:id="rId14"/>
    <p:sldId id="2409" r:id="rId15"/>
    <p:sldId id="2463" r:id="rId16"/>
    <p:sldId id="2465" r:id="rId17"/>
    <p:sldId id="2464" r:id="rId18"/>
    <p:sldId id="1383" r:id="rId19"/>
    <p:sldId id="496" r:id="rId20"/>
    <p:sldId id="2410" r:id="rId21"/>
    <p:sldId id="24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1A07-A014-4430-9EBB-1D214B1F75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EDBC-457E-4FAB-ADF0-125E0AB405A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(2) Binomial Distribution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Bernoulli Trial</a:t>
                </a:r>
                <a:r>
                  <a:rPr lang="en-IN" dirty="0"/>
                  <a:t>: An experiment with only two possible outcomes – success or failure</a:t>
                </a:r>
                <a:endParaRPr lang="en-IN" dirty="0"/>
              </a:p>
              <a:p>
                <a:r>
                  <a:rPr lang="en-US" dirty="0"/>
                  <a:t>Example: Heads or Tails, On or Off, Sick or Healthy</a:t>
                </a:r>
                <a:endParaRPr lang="en-US" dirty="0"/>
              </a:p>
              <a:p>
                <a:r>
                  <a:rPr lang="en-IN" dirty="0"/>
                  <a:t>Many such Bernoulli trials = </a:t>
                </a:r>
                <a:r>
                  <a:rPr lang="en-IN" b="1" dirty="0"/>
                  <a:t>Binomial distribution</a:t>
                </a:r>
                <a:endParaRPr lang="en-US" b="1" dirty="0"/>
              </a:p>
              <a:p>
                <a:r>
                  <a:rPr lang="en-US" dirty="0"/>
                  <a:t>So, tossing a coin once = Bernoulli trial, tossing it say 10 times = Binomial distribution</a:t>
                </a:r>
                <a:endParaRPr lang="en-US" dirty="0"/>
              </a:p>
              <a:p>
                <a:r>
                  <a:rPr lang="en-US" dirty="0"/>
                  <a:t>Binomial distribution: The two outcomes do not always have to be equally probable</a:t>
                </a:r>
                <a:endParaRPr lang="en-US" dirty="0"/>
              </a:p>
              <a:p>
                <a:pPr lvl="1"/>
                <a:r>
                  <a:rPr lang="en-US" dirty="0"/>
                  <a:t>Example: In a fruit basket, there are 7 apples and 3 oranges</a:t>
                </a:r>
                <a:endParaRPr lang="en-US" dirty="0"/>
              </a:p>
              <a:p>
                <a:pPr lvl="1"/>
                <a:r>
                  <a:rPr lang="en-US" dirty="0"/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P(O)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 Formula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213318" y="3961865"/>
            <a:ext cx="0" cy="683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3296" y="4635634"/>
            <a:ext cx="133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Probability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082" y="1690688"/>
            <a:ext cx="161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students liking Python, e.g. 3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93520" y="2701496"/>
            <a:ext cx="0" cy="7621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6545" y="3870960"/>
            <a:ext cx="0" cy="160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6523" y="5469929"/>
            <a:ext cx="141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students we asked, e.g. 5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1930" y="1690688"/>
            <a:ext cx="18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Probability that someone likes Python, e.g. 66%</a:t>
            </a:r>
            <a:endParaRPr lang="en-IN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57120" y="2915920"/>
            <a:ext cx="1330" cy="547717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7280" y="2915920"/>
            <a:ext cx="741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98800" y="2614018"/>
            <a:ext cx="0" cy="3019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5650" y="1483492"/>
            <a:ext cx="5929163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Problem: Calculate the probability that </a:t>
            </a:r>
            <a:r>
              <a:rPr lang="en-IN" sz="2000" b="1" i="1" dirty="0">
                <a:solidFill>
                  <a:schemeClr val="bg1"/>
                </a:solidFill>
              </a:rPr>
              <a:t>3 out of 5 students like Python</a:t>
            </a:r>
            <a:r>
              <a:rPr lang="en-IN" sz="2000" b="1" dirty="0">
                <a:solidFill>
                  <a:schemeClr val="bg1"/>
                </a:solidFill>
              </a:rPr>
              <a:t>, when in general 66% students like Python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Problem: Calculate the probability that 3 out of 5 students like Python, when in general 66% students like Python</a:t>
                </a:r>
                <a:endParaRPr lang="en-IN" dirty="0"/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𝟔𝟔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𝟏𝟏𝟓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3 | n = 5, 0.66) = 10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𝟏𝟏𝟓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3 | n = 5, 0.66) = 0.33</a:t>
                </a:r>
                <a:endParaRPr lang="en-IN" b="1" dirty="0"/>
              </a:p>
              <a:p>
                <a:endParaRPr lang="en-IN" b="1" dirty="0"/>
              </a:p>
              <a:p>
                <a:endParaRPr lang="en-IN" b="1" baseline="30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40" b="-205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92843" y="5517151"/>
            <a:ext cx="50821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Result: </a:t>
            </a:r>
            <a:r>
              <a:rPr lang="en-IN" b="1" dirty="0">
                <a:solidFill>
                  <a:srgbClr val="FF0000"/>
                </a:solidFill>
              </a:rPr>
              <a:t>Binomial Probability Mass Function (PMF)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(Solve + Code)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Calculate the probability that 2 out of 7 students prefer online learning over in-person classes when, in general, 55% of students prefer online learning.</a:t>
                </a:r>
                <a:endParaRPr lang="en-US" dirty="0"/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𝟑𝟎𝟐𝟓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𝟎𝟏𝟖𝟒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2 | n = 7, 0.55) = 21 x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𝟑𝟎𝟐𝟓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𝟎𝟏𝟖𝟒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2 | n = 7, 0.55) = 0.1168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1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PMF and CDF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Probability Mass Function (PMF)</a:t>
            </a:r>
            <a:r>
              <a:rPr lang="en-IN" dirty="0"/>
              <a:t>: Probability at a specific point</a:t>
            </a:r>
            <a:endParaRPr lang="en-IN" dirty="0"/>
          </a:p>
          <a:p>
            <a:r>
              <a:rPr lang="en-IN" b="1" dirty="0"/>
              <a:t>Cumulative Distributed Function (CDF)</a:t>
            </a:r>
            <a:r>
              <a:rPr lang="en-IN" dirty="0"/>
              <a:t>: Cumulative probability up to a specific point</a:t>
            </a:r>
            <a:endParaRPr lang="en-IN" dirty="0"/>
          </a:p>
          <a:p>
            <a:r>
              <a:rPr lang="en-IN" dirty="0"/>
              <a:t>Example: Consider tips dataset</a:t>
            </a:r>
            <a:endParaRPr lang="en-IN" dirty="0"/>
          </a:p>
          <a:p>
            <a:r>
              <a:rPr lang="en-IN" dirty="0"/>
              <a:t>Suppose we define </a:t>
            </a:r>
            <a:r>
              <a:rPr lang="en-IN" i="1" dirty="0"/>
              <a:t>success as tip &gt;= 15% of the total bill amount</a:t>
            </a:r>
            <a:endParaRPr lang="en-IN" i="1" dirty="0"/>
          </a:p>
          <a:p>
            <a:r>
              <a:rPr lang="en-IN" b="1" dirty="0"/>
              <a:t>PMF </a:t>
            </a:r>
            <a:r>
              <a:rPr lang="en-IN" dirty="0"/>
              <a:t>= Probability for each possible number of successful tips, e.g.</a:t>
            </a:r>
            <a:endParaRPr lang="en-IN" dirty="0"/>
          </a:p>
          <a:p>
            <a:pPr lvl="1"/>
            <a:r>
              <a:rPr lang="en-IN" dirty="0"/>
              <a:t>P(X=0) -&gt; Probability that none of the tips are at least 15%</a:t>
            </a:r>
            <a:endParaRPr lang="en-IN" dirty="0"/>
          </a:p>
          <a:p>
            <a:pPr lvl="1"/>
            <a:r>
              <a:rPr lang="en-IN" dirty="0"/>
              <a:t>P(X=1) -&gt; Probability that exactly one tip is at least 15%</a:t>
            </a:r>
            <a:endParaRPr lang="en-IN" dirty="0"/>
          </a:p>
          <a:p>
            <a:pPr lvl="1"/>
            <a:r>
              <a:rPr lang="en-IN" dirty="0"/>
              <a:t>P(X=2) -&gt; Probability that exactly two tips are at least 15%</a:t>
            </a:r>
            <a:endParaRPr lang="en-IN" dirty="0"/>
          </a:p>
          <a:p>
            <a:pPr lvl="1"/>
            <a:r>
              <a:rPr lang="en-IN" dirty="0"/>
              <a:t>… up to the total number of tips</a:t>
            </a:r>
            <a:endParaRPr lang="en-IN" dirty="0"/>
          </a:p>
          <a:p>
            <a:r>
              <a:rPr lang="en-IN" b="1" dirty="0"/>
              <a:t>CDF</a:t>
            </a:r>
            <a:r>
              <a:rPr lang="en-IN" dirty="0"/>
              <a:t> = Cumulative probability at that point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PMF and CDF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calculate the probability that we will get this success in 60 or 65 out of 100 customer visits</a:t>
            </a:r>
            <a:endParaRPr lang="en-IN" dirty="0"/>
          </a:p>
          <a:p>
            <a:r>
              <a:rPr lang="en-IN" dirty="0"/>
              <a:t>Plot PDF and CDF and highlight these points (60 and 65) on the plot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Exercise</a:t>
            </a:r>
            <a:r>
              <a:rPr lang="en-IN" dirty="0"/>
              <a:t>: Calculate overall survival rate in titanic dataset and plot the PDF and CDF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(3) Poisson Distribution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Binomial distribution: Perform </a:t>
                </a:r>
                <a:r>
                  <a:rPr lang="en-US" i="1" dirty="0"/>
                  <a:t>n</a:t>
                </a:r>
                <a:r>
                  <a:rPr lang="en-US" dirty="0"/>
                  <a:t> trials and determine success/failure</a:t>
                </a:r>
                <a:endParaRPr lang="en-US" dirty="0"/>
              </a:p>
              <a:p>
                <a:r>
                  <a:rPr lang="en-US" b="1" dirty="0"/>
                  <a:t>Poisson distribution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Considers the number of successes </a:t>
                </a:r>
                <a:r>
                  <a:rPr lang="en-US" i="1" dirty="0"/>
                  <a:t>per unit of time </a:t>
                </a:r>
                <a:r>
                  <a:rPr lang="en-US" dirty="0"/>
                  <a:t>(or another continuous unit, such as distance)</a:t>
                </a:r>
                <a:endParaRPr lang="en-US" dirty="0"/>
              </a:p>
              <a:p>
                <a:r>
                  <a:rPr lang="en-US" dirty="0"/>
                  <a:t>Example: On an average, we read 10 pages of a book in an hour – what are the chances of reading 8 pages in the next hour?</a:t>
                </a:r>
                <a:endParaRPr lang="en-US" dirty="0"/>
              </a:p>
              <a:p>
                <a:r>
                  <a:rPr lang="en-US" dirty="0"/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baseline="3000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="0" i="0" baseline="3000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aseline="30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0.113 or 11%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e = 2.718, Euler's constant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Usually 15 cars pass a toll plaza every hour. We want to know the probability that 13 cars will pass through in the next hour.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baseline="3000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aseline="30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0.0956 or 9.56%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30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an experiment, we may be interested in some </a:t>
                </a:r>
                <a:r>
                  <a:rPr lang="en-US" i="1" dirty="0"/>
                  <a:t>function of the outcome</a:t>
                </a:r>
                <a:r>
                  <a:rPr lang="en-US" dirty="0"/>
                  <a:t>, rather than the </a:t>
                </a:r>
                <a:r>
                  <a:rPr lang="en-US" i="1" dirty="0"/>
                  <a:t>outcome itself</a:t>
                </a:r>
                <a:endParaRPr lang="en-US" dirty="0"/>
              </a:p>
              <a:p>
                <a:r>
                  <a:rPr lang="en-US" dirty="0"/>
                  <a:t>Example: In 1000 credit card transactions</a:t>
                </a:r>
                <a:endParaRPr lang="en-US" dirty="0"/>
              </a:p>
              <a:p>
                <a:pPr lvl="1"/>
                <a:r>
                  <a:rPr lang="en-US" dirty="0"/>
                  <a:t>Our interest: What was the fraud ratio</a:t>
                </a:r>
                <a:endParaRPr lang="en-US" dirty="0"/>
              </a:p>
              <a:p>
                <a:pPr lvl="1"/>
                <a:r>
                  <a:rPr lang="en-US" dirty="0"/>
                  <a:t>Not of our interest: The outcome of every single transaction</a:t>
                </a:r>
                <a:endParaRPr lang="en-US" dirty="0"/>
              </a:p>
              <a:p>
                <a:r>
                  <a:rPr lang="en-US" b="1" dirty="0"/>
                  <a:t>Random variables </a:t>
                </a:r>
                <a:r>
                  <a:rPr lang="en-US" dirty="0"/>
                  <a:t>= These functions on the sample space</a:t>
                </a:r>
                <a:endParaRPr lang="en-US" dirty="0"/>
              </a:p>
              <a:p>
                <a:r>
                  <a:rPr lang="en-US" dirty="0"/>
                  <a:t>Example: 3 credit card transactions, Y = Random variable = Number of frauds … Let F = Fraud and N = No fraud</a:t>
                </a:r>
                <a:endParaRPr lang="en-US" dirty="0"/>
              </a:p>
              <a:p>
                <a:pPr lvl="1"/>
                <a:r>
                  <a:rPr lang="en-US" dirty="0"/>
                  <a:t>P(Y = 0) = P{(NNN)}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1) = P{(NNF), (NFN), (FNN)}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2) = P{(NFF), (FNF), (FFN)}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3) = P{((FFF)}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13" b="-75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Type: Discrete probability distribution</a:t>
                </a:r>
                <a:endParaRPr lang="en-IN" dirty="0"/>
              </a:p>
              <a:p>
                <a:r>
                  <a:rPr lang="en-IN" dirty="0"/>
                  <a:t>Used to model </a:t>
                </a:r>
                <a:r>
                  <a:rPr lang="en-IN" i="1" dirty="0"/>
                  <a:t>number of trials till we get the first success</a:t>
                </a:r>
                <a:endParaRPr lang="en-IN" i="1" dirty="0"/>
              </a:p>
              <a:p>
                <a:r>
                  <a:rPr lang="en-IN" dirty="0"/>
                  <a:t>Example: Toss a coin and find the number of tosses till we get the first head</a:t>
                </a:r>
                <a:endParaRPr lang="en-IN" dirty="0"/>
              </a:p>
              <a:p>
                <a:pPr lvl="1"/>
                <a:r>
                  <a:rPr lang="en-IN" dirty="0"/>
                  <a:t>P(Success) = p = 0.5</a:t>
                </a:r>
                <a:endParaRPr lang="en-IN" dirty="0"/>
              </a:p>
              <a:p>
                <a:pPr lvl="1"/>
                <a:r>
                  <a:rPr lang="en-IN" dirty="0"/>
                  <a:t>P(Failure) = q = 0.5</a:t>
                </a:r>
                <a:endParaRPr lang="en-IN" dirty="0"/>
              </a:p>
              <a:p>
                <a:pPr lvl="1"/>
                <a:r>
                  <a:rPr lang="en-IN" dirty="0"/>
                  <a:t>Number of trials to reach first success = X</a:t>
                </a:r>
                <a:endParaRPr lang="en-IN" dirty="0"/>
              </a:p>
              <a:p>
                <a:r>
                  <a:rPr lang="en-IN" dirty="0"/>
                  <a:t>PMF: P(X = k) = (1 - p)</a:t>
                </a:r>
                <a:r>
                  <a:rPr lang="en-IN" baseline="30000" dirty="0"/>
                  <a:t>k - 1</a:t>
                </a:r>
                <a:r>
                  <a:rPr lang="en-IN" dirty="0"/>
                  <a:t>  p</a:t>
                </a:r>
                <a:endParaRPr lang="en-IN" dirty="0"/>
              </a:p>
              <a:p>
                <a:r>
                  <a:rPr lang="en-IN" dirty="0"/>
                  <a:t>Example, probability of getting the first head on the third trial = PMF (X = 3) = (0.5)</a:t>
                </a:r>
                <a:r>
                  <a:rPr lang="en-IN" baseline="30000" dirty="0"/>
                  <a:t>3 - 1</a:t>
                </a:r>
                <a:r>
                  <a:rPr lang="en-IN" dirty="0"/>
                  <a:t>  0.5 = (0.5)</a:t>
                </a:r>
                <a:r>
                  <a:rPr lang="en-IN" baseline="30000" dirty="0"/>
                  <a:t>2</a:t>
                </a:r>
                <a:r>
                  <a:rPr lang="en-IN" dirty="0"/>
                  <a:t>  0.5 = 0.25 x 0.5 = 0.125</a:t>
                </a:r>
                <a:endParaRPr lang="en-IN" dirty="0"/>
              </a:p>
              <a:p>
                <a:r>
                  <a:rPr lang="en-IN" dirty="0"/>
                  <a:t>Expected number of trials to get the first success = E(X)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40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6444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life insurance agent has two elderly clients with policy value of Rs 1 crore upon death</a:t>
            </a:r>
            <a:endParaRPr lang="en-IN" dirty="0"/>
          </a:p>
          <a:p>
            <a:r>
              <a:rPr lang="en-IN" dirty="0"/>
              <a:t>Y and O are independent</a:t>
            </a:r>
            <a:endParaRPr lang="en-IN" dirty="0"/>
          </a:p>
          <a:p>
            <a:r>
              <a:rPr lang="en-IN" dirty="0"/>
              <a:t>X = Random variable representing the amount of money paid out (in crores) based on who dies</a:t>
            </a:r>
            <a:endParaRPr lang="en-IN" dirty="0"/>
          </a:p>
          <a:p>
            <a:r>
              <a:rPr lang="en-IN" dirty="0"/>
              <a:t>Possible values for X: 0, 1, 2 crore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801" y="1825625"/>
          <a:ext cx="5300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066"/>
                <a:gridCol w="265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Probability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 (Younger one dies)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P(Y) = 0.05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 (Older one dies)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P(O) = 0.10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42560" y="3429000"/>
          <a:ext cx="672164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11"/>
                <a:gridCol w="1680411"/>
                <a:gridCol w="1680411"/>
                <a:gridCol w="1680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Random Variable X =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Probability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Calculation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Result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 (Nobody dies)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P(</a:t>
                      </a:r>
                      <a:r>
                        <a:rPr lang="en-IN" sz="2000" dirty="0" err="1"/>
                        <a:t>Y</a:t>
                      </a:r>
                      <a:r>
                        <a:rPr lang="en-IN" sz="2000" baseline="30000" dirty="0" err="1"/>
                        <a:t>c</a:t>
                      </a:r>
                      <a:r>
                        <a:rPr lang="en-IN" sz="2000" dirty="0" err="1"/>
                        <a:t>O</a:t>
                      </a:r>
                      <a:r>
                        <a:rPr lang="en-IN" sz="2000" baseline="30000" dirty="0" err="1"/>
                        <a:t>c</a:t>
                      </a:r>
                      <a:r>
                        <a:rPr lang="en-IN" sz="2000" dirty="0"/>
                        <a:t>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0.95 x 0.90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0.855 or 85%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 (One of them dies)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/>
                        <a:t>P(</a:t>
                      </a:r>
                      <a:r>
                        <a:rPr lang="en-IN" sz="2000" dirty="0" err="1"/>
                        <a:t>YO</a:t>
                      </a:r>
                      <a:r>
                        <a:rPr lang="en-IN" sz="2000" baseline="30000" dirty="0" err="1"/>
                        <a:t>c</a:t>
                      </a:r>
                      <a:r>
                        <a:rPr lang="en-IN" sz="2000" dirty="0"/>
                        <a:t>) + P(</a:t>
                      </a:r>
                      <a:r>
                        <a:rPr lang="en-IN" sz="2000" dirty="0" err="1"/>
                        <a:t>Y</a:t>
                      </a:r>
                      <a:r>
                        <a:rPr lang="en-IN" sz="2000" baseline="30000" dirty="0" err="1"/>
                        <a:t>c</a:t>
                      </a:r>
                      <a:r>
                        <a:rPr lang="en-IN" sz="2000" dirty="0" err="1"/>
                        <a:t>O</a:t>
                      </a:r>
                      <a:r>
                        <a:rPr lang="en-IN" sz="2000" dirty="0"/>
                        <a:t>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(0.05 x 0.90) + (0.95 x 0.10)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0.140 or 14%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 (Both die)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/>
                        <a:t>P(YO)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0.05 x 0.10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0.005 or 0.5%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 Types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Discrete random variable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Can only take on countable number of possible values</a:t>
            </a:r>
            <a:endParaRPr lang="en-US" dirty="0"/>
          </a:p>
          <a:p>
            <a:pPr lvl="1"/>
            <a:r>
              <a:rPr lang="en-US" dirty="0"/>
              <a:t>Credit ratings: AAA, AA, B, BBB,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Number of orders received on a shopping website (0, 1, 2, 3, …)</a:t>
            </a:r>
            <a:endParaRPr lang="en-US" dirty="0"/>
          </a:p>
          <a:p>
            <a:pPr lvl="1"/>
            <a:r>
              <a:rPr lang="en-US" dirty="0"/>
              <a:t>Customer churn: 0 = no churn, 1 = churn</a:t>
            </a:r>
            <a:endParaRPr lang="en-US" dirty="0"/>
          </a:p>
          <a:p>
            <a:r>
              <a:rPr lang="en-US" b="1" dirty="0"/>
              <a:t>Continuous random variable</a:t>
            </a:r>
            <a:r>
              <a:rPr lang="en-US" dirty="0"/>
              <a:t>: Can take on any value in a certain interval</a:t>
            </a:r>
            <a:endParaRPr lang="en-US" dirty="0"/>
          </a:p>
          <a:p>
            <a:pPr lvl="1"/>
            <a:r>
              <a:rPr lang="en-US" dirty="0"/>
              <a:t>Market share of a company (Infinite possible values between 0% and 100%, e.g. 45.123%)</a:t>
            </a:r>
            <a:endParaRPr lang="en-US" dirty="0"/>
          </a:p>
          <a:p>
            <a:pPr lvl="1"/>
            <a:r>
              <a:rPr lang="en-US" dirty="0"/>
              <a:t>Time taken to place an online order (e.g. 2.5 minutes or 2.55 minutes,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Waiting time at an ATM (e.g. 30.2 seconds or 45.76 seconds,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Distribution</a:t>
            </a:r>
            <a:r>
              <a:rPr lang="en-IN" sz="2400" dirty="0"/>
              <a:t>: Describes all the probable outcomes of a </a:t>
            </a:r>
            <a:r>
              <a:rPr lang="en-IN" sz="2400" b="1" dirty="0"/>
              <a:t>variable</a:t>
            </a:r>
            <a:endParaRPr lang="en-IN" sz="2400" dirty="0"/>
          </a:p>
          <a:p>
            <a:r>
              <a:rPr lang="en-IN" sz="2400" b="1" dirty="0"/>
              <a:t>Discrete distribution</a:t>
            </a:r>
            <a:r>
              <a:rPr lang="en-IN" sz="2400" dirty="0"/>
              <a:t>: Sum of all individual probabilities = 1</a:t>
            </a:r>
            <a:endParaRPr lang="en-IN" sz="2400" dirty="0"/>
          </a:p>
          <a:p>
            <a:r>
              <a:rPr lang="en-IN" sz="2400" b="1" dirty="0"/>
              <a:t>Continuous distribution</a:t>
            </a:r>
            <a:r>
              <a:rPr lang="en-IN" sz="2400" dirty="0"/>
              <a:t>: Total area under the </a:t>
            </a:r>
            <a:r>
              <a:rPr lang="en-IN" sz="2400" b="1" dirty="0"/>
              <a:t>probability curve </a:t>
            </a:r>
            <a:r>
              <a:rPr lang="en-IN" sz="2400" dirty="0"/>
              <a:t>(</a:t>
            </a:r>
            <a:r>
              <a:rPr lang="en-IN" sz="2400" b="1" dirty="0"/>
              <a:t>density</a:t>
            </a:r>
            <a:r>
              <a:rPr lang="en-IN" sz="2400" dirty="0"/>
              <a:t>) = 1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855" y="3389410"/>
            <a:ext cx="4299824" cy="3325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032" y="3518435"/>
            <a:ext cx="5468113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 Types and Estimations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85960" y="3228068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Discrete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9868" y="3228068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Continuous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0920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Uniform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30352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Binomial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99784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Poisson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9217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Uniform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38649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Normal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39887" y="1452432"/>
            <a:ext cx="257957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Probability Distribution Types</a:t>
            </a:r>
            <a:endParaRPr lang="en-IN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20050" y="2139324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91813" y="2687269"/>
            <a:ext cx="534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80583" y="2687269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38649" y="2677643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3891813" y="3628178"/>
            <a:ext cx="1" cy="8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72665" y="3917698"/>
            <a:ext cx="448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1061" y="3897337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61246" y="3917698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73415" y="3626225"/>
            <a:ext cx="0" cy="29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76686" y="3917698"/>
            <a:ext cx="2993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76686" y="3909931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550892" y="3917698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279" y="4999144"/>
            <a:ext cx="5322771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Probability Mass Function (PMF)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2338" y="5008964"/>
            <a:ext cx="3629125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Probability Density Function (PDF)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4129" y="5875151"/>
            <a:ext cx="5322771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Cumulative Distribution Function (CDF)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01414" y="5336832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48298" y="5358851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(1) Uniform Distribution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Note: Uniform Distribution can also fall under continuous probability distributions category, depending on what we are measuring. If the observations are not discrete, a uniform distribution becomes continuous.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Uniform Discrete Distribution: Throw of a dice (exactly 1, 2, …, 6)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Uniform Continuous Distribution: Time taken by a flight (can go up to nano seconds and beyond)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Distribution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Rolling a fair die: 6 discrete, equally probable outcomes</a:t>
            </a:r>
            <a:endParaRPr lang="en-IN" dirty="0"/>
          </a:p>
          <a:p>
            <a:r>
              <a:rPr lang="en-IN" dirty="0"/>
              <a:t>We can roll a 1 or 2, but not 1.5</a:t>
            </a:r>
            <a:endParaRPr lang="en-IN" dirty="0"/>
          </a:p>
          <a:p>
            <a:r>
              <a:rPr lang="en-IN" dirty="0"/>
              <a:t>The probabilities of each outcome are evenly distributed across the sample space</a:t>
            </a:r>
            <a:endParaRPr lang="en-IN" dirty="0"/>
          </a:p>
          <a:p>
            <a:r>
              <a:rPr lang="en-IN" dirty="0"/>
              <a:t>Code: C:\code\Data Analytics\uniform_dist.py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278" y="88476"/>
            <a:ext cx="1390425" cy="1602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Rolling a die has 6 equal probabilities and their total adds to 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64" y="2418374"/>
            <a:ext cx="10959965" cy="4507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6946</Words>
  <Application>WPS Presentation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Random Variables</vt:lpstr>
      <vt:lpstr>Random Variables</vt:lpstr>
      <vt:lpstr>Random Variables: Example</vt:lpstr>
      <vt:lpstr>Random Variable Types</vt:lpstr>
      <vt:lpstr>Probability Distribution</vt:lpstr>
      <vt:lpstr>Probability Distribution Types and Estimations</vt:lpstr>
      <vt:lpstr>Discrete Distributions:  (1) Uniform Distribution</vt:lpstr>
      <vt:lpstr>Uniform Distribution</vt:lpstr>
      <vt:lpstr>Uniform Distribution</vt:lpstr>
      <vt:lpstr>Discrete Distributions:  (2) Binomial Distribution</vt:lpstr>
      <vt:lpstr>Binomial Distribution</vt:lpstr>
      <vt:lpstr>Binomial Distribution Formula</vt:lpstr>
      <vt:lpstr>Binomial Distribution Example</vt:lpstr>
      <vt:lpstr>Exercise (Solve + Code)</vt:lpstr>
      <vt:lpstr>Understanding PMF and CDF</vt:lpstr>
      <vt:lpstr>Plotting PMF and CDF</vt:lpstr>
      <vt:lpstr>Discrete Distributions:  (3) Poisson Distribution</vt:lpstr>
      <vt:lpstr>Poisson Distribution</vt:lpstr>
      <vt:lpstr>Poisson Distribution</vt:lpstr>
      <vt:lpstr>Geometric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dbda</cp:lastModifiedBy>
  <cp:revision>2</cp:revision>
  <dcterms:created xsi:type="dcterms:W3CDTF">2024-12-05T11:24:00Z</dcterms:created>
  <dcterms:modified xsi:type="dcterms:W3CDTF">2025-05-23T06:50:15Z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7D01AF9A09024742B4723EE222E439C0_12</vt:lpwstr>
  </property>
  <property fmtid="{D5CDD505-2E9C-101B-9397-08002B2CF9AE}" pid="3" name="KSOProductBuildVer">
    <vt:lpwstr>1033-12.2.0.21179</vt:lpwstr>
  </property>
</Properties>
</file>