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68" r:id="rId2"/>
    <p:sldId id="1432" r:id="rId3"/>
    <p:sldId id="1433" r:id="rId4"/>
    <p:sldId id="2249" r:id="rId5"/>
    <p:sldId id="1848" r:id="rId6"/>
    <p:sldId id="1984" r:id="rId7"/>
    <p:sldId id="2252" r:id="rId8"/>
    <p:sldId id="1985" r:id="rId9"/>
    <p:sldId id="2478" r:id="rId10"/>
    <p:sldId id="2479" r:id="rId11"/>
    <p:sldId id="2480" r:id="rId12"/>
    <p:sldId id="2379" r:id="rId13"/>
    <p:sldId id="2467" r:id="rId14"/>
    <p:sldId id="2102" r:id="rId15"/>
    <p:sldId id="1603" r:id="rId16"/>
    <p:sldId id="2257" r:id="rId17"/>
    <p:sldId id="2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B03D-38B9-EC17-9649-123FA778E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D9B7F-F34E-6D70-E250-9A26798A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6C85-75B1-72BF-ECD3-E8E8730C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D362-1A22-3607-61AF-BDE8CE2E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B398-721B-C1E8-7689-799CA098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6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831C-8DE4-B3B6-9899-CE2FCD91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3A67-C5BB-A223-F8AB-72C03A23B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D91F-534E-CB87-3EF8-5608E235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EBBF-CC2C-F691-C689-9020E0E9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56C6-2A7F-A228-698E-992EC7A3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147DA-A440-48E2-EA10-F52A3AAF7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AA8C1-B3C3-C7B9-2AD1-D0361695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311E-EF60-9088-912C-351C3F57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A4FD-DE18-EC28-117B-A0C63AF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787B-B762-4A72-432B-E8C8B91A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8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F59B-181E-1F95-7406-2ED49520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C44E-2E17-4862-BFEE-2D355C65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8A66-5E4C-EC7A-34DA-634EBCD5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AF0D-EA61-1493-877A-D2533FF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1432-39DC-2D43-4AD8-F8B40E2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7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67F5-BBFC-E8D2-2D16-CB696F40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BAAC-8813-DEE1-EC45-3BB6AA08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CC58-90BD-8A14-C06F-248C1C18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4470-0172-8B2E-5CF7-DA981923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BA21-55A1-FA79-D442-1625BB6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4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E2F0-EB40-520B-FBD0-5B3227C0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E7D4-24DB-CF38-CE37-3708719A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0C4F7-BA2D-40F8-70FC-05F1EFAEF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AD71E-2B46-B827-8078-02D725D5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ED19-E053-9514-A67F-5A90A3E0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48C6-9CBE-BAC1-6701-F09A449D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6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F95A-EDA2-424D-A63C-DDBAEF08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083B1-4690-D97D-112E-B17A9BDD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D0F31-75F4-4CF8-33D5-67700F4D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D13D1-95A6-DBDE-A633-9193FD35B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CAF0E-99CA-11E3-4550-C43200327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FB22C-2301-AEA4-8128-3DB65156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3836B-2A91-3CDF-6F39-11A0620E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794A2-1FDF-9E7D-19DB-35D89B58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4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F367-B754-6137-88FC-CF0E1FED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356B6-9B3A-2EBA-D0FC-0A841427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D4A22-DA3A-A9A5-A686-354849C5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93AFD-F432-331C-81A5-8516C27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7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1A859-C24B-4805-2649-1227CFA5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11660-F3AD-0F8A-CAEB-BB100064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E33AA-EBD7-405D-A74E-F7B2CCD4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01FB-A361-7E2A-B165-A67E86EC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D5F8-4391-BAF0-CCE2-9976F1CF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FCCA4-D26A-4D8B-DDCF-A3E03327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D170E-3994-3203-D45B-FC6FC6D0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F588A-3951-5F90-130F-9AB97774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EE82-C3A9-D36E-81CA-D24E75E6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3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440C-6359-2F17-EED6-D804FFEE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1EC2B-ABE3-6EBE-AC01-0D3C38CC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CCC7F-8212-1900-E602-7D86BD33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D419-2182-0486-B333-1970367D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D0AE-41AC-8724-438F-3FF4D383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E7F4C-FECE-5F61-F6E6-9AB8C757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9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BDBE1-87DA-B532-3873-9C1AC3BF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1EFB-D1E5-D425-0963-1A031B5F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1F6E-1B36-C568-6C8B-6E720DDEA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9E1C-1674-40DF-856E-BE9478E28D8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4178-629D-7D48-76E7-D29C895AA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7E2B-C01F-1E89-05AD-5979314C3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A631-9A78-4225-AC63-26E06727B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09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295676-E76E-D66B-3650-D1D4585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Distributions: Normal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6C21F-F4E7-7705-E7ED-A43F52655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B508-2621-C2EC-19E3-CE312C97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 and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AF61-9412-8711-8D88-554139C2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Standard normal distribution = Normal distribution with mean of 0 and standard deviation of 1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Total area under the curve = 1</a:t>
            </a:r>
          </a:p>
          <a:p>
            <a:r>
              <a:rPr lang="en-IN" dirty="0"/>
              <a:t>Can be used to map Z-Score to probability of area under the curve (Next)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EB0ED-536D-6454-5EEB-0AC839F9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64" y="2762871"/>
            <a:ext cx="527758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06CE-7228-BA0E-C584-4F6D1BBC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998"/>
            <a:ext cx="10515600" cy="943911"/>
          </a:xfrm>
        </p:spPr>
        <p:txBody>
          <a:bodyPr>
            <a:noAutofit/>
          </a:bodyPr>
          <a:lstStyle/>
          <a:p>
            <a:r>
              <a:rPr lang="en-IN" sz="3200" dirty="0"/>
              <a:t>Understanding Z-Score and Area Under the Curve (Probability)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7CC8-7F83-D36C-D348-01D1F81A5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13909"/>
            <a:ext cx="5181600" cy="5163054"/>
          </a:xfrm>
        </p:spPr>
        <p:txBody>
          <a:bodyPr/>
          <a:lstStyle/>
          <a:p>
            <a:r>
              <a:rPr lang="en-IN" dirty="0"/>
              <a:t>Suppose Z-Score = 1.15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8718-C994-9DD4-85D8-50BCC73BB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13909"/>
            <a:ext cx="5181600" cy="5163054"/>
          </a:xfrm>
        </p:spPr>
        <p:txBody>
          <a:bodyPr/>
          <a:lstStyle/>
          <a:p>
            <a:r>
              <a:rPr lang="en-IN" dirty="0"/>
              <a:t>Suppose Z-Score = -0.24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961D8-012A-D6CB-BFA7-4A9CA033F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65" y="1596628"/>
            <a:ext cx="5277953" cy="2122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EDAD8C-06D9-C21C-98BA-ED9FE2AC2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3773"/>
            <a:ext cx="5985851" cy="24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95DCE7-4E87-5256-041C-4150B7461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95" y="1596628"/>
            <a:ext cx="5185605" cy="2122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5836FE-0F7A-B206-2B7A-DDEF006FD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64523"/>
            <a:ext cx="5740852" cy="21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2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60DB3-DD19-BEE8-5BDA-5AEF7CA2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Example: Z-Scores, Probabilities, 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C91B5DE-5DD8-B293-17EA-380CFDBE0B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N" b="0" dirty="0"/>
                  <a:t>Boy with a height of 62 inches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−</m:t>
                    </m:r>
                    <m:r>
                      <m:rPr>
                        <m:nor/>
                      </m:rPr>
                      <a:rPr lang="en-IN" dirty="0"/>
                      <m:t>Score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62 −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67.16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2.88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=−1.79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From </a:t>
                </a:r>
                <a:r>
                  <a:rPr lang="en-IN" dirty="0">
                    <a:highlight>
                      <a:srgbClr val="FFFF00"/>
                    </a:highlight>
                  </a:rPr>
                  <a:t>negative scores</a:t>
                </a:r>
                <a:r>
                  <a:rPr lang="en-IN" dirty="0"/>
                  <a:t> Z-table (Row = -1.7, Column = 0.09), Probability = 0.0367</a:t>
                </a:r>
              </a:p>
              <a:p>
                <a:r>
                  <a:rPr lang="en-IN" dirty="0"/>
                  <a:t>This student is in the 3.67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</a:p>
              <a:p>
                <a:pPr lvl="1"/>
                <a:r>
                  <a:rPr lang="en-IN" dirty="0"/>
                  <a:t>He is taller than 3.67% boys</a:t>
                </a:r>
              </a:p>
              <a:p>
                <a:pPr lvl="1"/>
                <a:r>
                  <a:rPr lang="en-IN" dirty="0"/>
                  <a:t>96.33% boys are taller than him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C91B5DE-5DD8-B293-17EA-380CFDBE0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2101" r="-235" b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9DE47A8-E0BD-27BD-A464-D1DC40DF9E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35250"/>
                <a:ext cx="5181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/>
                  <a:t>Girl with a height of 63 inches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Z</m:t>
                    </m:r>
                    <m:r>
                      <m:rPr>
                        <m:nor/>
                      </m:rPr>
                      <a:rPr lang="en-IN" dirty="0"/>
                      <m:t>−</m:t>
                    </m:r>
                    <m:r>
                      <m:rPr>
                        <m:nor/>
                      </m:rPr>
                      <a:rPr lang="en-IN" dirty="0"/>
                      <m:t>Score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63 −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61.98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2.11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=0.48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From </a:t>
                </a:r>
                <a:r>
                  <a:rPr lang="en-IN" dirty="0">
                    <a:highlight>
                      <a:srgbClr val="FFFF00"/>
                    </a:highlight>
                  </a:rPr>
                  <a:t>positive scores </a:t>
                </a:r>
                <a:r>
                  <a:rPr lang="en-IN" dirty="0"/>
                  <a:t>Z-table (Row = 0.4, Column = 0.08), Probability = 0.6844</a:t>
                </a:r>
              </a:p>
              <a:p>
                <a:r>
                  <a:rPr lang="en-IN" dirty="0"/>
                  <a:t>This student is in the 68.44</a:t>
                </a:r>
                <a:r>
                  <a:rPr lang="en-IN" baseline="30000" dirty="0"/>
                  <a:t>th</a:t>
                </a:r>
                <a:r>
                  <a:rPr lang="en-IN" dirty="0"/>
                  <a:t> percentile </a:t>
                </a:r>
              </a:p>
              <a:p>
                <a:pPr lvl="1"/>
                <a:r>
                  <a:rPr lang="en-IN" dirty="0"/>
                  <a:t>She is taller than 68.44% girls</a:t>
                </a:r>
              </a:p>
              <a:p>
                <a:pPr lvl="1"/>
                <a:r>
                  <a:rPr lang="en-IN" dirty="0"/>
                  <a:t>Only 31.56% girls are taller than her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9DE47A8-E0BD-27BD-A464-D1DC40DF9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35250"/>
                <a:ext cx="5181600" cy="4351338"/>
              </a:xfrm>
              <a:blipFill>
                <a:blip r:embed="rId3"/>
                <a:stretch>
                  <a:fillRect l="-1882" t="-2101" r="-3059" b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03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4F19B2-1396-F498-D6B8-7A22AE36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Important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584B4E-D720-815B-9EA2-67228D52D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Dataset: diabetes.csv, mean Glucose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/>
                  <a:t>) = 120.89, SD (</a:t>
                </a:r>
                <a14:m>
                  <m:oMath xmlns:m="http://schemas.openxmlformats.org/officeDocument/2006/math">
                    <m:r>
                      <a:rPr lang="en-I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) = 31.97 </a:t>
                </a:r>
              </a:p>
              <a:p>
                <a:endParaRPr lang="en-IN" dirty="0"/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Relative position (Z-score)</a:t>
                </a:r>
                <a:r>
                  <a:rPr lang="en-IN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Absolute value (x)</a:t>
                </a:r>
                <a:r>
                  <a:rPr lang="en-IN" dirty="0">
                    <a:solidFill>
                      <a:srgbClr val="FF0000"/>
                    </a:solidFill>
                  </a:rPr>
                  <a:t> = </a:t>
                </a:r>
                <a:r>
                  <a:rPr lang="en-IN" b="0" dirty="0">
                    <a:solidFill>
                      <a:srgbClr val="FF0000"/>
                    </a:solidFill>
                  </a:rPr>
                  <a:t>(z-score</a:t>
                </a:r>
                <a:r>
                  <a:rPr lang="en-IN" b="0" baseline="0" dirty="0">
                    <a:solidFill>
                      <a:srgbClr val="FF0000"/>
                    </a:solidFill>
                  </a:rPr>
                  <a:t> *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>
                  <a:solidFill>
                    <a:srgbClr val="FF0000"/>
                  </a:solidFill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Percentile at the Z-score</a:t>
                </a:r>
                <a:r>
                  <a:rPr lang="en-IN" dirty="0">
                    <a:solidFill>
                      <a:srgbClr val="FF0000"/>
                    </a:solidFill>
                  </a:rPr>
                  <a:t> = CDF at that Z-score</a:t>
                </a: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If we know Z-score, we can find percentile, and vice versa, using Z-table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3584B4E-D720-815B-9EA2-67228D52D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56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76D8-DA8B-9FB8-670D-7037810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our Data Normally Distributed?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CA0F-7508-A935-FCE4-8AA9C366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Shapiro-Wilk Test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p-value should be &gt; 0.05 (Data size &lt;= 5000 rows)</a:t>
            </a:r>
            <a:endParaRPr lang="en-US" b="1" dirty="0"/>
          </a:p>
          <a:p>
            <a:r>
              <a:rPr lang="en-US" b="1" dirty="0"/>
              <a:t>QQ plot (Quantile-Quantile)</a:t>
            </a:r>
            <a:r>
              <a:rPr lang="en-US" dirty="0"/>
              <a:t>: Ideal is straight line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1210AA-C29A-A176-8278-E859FFF2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134" y="3003001"/>
            <a:ext cx="4507559" cy="317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2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EFCE4-EA42-2871-B3BB-939F1583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Central Limit Theorem (CLT)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4008F-F4E5-F8B9-63D8-F5639E7EA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42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62B77-747B-74EB-1AEB-774BDFB5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Central Limit Theorem (CLT)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E1AB9-DA3B-E88A-BA45-EE6CF211E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Problem: Suppose population data does not follow normal distribution (i.e. it is left/right-skewed)</a:t>
            </a:r>
          </a:p>
          <a:p>
            <a:r>
              <a:rPr lang="en-IN" dirty="0"/>
              <a:t>Population-&gt;Samples</a:t>
            </a:r>
          </a:p>
          <a:p>
            <a:r>
              <a:rPr lang="en-IN" dirty="0"/>
              <a:t>Example: 10 lakh examination result of students-&gt;500 samples of 100 students each</a:t>
            </a:r>
          </a:p>
          <a:p>
            <a:r>
              <a:rPr lang="en-IN" dirty="0"/>
              <a:t>For each sample, calculate average marks (Sample mean or x̄)</a:t>
            </a:r>
          </a:p>
          <a:p>
            <a:r>
              <a:rPr lang="en-IN" dirty="0"/>
              <a:t>Plot these sample means on a graph</a:t>
            </a:r>
          </a:p>
          <a:p>
            <a:r>
              <a:rPr lang="en-IN" dirty="0"/>
              <a:t>They will follow normal distribution: </a:t>
            </a:r>
            <a:r>
              <a:rPr lang="en-IN" b="1" dirty="0"/>
              <a:t>Central Limit Theorem (CLT)</a:t>
            </a:r>
          </a:p>
          <a:p>
            <a:r>
              <a:rPr lang="en-IN" dirty="0"/>
              <a:t>Generally, minimum sample size = 30</a:t>
            </a:r>
          </a:p>
          <a:p>
            <a:r>
              <a:rPr lang="en-IN" dirty="0"/>
              <a:t>How many such samples? No such number</a:t>
            </a:r>
          </a:p>
          <a:p>
            <a:r>
              <a:rPr lang="en-IN" dirty="0"/>
              <a:t>Result: Consider original population also as normally distributed now</a:t>
            </a:r>
          </a:p>
        </p:txBody>
      </p:sp>
    </p:spTree>
    <p:extLst>
      <p:ext uri="{BB962C8B-B14F-4D97-AF65-F5344CB8AC3E}">
        <p14:creationId xmlns:p14="http://schemas.microsoft.com/office/powerpoint/2010/main" val="130928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27B4-C8C9-B245-6584-DD1211E1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03A3-8641-AAFB-0FF7-2831A304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1C4D1-DDC8-CD68-694C-073E8E9F7F22}"/>
              </a:ext>
            </a:extLst>
          </p:cNvPr>
          <p:cNvSpPr txBox="1"/>
          <p:nvPr/>
        </p:nvSpPr>
        <p:spPr>
          <a:xfrm>
            <a:off x="3938476" y="1981939"/>
            <a:ext cx="3950882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Population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29705-9999-486D-5CA1-75275B49A174}"/>
              </a:ext>
            </a:extLst>
          </p:cNvPr>
          <p:cNvSpPr txBox="1"/>
          <p:nvPr/>
        </p:nvSpPr>
        <p:spPr>
          <a:xfrm>
            <a:off x="1190847" y="3059668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35D1E-7BB4-0E7F-A3B6-C783DBE514AB}"/>
              </a:ext>
            </a:extLst>
          </p:cNvPr>
          <p:cNvSpPr txBox="1"/>
          <p:nvPr/>
        </p:nvSpPr>
        <p:spPr>
          <a:xfrm>
            <a:off x="3320903" y="3059668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06775-663E-5FD2-C417-E344C02C4F4D}"/>
              </a:ext>
            </a:extLst>
          </p:cNvPr>
          <p:cNvSpPr txBox="1"/>
          <p:nvPr/>
        </p:nvSpPr>
        <p:spPr>
          <a:xfrm>
            <a:off x="5450959" y="3059668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6864-C6D2-DABF-07EB-99A7206F575A}"/>
              </a:ext>
            </a:extLst>
          </p:cNvPr>
          <p:cNvSpPr txBox="1"/>
          <p:nvPr/>
        </p:nvSpPr>
        <p:spPr>
          <a:xfrm>
            <a:off x="9179442" y="3061072"/>
            <a:ext cx="199892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18E55-496F-F34C-FBD2-A6CD8B0525E6}"/>
              </a:ext>
            </a:extLst>
          </p:cNvPr>
          <p:cNvSpPr txBox="1"/>
          <p:nvPr/>
        </p:nvSpPr>
        <p:spPr>
          <a:xfrm>
            <a:off x="7797209" y="3059668"/>
            <a:ext cx="1034903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..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DCB99A-E49A-D271-22F9-E50F729FB6D3}"/>
              </a:ext>
            </a:extLst>
          </p:cNvPr>
          <p:cNvCxnSpPr/>
          <p:nvPr/>
        </p:nvCxnSpPr>
        <p:spPr>
          <a:xfrm flipH="1">
            <a:off x="2339163" y="2443604"/>
            <a:ext cx="1981200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5EA246-96C0-03AF-D2E3-F76F5667EE99}"/>
              </a:ext>
            </a:extLst>
          </p:cNvPr>
          <p:cNvCxnSpPr>
            <a:cxnSpLocks/>
          </p:cNvCxnSpPr>
          <p:nvPr/>
        </p:nvCxnSpPr>
        <p:spPr>
          <a:xfrm flipH="1">
            <a:off x="4286694" y="2443604"/>
            <a:ext cx="393405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77913-757F-D289-26A3-5088F75C8067}"/>
              </a:ext>
            </a:extLst>
          </p:cNvPr>
          <p:cNvCxnSpPr>
            <a:cxnSpLocks/>
          </p:cNvCxnSpPr>
          <p:nvPr/>
        </p:nvCxnSpPr>
        <p:spPr>
          <a:xfrm>
            <a:off x="5602475" y="2443604"/>
            <a:ext cx="687569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61DFDF-D5FF-95FB-389C-EBB8F8017F64}"/>
              </a:ext>
            </a:extLst>
          </p:cNvPr>
          <p:cNvCxnSpPr>
            <a:cxnSpLocks/>
          </p:cNvCxnSpPr>
          <p:nvPr/>
        </p:nvCxnSpPr>
        <p:spPr>
          <a:xfrm>
            <a:off x="6679905" y="2443604"/>
            <a:ext cx="1470838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BE5F4-E58E-4525-CB3B-FABC9F80B2A4}"/>
              </a:ext>
            </a:extLst>
          </p:cNvPr>
          <p:cNvCxnSpPr>
            <a:cxnSpLocks/>
          </p:cNvCxnSpPr>
          <p:nvPr/>
        </p:nvCxnSpPr>
        <p:spPr>
          <a:xfrm>
            <a:off x="7670505" y="2443604"/>
            <a:ext cx="2479157" cy="616064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CBEDFD-824C-3004-E3B5-C00041C7136E}"/>
              </a:ext>
            </a:extLst>
          </p:cNvPr>
          <p:cNvSpPr txBox="1"/>
          <p:nvPr/>
        </p:nvSpPr>
        <p:spPr>
          <a:xfrm>
            <a:off x="1161606" y="4043660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D0C26C-40B4-6C6C-E2F1-045491F193F9}"/>
              </a:ext>
            </a:extLst>
          </p:cNvPr>
          <p:cNvSpPr txBox="1"/>
          <p:nvPr/>
        </p:nvSpPr>
        <p:spPr>
          <a:xfrm>
            <a:off x="3291662" y="4043660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0F392-4882-E84F-D93E-44D5C3B8759B}"/>
              </a:ext>
            </a:extLst>
          </p:cNvPr>
          <p:cNvSpPr txBox="1"/>
          <p:nvPr/>
        </p:nvSpPr>
        <p:spPr>
          <a:xfrm>
            <a:off x="5421718" y="4043660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312A8-0732-6623-E579-507C4ED4EE86}"/>
              </a:ext>
            </a:extLst>
          </p:cNvPr>
          <p:cNvSpPr txBox="1"/>
          <p:nvPr/>
        </p:nvSpPr>
        <p:spPr>
          <a:xfrm>
            <a:off x="9150201" y="4045064"/>
            <a:ext cx="199892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Sample mean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9C40EE-E61C-18E8-D271-AE0EC7B251FB}"/>
              </a:ext>
            </a:extLst>
          </p:cNvPr>
          <p:cNvSpPr txBox="1"/>
          <p:nvPr/>
        </p:nvSpPr>
        <p:spPr>
          <a:xfrm>
            <a:off x="7767968" y="4043660"/>
            <a:ext cx="103490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47F511E-A82B-A956-8965-71CC18C4FF3F}"/>
              </a:ext>
            </a:extLst>
          </p:cNvPr>
          <p:cNvSpPr/>
          <p:nvPr/>
        </p:nvSpPr>
        <p:spPr>
          <a:xfrm>
            <a:off x="2083981" y="3429000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0D37547-E88F-6E86-AC68-00A7B750BF95}"/>
              </a:ext>
            </a:extLst>
          </p:cNvPr>
          <p:cNvSpPr/>
          <p:nvPr/>
        </p:nvSpPr>
        <p:spPr>
          <a:xfrm>
            <a:off x="4296442" y="3435574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0074389-5737-36EA-8D12-83F90156CFD4}"/>
              </a:ext>
            </a:extLst>
          </p:cNvPr>
          <p:cNvSpPr/>
          <p:nvPr/>
        </p:nvSpPr>
        <p:spPr>
          <a:xfrm>
            <a:off x="6303339" y="3368402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D75B371-530B-A9C1-AB38-AD9819B8AD3F}"/>
              </a:ext>
            </a:extLst>
          </p:cNvPr>
          <p:cNvSpPr/>
          <p:nvPr/>
        </p:nvSpPr>
        <p:spPr>
          <a:xfrm>
            <a:off x="10041560" y="3429000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575BB0-024D-00BD-9A55-22BD9A00C3A8}"/>
              </a:ext>
            </a:extLst>
          </p:cNvPr>
          <p:cNvCxnSpPr/>
          <p:nvPr/>
        </p:nvCxnSpPr>
        <p:spPr>
          <a:xfrm>
            <a:off x="2222205" y="4412992"/>
            <a:ext cx="3068378" cy="1190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BCF8FC-BB81-E016-4EF3-664C3E2B7569}"/>
              </a:ext>
            </a:extLst>
          </p:cNvPr>
          <p:cNvCxnSpPr>
            <a:cxnSpLocks/>
          </p:cNvCxnSpPr>
          <p:nvPr/>
        </p:nvCxnSpPr>
        <p:spPr>
          <a:xfrm>
            <a:off x="4258341" y="4419566"/>
            <a:ext cx="1192618" cy="875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FB7C8C-004F-ADD8-304D-C9B647B43E55}"/>
              </a:ext>
            </a:extLst>
          </p:cNvPr>
          <p:cNvCxnSpPr>
            <a:cxnSpLocks/>
          </p:cNvCxnSpPr>
          <p:nvPr/>
        </p:nvCxnSpPr>
        <p:spPr>
          <a:xfrm flipH="1">
            <a:off x="5913917" y="4367767"/>
            <a:ext cx="236654" cy="489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994B95-1952-2B77-7FB5-B79A510E0A40}"/>
              </a:ext>
            </a:extLst>
          </p:cNvPr>
          <p:cNvCxnSpPr>
            <a:cxnSpLocks/>
          </p:cNvCxnSpPr>
          <p:nvPr/>
        </p:nvCxnSpPr>
        <p:spPr>
          <a:xfrm flipH="1">
            <a:off x="6290044" y="4392116"/>
            <a:ext cx="1906855" cy="635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B5D2C-DE82-76E0-5C2F-5B8553F37569}"/>
              </a:ext>
            </a:extLst>
          </p:cNvPr>
          <p:cNvCxnSpPr>
            <a:cxnSpLocks/>
          </p:cNvCxnSpPr>
          <p:nvPr/>
        </p:nvCxnSpPr>
        <p:spPr>
          <a:xfrm flipH="1">
            <a:off x="6774189" y="4419566"/>
            <a:ext cx="3418085" cy="113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1AAB371D-4A60-F554-1441-12070896F10D}"/>
              </a:ext>
            </a:extLst>
          </p:cNvPr>
          <p:cNvSpPr/>
          <p:nvPr/>
        </p:nvSpPr>
        <p:spPr>
          <a:xfrm>
            <a:off x="8199471" y="3435574"/>
            <a:ext cx="255182" cy="61466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498C907-9446-DC0C-DCF3-F652DEE1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44" y="4770210"/>
            <a:ext cx="1830575" cy="13579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49C97B8-3F16-B208-9809-D6B47B6F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164" y="1083373"/>
            <a:ext cx="1757069" cy="12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B965F-1DF1-29B6-F188-0CB7930B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life and Normal Distribution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693BF-4371-6B1C-8A17-5A875D7C58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Many real-life data points follow </a:t>
            </a:r>
            <a:r>
              <a:rPr lang="en-IN" b="1" dirty="0"/>
              <a:t>Normal Distribution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People’s heights and weights</a:t>
            </a:r>
          </a:p>
          <a:p>
            <a:pPr lvl="1"/>
            <a:r>
              <a:rPr lang="en-IN" dirty="0"/>
              <a:t>Population blood pressure</a:t>
            </a:r>
          </a:p>
          <a:p>
            <a:pPr lvl="1"/>
            <a:r>
              <a:rPr lang="en-IN" dirty="0"/>
              <a:t>Test scores</a:t>
            </a:r>
          </a:p>
          <a:p>
            <a:r>
              <a:rPr lang="en-IN" dirty="0"/>
              <a:t>Also called as </a:t>
            </a:r>
            <a:r>
              <a:rPr lang="en-IN" b="1" dirty="0"/>
              <a:t>Gaussian Distribution</a:t>
            </a:r>
          </a:p>
          <a:p>
            <a:r>
              <a:rPr lang="en-IN" dirty="0"/>
              <a:t>Generally, less/non-natural phenomena do not have normal distributions, e.g. income of people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050AB-266E-D465-4B30-FF070BD517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3CAEF-9C27-C2C8-2642-8BE14F18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98365"/>
            <a:ext cx="5252987" cy="48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8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02C9-B1C0-87D6-6BBD-A80F0C37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Distribution: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71-497A-9593-EACF-697EDF44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Symmetry</a:t>
            </a:r>
            <a:r>
              <a:rPr lang="en-IN" dirty="0"/>
              <a:t>: Perfect symmetry around the mean</a:t>
            </a:r>
          </a:p>
          <a:p>
            <a:r>
              <a:rPr lang="en-IN" dirty="0"/>
              <a:t>Mean = Median = Mode = Center point of the normal distribution</a:t>
            </a:r>
          </a:p>
          <a:p>
            <a:r>
              <a:rPr lang="en-IN" b="1" dirty="0"/>
              <a:t>Bell-shaped curve</a:t>
            </a:r>
          </a:p>
          <a:p>
            <a:r>
              <a:rPr lang="en-IN" b="1" dirty="0"/>
              <a:t>Empirical rule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68% of the data falls within Mean ± 1 SD</a:t>
            </a:r>
          </a:p>
          <a:p>
            <a:pPr lvl="1"/>
            <a:r>
              <a:rPr lang="en-IN" dirty="0"/>
              <a:t>95% of the data falls within Mean ± 2 SD</a:t>
            </a:r>
          </a:p>
          <a:p>
            <a:pPr lvl="1"/>
            <a:r>
              <a:rPr lang="en-IN" dirty="0"/>
              <a:t>99.7% of the data falls within Mean ± 3 SD</a:t>
            </a:r>
          </a:p>
          <a:p>
            <a:r>
              <a:rPr lang="en-IN" b="1" dirty="0"/>
              <a:t>Z-score (Standard score)</a:t>
            </a:r>
            <a:r>
              <a:rPr lang="en-IN" dirty="0"/>
              <a:t>: Useful in finding </a:t>
            </a:r>
            <a:r>
              <a:rPr lang="en-IN" b="1" dirty="0"/>
              <a:t>relative position</a:t>
            </a:r>
            <a:r>
              <a:rPr lang="en-IN" dirty="0"/>
              <a:t> of an observation with respect to the overall population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6213E9-848A-5647-918B-5B314DC2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60" y="2774482"/>
            <a:ext cx="3194837" cy="230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717A-3050-B39C-48D3-2CDF3252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Student Heights (C:\code\Data Analytics\normal_distribution.py)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B6BDFA-6013-167A-A1B9-2D0B6916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C089D-048F-6F08-D87B-F983D112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1910671"/>
            <a:ext cx="10988842" cy="494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E4B08-85BA-CB86-4E8B-54444A83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088820-E521-DF8F-1C7E-BDDBBCB38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/>
                  <a:t>Z-Score (Standard Score)</a:t>
                </a:r>
                <a:r>
                  <a:rPr lang="en-IN" dirty="0"/>
                  <a:t>: Describes </a:t>
                </a:r>
                <a:r>
                  <a:rPr lang="en-IN" i="1" dirty="0"/>
                  <a:t>how many standard deviations away </a:t>
                </a:r>
                <a:r>
                  <a:rPr lang="en-IN" dirty="0"/>
                  <a:t>a data point is </a:t>
                </a:r>
                <a:r>
                  <a:rPr lang="en-IN" i="1" dirty="0"/>
                  <a:t>from the mean</a:t>
                </a:r>
                <a:endParaRPr lang="en-IN" dirty="0"/>
              </a:p>
              <a:p>
                <a:endParaRPr lang="en-IN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dirty="0"/>
                      <m:t>Z</m:t>
                    </m:r>
                    <m:r>
                      <m:rPr>
                        <m:nor/>
                      </m:rPr>
                      <a:rPr lang="en-IN" b="1" dirty="0"/>
                      <m:t>−</m:t>
                    </m:r>
                    <m:r>
                      <m:rPr>
                        <m:nor/>
                      </m:rPr>
                      <a:rPr lang="en-IN" b="1" dirty="0"/>
                      <m:t>Score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IN" b="1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/>
                  <a:t>x: individual data value</a:t>
                </a:r>
              </a:p>
              <a:p>
                <a:r>
                  <a:rPr lang="el-GR" dirty="0"/>
                  <a:t>μ: </a:t>
                </a:r>
                <a:r>
                  <a:rPr lang="en-IN" dirty="0"/>
                  <a:t>population mean</a:t>
                </a:r>
              </a:p>
              <a:p>
                <a:r>
                  <a:rPr lang="el-GR" dirty="0"/>
                  <a:t>σ: </a:t>
                </a:r>
                <a:r>
                  <a:rPr lang="en-IN" dirty="0"/>
                  <a:t>population standard deviation</a:t>
                </a:r>
              </a:p>
              <a:p>
                <a:endParaRPr lang="en-I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088820-E521-DF8F-1C7E-BDDBBCB38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429C208-8BDA-5B6D-C448-3151F7FF1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05" y="2733574"/>
            <a:ext cx="7083492" cy="2464067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0FD672F-7CE9-DC76-16F4-F06D3EA2523C}"/>
              </a:ext>
            </a:extLst>
          </p:cNvPr>
          <p:cNvSpPr/>
          <p:nvPr/>
        </p:nvSpPr>
        <p:spPr>
          <a:xfrm>
            <a:off x="9109390" y="5288016"/>
            <a:ext cx="2730224" cy="1023884"/>
          </a:xfrm>
          <a:prstGeom prst="wedgeRectCallout">
            <a:avLst>
              <a:gd name="adj1" fmla="val -38181"/>
              <a:gd name="adj2" fmla="val -10388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Z-scores &gt; +3 and &lt; -3 are considered outliers</a:t>
            </a:r>
          </a:p>
        </p:txBody>
      </p:sp>
    </p:spTree>
    <p:extLst>
      <p:ext uri="{BB962C8B-B14F-4D97-AF65-F5344CB8AC3E}">
        <p14:creationId xmlns:p14="http://schemas.microsoft.com/office/powerpoint/2010/main" val="387680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B517-1C0C-771F-B281-FBD8987D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DB23-985B-35DB-2C78-1363C016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runner participated in a 200m race and a 500m race</a:t>
            </a:r>
          </a:p>
          <a:p>
            <a:r>
              <a:rPr lang="en-IN" dirty="0"/>
              <a:t>Consider the following, calculate Z-scores and determine where she did better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B9A04-05AF-475A-C29E-06AC0485AE98}"/>
              </a:ext>
            </a:extLst>
          </p:cNvPr>
          <p:cNvGraphicFramePr>
            <a:graphicFrameLocks noGrp="1"/>
          </p:cNvGraphicFramePr>
          <p:nvPr/>
        </p:nvGraphicFramePr>
        <p:xfrm>
          <a:off x="990632" y="3429000"/>
          <a:ext cx="103631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92">
                  <a:extLst>
                    <a:ext uri="{9D8B030D-6E8A-4147-A177-3AD203B41FA5}">
                      <a16:colId xmlns:a16="http://schemas.microsoft.com/office/drawing/2014/main" val="2606721130"/>
                    </a:ext>
                  </a:extLst>
                </a:gridCol>
                <a:gridCol w="2590792">
                  <a:extLst>
                    <a:ext uri="{9D8B030D-6E8A-4147-A177-3AD203B41FA5}">
                      <a16:colId xmlns:a16="http://schemas.microsoft.com/office/drawing/2014/main" val="2825162967"/>
                    </a:ext>
                  </a:extLst>
                </a:gridCol>
                <a:gridCol w="2590792">
                  <a:extLst>
                    <a:ext uri="{9D8B030D-6E8A-4147-A177-3AD203B41FA5}">
                      <a16:colId xmlns:a16="http://schemas.microsoft.com/office/drawing/2014/main" val="2295965574"/>
                    </a:ext>
                  </a:extLst>
                </a:gridCol>
                <a:gridCol w="2590792">
                  <a:extLst>
                    <a:ext uri="{9D8B030D-6E8A-4147-A177-3AD203B41FA5}">
                      <a16:colId xmlns:a16="http://schemas.microsoft.com/office/drawing/2014/main" val="2149212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Average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Runner’s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3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8.2s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132s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28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B517-1C0C-771F-B281-FBD8987D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DB23-985B-35DB-2C78-1363C016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runner participated in a 200m race and a 500m race</a:t>
            </a:r>
          </a:p>
          <a:p>
            <a:r>
              <a:rPr lang="en-IN" dirty="0"/>
              <a:t>Consider the following and determine where she did better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0B9A04-05AF-475A-C29E-06AC0485AE98}"/>
              </a:ext>
            </a:extLst>
          </p:cNvPr>
          <p:cNvGraphicFramePr>
            <a:graphicFrameLocks noGrp="1"/>
          </p:cNvGraphicFramePr>
          <p:nvPr/>
        </p:nvGraphicFramePr>
        <p:xfrm>
          <a:off x="1240888" y="2834640"/>
          <a:ext cx="91051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97">
                  <a:extLst>
                    <a:ext uri="{9D8B030D-6E8A-4147-A177-3AD203B41FA5}">
                      <a16:colId xmlns:a16="http://schemas.microsoft.com/office/drawing/2014/main" val="2606721130"/>
                    </a:ext>
                  </a:extLst>
                </a:gridCol>
                <a:gridCol w="2276297">
                  <a:extLst>
                    <a:ext uri="{9D8B030D-6E8A-4147-A177-3AD203B41FA5}">
                      <a16:colId xmlns:a16="http://schemas.microsoft.com/office/drawing/2014/main" val="2825162967"/>
                    </a:ext>
                  </a:extLst>
                </a:gridCol>
                <a:gridCol w="2276297">
                  <a:extLst>
                    <a:ext uri="{9D8B030D-6E8A-4147-A177-3AD203B41FA5}">
                      <a16:colId xmlns:a16="http://schemas.microsoft.com/office/drawing/2014/main" val="2295965574"/>
                    </a:ext>
                  </a:extLst>
                </a:gridCol>
                <a:gridCol w="2276297">
                  <a:extLst>
                    <a:ext uri="{9D8B030D-6E8A-4147-A177-3AD203B41FA5}">
                      <a16:colId xmlns:a16="http://schemas.microsoft.com/office/drawing/2014/main" val="2149212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Average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Runner’s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3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500m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8.2s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132s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28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745C-6C82-2AD5-DF42-A61B49BEFD18}"/>
                  </a:ext>
                </a:extLst>
              </p:cNvPr>
              <p:cNvSpPr txBox="1"/>
              <p:nvPr/>
            </p:nvSpPr>
            <p:spPr>
              <a:xfrm>
                <a:off x="965771" y="4253501"/>
                <a:ext cx="4726112" cy="1894173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</a:rPr>
                  <a:t>200m</a:t>
                </a: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1.5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A8745C-6C82-2AD5-DF42-A61B49BE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71" y="4253501"/>
                <a:ext cx="4726112" cy="1894173"/>
              </a:xfrm>
              <a:prstGeom prst="rect">
                <a:avLst/>
              </a:prstGeom>
              <a:blipFill>
                <a:blip r:embed="rId2"/>
                <a:stretch>
                  <a:fillRect t="-2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3282C-1D1F-5FE9-EE15-4FA7C12B817A}"/>
                  </a:ext>
                </a:extLst>
              </p:cNvPr>
              <p:cNvSpPr txBox="1"/>
              <p:nvPr/>
            </p:nvSpPr>
            <p:spPr>
              <a:xfrm>
                <a:off x="5797192" y="4260529"/>
                <a:ext cx="4726111" cy="1901674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solidFill>
                      <a:schemeClr val="bg1"/>
                    </a:solidFill>
                  </a:rPr>
                  <a:t>500m</a:t>
                </a: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132</m:t>
                          </m:r>
                          <m:r>
                            <a:rPr lang="en-I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8.2.</m:t>
                          </m:r>
                        </m:den>
                      </m:f>
                      <m:r>
                        <a:rPr lang="en-IN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=0.854</m:t>
                      </m:r>
                    </m:oMath>
                  </m:oMathPara>
                </a14:m>
                <a:endParaRPr lang="en-IN" sz="2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IN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13282C-1D1F-5FE9-EE15-4FA7C12B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92" y="4260529"/>
                <a:ext cx="4726111" cy="1901674"/>
              </a:xfrm>
              <a:prstGeom prst="rect">
                <a:avLst/>
              </a:prstGeom>
              <a:blipFill>
                <a:blip r:embed="rId3"/>
                <a:stretch>
                  <a:fillRect t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69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1B01-1091-0950-0E1B-4E9F5336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Z-Scores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544D-53C0-F28E-20B2-48F0483E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example, a lower time would be preferable when completing a race and so, the lower z-score would be better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305F5-9EAE-8656-0DDC-673EC3A6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39" y="2894704"/>
            <a:ext cx="9245156" cy="328225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D43AED-06E7-011F-7994-3A36ED18024A}"/>
              </a:ext>
            </a:extLst>
          </p:cNvPr>
          <p:cNvSpPr/>
          <p:nvPr/>
        </p:nvSpPr>
        <p:spPr>
          <a:xfrm>
            <a:off x="6096000" y="230189"/>
            <a:ext cx="5257799" cy="1362306"/>
          </a:xfrm>
          <a:prstGeom prst="wedgeRectCallout">
            <a:avLst>
              <a:gd name="adj1" fmla="val -21937"/>
              <a:gd name="adj2" fmla="val 657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 other examples, positive/higher Z-score will be better, e.g. marks obtained by a student – Because, here the student would want to be </a:t>
            </a:r>
            <a:r>
              <a:rPr lang="en-IN" sz="2000" i="1" dirty="0"/>
              <a:t>above</a:t>
            </a:r>
            <a:r>
              <a:rPr lang="en-IN" sz="2000" dirty="0"/>
              <a:t> average</a:t>
            </a:r>
          </a:p>
        </p:txBody>
      </p:sp>
    </p:spTree>
    <p:extLst>
      <p:ext uri="{BB962C8B-B14F-4D97-AF65-F5344CB8AC3E}">
        <p14:creationId xmlns:p14="http://schemas.microsoft.com/office/powerpoint/2010/main" val="348130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1ED9-7F9C-3DBD-6C3E-30A87F61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Z-Score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8C2A-3FFC-0020-D08E-8B56E1C3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0E311-AE26-F8F5-95B1-8E9D60E9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47" y="1689896"/>
            <a:ext cx="7226906" cy="462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Continuous Distributions: Normal Distribution</vt:lpstr>
      <vt:lpstr>Real life and Normal Distribution</vt:lpstr>
      <vt:lpstr>Normal Distribution: Key Features</vt:lpstr>
      <vt:lpstr>Example: Student Heights (C:\code\Data Analytics\normal_distribution.py)</vt:lpstr>
      <vt:lpstr>Z-Score Calculations</vt:lpstr>
      <vt:lpstr>Z-Score: Problem</vt:lpstr>
      <vt:lpstr>Z-Score Example</vt:lpstr>
      <vt:lpstr>Visualizing Z-Scores</vt:lpstr>
      <vt:lpstr>Z-Score Interpretation</vt:lpstr>
      <vt:lpstr>Normal Distribution and Probability</vt:lpstr>
      <vt:lpstr>Understanding Z-Score and Area Under the Curve (Probability)</vt:lpstr>
      <vt:lpstr>Student Example: Z-Scores, Probabilities, Percentiles</vt:lpstr>
      <vt:lpstr>Three Important Measurements</vt:lpstr>
      <vt:lpstr>Is our Data Normally Distributed?</vt:lpstr>
      <vt:lpstr>The Central Limit Theorem (CLT)</vt:lpstr>
      <vt:lpstr>Central Limit Theorem (CLT)</vt:lpstr>
      <vt:lpstr>CLT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2024-12-06T09:45:15Z</dcterms:created>
  <dcterms:modified xsi:type="dcterms:W3CDTF">2024-12-06T09:45:49Z</dcterms:modified>
</cp:coreProperties>
</file>