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6" r:id="rId2"/>
    <p:sldId id="2004" r:id="rId3"/>
    <p:sldId id="2005" r:id="rId4"/>
    <p:sldId id="2454" r:id="rId5"/>
    <p:sldId id="2243" r:id="rId6"/>
    <p:sldId id="2395" r:id="rId7"/>
    <p:sldId id="2326" r:id="rId8"/>
    <p:sldId id="2244" r:id="rId9"/>
    <p:sldId id="2245" r:id="rId10"/>
    <p:sldId id="2372" r:id="rId11"/>
    <p:sldId id="2240" r:id="rId12"/>
    <p:sldId id="2226" r:id="rId13"/>
    <p:sldId id="1585" r:id="rId14"/>
    <p:sldId id="1586" r:id="rId15"/>
    <p:sldId id="1589" r:id="rId16"/>
    <p:sldId id="1575" r:id="rId17"/>
    <p:sldId id="1576" r:id="rId18"/>
    <p:sldId id="1577" r:id="rId19"/>
    <p:sldId id="1578" r:id="rId20"/>
    <p:sldId id="2241" r:id="rId21"/>
    <p:sldId id="2135" r:id="rId22"/>
    <p:sldId id="2396" r:id="rId23"/>
    <p:sldId id="2394" r:id="rId24"/>
    <p:sldId id="2228" r:id="rId25"/>
    <p:sldId id="2483" r:id="rId26"/>
    <p:sldId id="2229" r:id="rId27"/>
    <p:sldId id="2397" r:id="rId28"/>
    <p:sldId id="2471" r:id="rId29"/>
    <p:sldId id="2472" r:id="rId30"/>
    <p:sldId id="2044" r:id="rId31"/>
    <p:sldId id="2292" r:id="rId32"/>
    <p:sldId id="1570" r:id="rId33"/>
    <p:sldId id="2067" r:id="rId34"/>
    <p:sldId id="2017" r:id="rId35"/>
    <p:sldId id="201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3EEE-914A-EDD9-EA7A-A384343A0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17D83-C4DA-FB7D-52E3-4249CC10D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04F5-F8FA-642B-7ABA-CF053411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4A76-A8AA-68A9-5FC4-845B343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FA8C-E202-67B3-5918-FD8BD8EE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36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E7EE-7618-8A66-604C-65FD0F7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1E508-D7E1-1A7A-7075-DD76F8CD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A88A-1A12-141B-2038-8C88F984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BE35-450C-63F8-0A94-7AE0E7D7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EB981-09F7-F738-1739-D3E2861E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9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07160-73AB-AF55-B8F9-6253C594B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F1774-2B92-28DE-9E6F-96BD7643A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4CAD6-96E2-7B9D-28C9-EF5CC45C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2A12-1BE5-046F-CBA3-D629C5DC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E291-FA96-9238-F5BF-E13B2FE3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8698-2C13-C047-DF41-6770C04D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02F7-4E8E-1EF6-439D-38F75C8A9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2CD1-76E5-764A-3519-B3C1B77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584E-BE70-78EF-8B80-57DB4A47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9A53-3BF3-D72F-AE87-35186855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3F6E-D654-DBE8-2214-E2FBA775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07EB-6D39-921B-4956-4F3D21D9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1D7B-A381-9B04-1510-CA6E1D87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BFEE-722C-0519-BA6A-AC762C61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9B6E-D9A7-5CA8-A7F8-D3EE7921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1566-31DD-26F5-0842-02732A0B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431C-54DB-FC0F-CF5C-5E82F77EF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DC745-B2FB-3A52-B92E-7A9C3C76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1B64-AE9E-6375-D67A-3C8721EC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AEC9E-F210-203A-2A8D-78CE3866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0F4D0-A4A8-2F17-16E9-D34F34BF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8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99A7-6FD4-23FD-6CA1-D16D4A97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27346-5BE2-83AF-D51A-7A70AA99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36830-C4C9-13A7-9100-1D80A33DE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077A6-AD35-CDA8-A0BA-1A35892E6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FC621-3887-A41A-9439-2F84773D3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05FE9-CE8A-8751-FB75-434B4983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BA962-D1DF-4F3A-9511-2836F6D9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38FED-B36B-0709-0EEC-32C795B70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2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54CF-916A-1463-ECB7-40C5DFAF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89160-83E2-9A83-1B84-690C2459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7EAFA-8D0A-31E4-F882-918A035D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A2586-A7D0-1727-1046-FD1E467B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1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D5831-82F4-C879-40A4-EE17D4F6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B403A-75BA-C141-BD8B-49D6314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62D0D-4609-079B-A8F1-F30516E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A85D-7CEF-334E-9E99-F487F43D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D654-6450-001C-4AF0-ED2206E5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91E6-D465-C3BB-D5D1-52203241E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322B-F680-7BBD-09C9-B713AFF5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C977-F3BD-B81F-EFA8-097E6B39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E7F4F-356F-CACB-258D-C56DCF79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0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90D3-EDE9-924A-2FAF-83E105CC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2B18B-0803-6994-DBCA-FF8EF2A42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0338-E901-B0DC-9619-D5597DAA4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5C6F-0183-703F-8186-296AADAF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5D24-ED02-97DA-83AF-4AEFBA9B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0056-A4F6-AD21-A49D-E95D5BF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5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52C40-4C2F-261A-9BFA-83068E2C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49AB9-040C-6A61-7BF0-A3EF6633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B0C5-CF93-CC80-5507-90E5037C5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C3DC-832E-4B1A-A977-B3B0E7363F59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3E74-EA24-8AA0-AD00-0935BF3BF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F8CE-1253-A199-9CE2-59BD6C56D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427C-3C75-4667-8232-C061713428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hyperlink" Target="https://www.z-tab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92D58-63D1-A8FB-F22D-688F11EC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96D1A-E5E8-74C9-9616-CC2042593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6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19A4-6949-1FFB-8E40-6DEB3E13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 and Confidence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7BC4E-1B39-514F-4FCB-B8A3AE16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As the confidence level increases, Critical Z-value increases</a:t>
            </a:r>
          </a:p>
          <a:p>
            <a:r>
              <a:rPr lang="en-IN" dirty="0"/>
              <a:t>Range of acceptance level increases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3AD86-130B-B72F-6C42-128FF94F10E6}"/>
              </a:ext>
            </a:extLst>
          </p:cNvPr>
          <p:cNvSpPr txBox="1"/>
          <p:nvPr/>
        </p:nvSpPr>
        <p:spPr>
          <a:xfrm>
            <a:off x="4455411" y="3887726"/>
            <a:ext cx="29464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Confidence level = 95%</a:t>
            </a:r>
          </a:p>
          <a:p>
            <a:pPr algn="ctr"/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 = 5%</a:t>
            </a:r>
          </a:p>
          <a:p>
            <a:pPr algn="ctr"/>
            <a:r>
              <a:rPr lang="en-IN" b="1" dirty="0"/>
              <a:t>Critical Z-Value = ±1.96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F8E26-C4A5-52D5-BABB-30485F7B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90" y="1925053"/>
            <a:ext cx="2904831" cy="1795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F0453-6B32-2402-B031-FFD45101F6AB}"/>
              </a:ext>
            </a:extLst>
          </p:cNvPr>
          <p:cNvSpPr txBox="1"/>
          <p:nvPr/>
        </p:nvSpPr>
        <p:spPr>
          <a:xfrm>
            <a:off x="1152798" y="3887726"/>
            <a:ext cx="29464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Confidence level = 90%</a:t>
            </a:r>
          </a:p>
          <a:p>
            <a:pPr algn="ctr"/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 = 10%</a:t>
            </a:r>
          </a:p>
          <a:p>
            <a:pPr algn="ctr"/>
            <a:r>
              <a:rPr lang="en-IN" b="1" dirty="0"/>
              <a:t>Critical Z-Value = ±1.64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2759EA-CC1E-7BD2-60DE-81B11B7C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469" y="1914420"/>
            <a:ext cx="2915442" cy="17958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2B5501-711D-377C-9086-72C9FDF27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159" y="1925053"/>
            <a:ext cx="2803604" cy="1775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8A17EA-B45E-AE01-D9D6-0ED6EBB6B9D3}"/>
              </a:ext>
            </a:extLst>
          </p:cNvPr>
          <p:cNvSpPr txBox="1"/>
          <p:nvPr/>
        </p:nvSpPr>
        <p:spPr>
          <a:xfrm>
            <a:off x="7758024" y="3887726"/>
            <a:ext cx="294642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Confidence level = 99%</a:t>
            </a:r>
          </a:p>
          <a:p>
            <a:pPr algn="ctr"/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 = 1%</a:t>
            </a:r>
          </a:p>
          <a:p>
            <a:pPr algn="ctr"/>
            <a:r>
              <a:rPr lang="en-IN" b="1" dirty="0"/>
              <a:t>Critical Z-Value = ±2.58</a:t>
            </a:r>
          </a:p>
        </p:txBody>
      </p:sp>
    </p:spTree>
    <p:extLst>
      <p:ext uri="{BB962C8B-B14F-4D97-AF65-F5344CB8AC3E}">
        <p14:creationId xmlns:p14="http://schemas.microsoft.com/office/powerpoint/2010/main" val="157671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936A-834E-8F31-CF0B-5F19C4C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Get Critical Value from Z-Table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6E84E-7E33-941E-DB60-87576AB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Look for our probability value</a:t>
            </a:r>
          </a:p>
          <a:p>
            <a:r>
              <a:rPr lang="en-IN" dirty="0"/>
              <a:t>That is 0.025</a:t>
            </a:r>
          </a:p>
          <a:p>
            <a:r>
              <a:rPr lang="en-IN" dirty="0"/>
              <a:t>Critical value = Row + Column</a:t>
            </a:r>
          </a:p>
          <a:p>
            <a:r>
              <a:rPr lang="en-IN" dirty="0"/>
              <a:t>Critical value = 1.9 + .06</a:t>
            </a:r>
          </a:p>
          <a:p>
            <a:r>
              <a:rPr lang="en-IN" dirty="0"/>
              <a:t>Critical value = 1.96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Note: If we look in the </a:t>
            </a:r>
            <a:r>
              <a:rPr lang="en-IN" i="1" dirty="0"/>
              <a:t>positive</a:t>
            </a:r>
            <a:r>
              <a:rPr lang="en-IN" dirty="0"/>
              <a:t> Z-table (the second table on the same page, we will need to look for 1 – 0.025, i.e. 0.975 and we will get the same result, i.e. 1.96)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63243-CFBD-0B02-C110-018F7181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57" y="1324302"/>
            <a:ext cx="6125231" cy="35898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35CFF-1863-AE34-094B-47F5396812F8}"/>
              </a:ext>
            </a:extLst>
          </p:cNvPr>
          <p:cNvSpPr txBox="1"/>
          <p:nvPr/>
        </p:nvSpPr>
        <p:spPr>
          <a:xfrm>
            <a:off x="9750392" y="4254366"/>
            <a:ext cx="346509" cy="1440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76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5293-2907-8A4C-B955-F1A1772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I, II Errors, Alpha Beta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A02FD-164E-5070-9DBA-85D17161F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Why can this happen? Bad sample data …</a:t>
            </a:r>
          </a:p>
          <a:p>
            <a:r>
              <a:rPr lang="en-IN" dirty="0"/>
              <a:t>Example: We got a bad sample where Average sample score = 80</a:t>
            </a:r>
          </a:p>
          <a:p>
            <a:r>
              <a:rPr lang="en-IN" dirty="0"/>
              <a:t>We would reject H</a:t>
            </a:r>
            <a:r>
              <a:rPr lang="en-IN" baseline="-25000" dirty="0"/>
              <a:t>0</a:t>
            </a:r>
            <a:r>
              <a:rPr lang="en-IN" dirty="0"/>
              <a:t> because in our sample it seemed so, although in general it is true, considering all the other samples</a:t>
            </a:r>
          </a:p>
          <a:p>
            <a:r>
              <a:rPr lang="en-IN" dirty="0"/>
              <a:t>Note: Try to reduce Type I errors =&gt; Try not to reject H</a:t>
            </a:r>
            <a:r>
              <a:rPr lang="en-IN" baseline="-25000" dirty="0"/>
              <a:t>0</a:t>
            </a:r>
            <a:r>
              <a:rPr lang="en-IN" dirty="0"/>
              <a:t> (See table above)</a:t>
            </a:r>
          </a:p>
          <a:p>
            <a:r>
              <a:rPr lang="en-IN" dirty="0"/>
              <a:t>But it automatically means a scope for increase in Type II errors (See table above)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F94615B-B8B9-694C-37CB-6D3B69516211}"/>
              </a:ext>
            </a:extLst>
          </p:cNvPr>
          <p:cNvGraphicFramePr>
            <a:graphicFrameLocks/>
          </p:cNvGraphicFramePr>
          <p:nvPr/>
        </p:nvGraphicFramePr>
        <p:xfrm>
          <a:off x="953702" y="1440431"/>
          <a:ext cx="98843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4781">
                  <a:extLst>
                    <a:ext uri="{9D8B030D-6E8A-4147-A177-3AD203B41FA5}">
                      <a16:colId xmlns:a16="http://schemas.microsoft.com/office/drawing/2014/main" val="1504053444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2182158531"/>
                    </a:ext>
                  </a:extLst>
                </a:gridCol>
                <a:gridCol w="3294781">
                  <a:extLst>
                    <a:ext uri="{9D8B030D-6E8A-4147-A177-3AD203B41FA5}">
                      <a16:colId xmlns:a16="http://schemas.microsoft.com/office/drawing/2014/main" val="1199627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H0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H0 is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3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Reject H</a:t>
                      </a:r>
                      <a:r>
                        <a:rPr lang="en-IN" sz="28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Type I Error</a:t>
                      </a:r>
                      <a:r>
                        <a:rPr lang="en-IN" sz="2800" dirty="0"/>
                        <a:t>, 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Correct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9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800" dirty="0"/>
                        <a:t>Do not Reject H</a:t>
                      </a:r>
                      <a:r>
                        <a:rPr lang="en-IN" sz="28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Type II Error</a:t>
                      </a:r>
                      <a:r>
                        <a:rPr lang="en-IN" sz="2800" dirty="0"/>
                        <a:t>, Beta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5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5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09F-FAFB-108C-5ACB-C841C8B2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Type 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01C5-8078-2D68-9905-A74F9F3E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79CD0-D9CF-CCFC-EB68-14D068C5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5" y="1443324"/>
            <a:ext cx="10864935" cy="54146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3DE866-CFE9-6C4B-CA45-1D0DEEB54EDF}"/>
              </a:ext>
            </a:extLst>
          </p:cNvPr>
          <p:cNvSpPr/>
          <p:nvPr/>
        </p:nvSpPr>
        <p:spPr>
          <a:xfrm>
            <a:off x="10962526" y="6492875"/>
            <a:ext cx="308225" cy="236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D00E0A9-CE5E-4DDD-8CBB-F3B6EF479180}"/>
              </a:ext>
            </a:extLst>
          </p:cNvPr>
          <p:cNvSpPr/>
          <p:nvPr/>
        </p:nvSpPr>
        <p:spPr>
          <a:xfrm>
            <a:off x="10294277" y="3018033"/>
            <a:ext cx="1644721" cy="821933"/>
          </a:xfrm>
          <a:prstGeom prst="wedgeRoundRectCallout">
            <a:avLst>
              <a:gd name="adj1" fmla="val -35825"/>
              <a:gd name="adj2" fmla="val 71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I error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FB15D53-AC15-98FB-0D34-8640E6626263}"/>
              </a:ext>
            </a:extLst>
          </p:cNvPr>
          <p:cNvSpPr/>
          <p:nvPr/>
        </p:nvSpPr>
        <p:spPr>
          <a:xfrm>
            <a:off x="6271827" y="760877"/>
            <a:ext cx="2075379" cy="18596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Meaning: If by chance, the only sample we tested was </a:t>
            </a:r>
            <a:r>
              <a:rPr lang="en-IN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x̄</a:t>
            </a:r>
            <a:r>
              <a:rPr lang="en-IN" b="0" i="0" baseline="-25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5</a:t>
            </a:r>
            <a:r>
              <a:rPr lang="en-IN" dirty="0"/>
              <a:t>, we would commit Type I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850A-7497-B495-CD5E-81BA211F6181}"/>
              </a:ext>
            </a:extLst>
          </p:cNvPr>
          <p:cNvSpPr txBox="1"/>
          <p:nvPr/>
        </p:nvSpPr>
        <p:spPr>
          <a:xfrm>
            <a:off x="8961120" y="230188"/>
            <a:ext cx="248331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According to all the other samples, we will fail to reject H0,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128422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80E4-DA82-67B1-B9E9-BC24F7CC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Type II Error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7DAB-1772-EEB8-438A-8569594C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142A1-7CA4-18B8-CE85-F16E8FFE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" y="1369763"/>
            <a:ext cx="11093185" cy="52630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BE84FC-1F56-B7A0-C74C-9B3E1ED93749}"/>
              </a:ext>
            </a:extLst>
          </p:cNvPr>
          <p:cNvSpPr/>
          <p:nvPr/>
        </p:nvSpPr>
        <p:spPr>
          <a:xfrm>
            <a:off x="10952252" y="6176963"/>
            <a:ext cx="401548" cy="425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86AE00D-E90A-5081-D411-B0041BBF7E23}"/>
              </a:ext>
            </a:extLst>
          </p:cNvPr>
          <p:cNvSpPr/>
          <p:nvPr/>
        </p:nvSpPr>
        <p:spPr>
          <a:xfrm>
            <a:off x="9767299" y="4731642"/>
            <a:ext cx="2075379" cy="1859622"/>
          </a:xfrm>
          <a:prstGeom prst="wedgeRoundRectCallout">
            <a:avLst>
              <a:gd name="adj1" fmla="val -73308"/>
              <a:gd name="adj2" fmla="val -32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Meaning: If by chance, the only sample we tested was </a:t>
            </a:r>
            <a:r>
              <a:rPr lang="en-IN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x̄</a:t>
            </a:r>
            <a:r>
              <a:rPr lang="en-IN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Google Sans"/>
              </a:rPr>
              <a:t>4</a:t>
            </a:r>
            <a:r>
              <a:rPr lang="en-IN" dirty="0"/>
              <a:t>, we would commit Type II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D0D53-6F56-F108-D565-C169B51F050B}"/>
              </a:ext>
            </a:extLst>
          </p:cNvPr>
          <p:cNvSpPr txBox="1"/>
          <p:nvPr/>
        </p:nvSpPr>
        <p:spPr>
          <a:xfrm>
            <a:off x="8961120" y="230188"/>
            <a:ext cx="248331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According to all the other samples, we will reject H0,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65342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C76-6B84-E082-07E5-F155CD5C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AD39-A440-2D1C-C242-4448F920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85D2D-00C5-D682-0213-5E49074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67" y="253250"/>
            <a:ext cx="11092665" cy="62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D092-1AEE-1589-2187-A39BE8F6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CC8A-761D-D6F5-209F-38421724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John’s used car is safe to drive</a:t>
            </a:r>
          </a:p>
          <a:p>
            <a:r>
              <a:rPr lang="en-IN" dirty="0"/>
              <a:t>Possibilities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not safe - Error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not be safe when in fact it is not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not be safe when in fact it is safe – Error</a:t>
            </a:r>
          </a:p>
          <a:p>
            <a:r>
              <a:rPr lang="en-IN" dirty="0"/>
              <a:t>Which of these is Type I and which is Type II Error?</a:t>
            </a:r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67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D092-1AEE-1589-2187-A39BE8F6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CC8A-761D-D6F5-209F-38421724E7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John’s used car is safe to drive</a:t>
            </a:r>
          </a:p>
          <a:p>
            <a:r>
              <a:rPr lang="en-IN" dirty="0"/>
              <a:t>Possibilities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not safe - Error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safe when in fact it is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not be safe when in fact it is not safe - Ok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dirty="0"/>
              <a:t>John thinks that his car may be not be safe when in fact it is safe – Error</a:t>
            </a:r>
          </a:p>
          <a:p>
            <a:r>
              <a:rPr lang="en-IN" dirty="0"/>
              <a:t>Which of these is Type I and which is Type II Error?</a:t>
            </a:r>
          </a:p>
          <a:p>
            <a:pPr marL="914400" lvl="1" indent="-457200">
              <a:buFont typeface="+mj-lt"/>
              <a:buAutoNum type="alphaLcParenR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EED31-EDF7-9290-AC55-15C2ADA59B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Remember:</a:t>
            </a:r>
          </a:p>
          <a:p>
            <a:pPr lvl="1"/>
            <a:r>
              <a:rPr lang="en-IN" dirty="0"/>
              <a:t>Type I Error occurs when H</a:t>
            </a:r>
            <a:r>
              <a:rPr lang="en-IN" baseline="-25000" dirty="0"/>
              <a:t>0</a:t>
            </a:r>
            <a:r>
              <a:rPr lang="en-IN" dirty="0"/>
              <a:t> is true</a:t>
            </a:r>
          </a:p>
          <a:p>
            <a:pPr lvl="1"/>
            <a:r>
              <a:rPr lang="en-IN" dirty="0"/>
              <a:t>Type II Error occurs when H</a:t>
            </a:r>
            <a:r>
              <a:rPr lang="en-IN" baseline="-25000" dirty="0"/>
              <a:t>0</a:t>
            </a:r>
            <a:r>
              <a:rPr lang="en-IN" dirty="0"/>
              <a:t> is false</a:t>
            </a:r>
          </a:p>
          <a:p>
            <a:r>
              <a:rPr lang="en-IN" dirty="0"/>
              <a:t>In this example: H</a:t>
            </a:r>
            <a:r>
              <a:rPr lang="en-IN" baseline="-25000" dirty="0"/>
              <a:t>0</a:t>
            </a:r>
            <a:r>
              <a:rPr lang="en-IN" dirty="0"/>
              <a:t>: John’s used car is safe to drive</a:t>
            </a:r>
          </a:p>
          <a:p>
            <a:r>
              <a:rPr lang="en-IN" dirty="0"/>
              <a:t>So:</a:t>
            </a:r>
          </a:p>
          <a:p>
            <a:pPr lvl="1"/>
            <a:r>
              <a:rPr lang="en-IN" dirty="0"/>
              <a:t>(d) is Type I error</a:t>
            </a:r>
          </a:p>
          <a:p>
            <a:pPr lvl="1"/>
            <a:r>
              <a:rPr lang="en-IN" dirty="0"/>
              <a:t>(a) is Type II error</a:t>
            </a:r>
          </a:p>
          <a:p>
            <a:r>
              <a:rPr lang="en-IN" dirty="0"/>
              <a:t>Which error is more serious?</a:t>
            </a:r>
          </a:p>
          <a:p>
            <a:pPr lvl="1"/>
            <a:r>
              <a:rPr lang="en-IN" dirty="0"/>
              <a:t>Type II</a:t>
            </a:r>
          </a:p>
        </p:txBody>
      </p:sp>
    </p:spTree>
    <p:extLst>
      <p:ext uri="{BB962C8B-B14F-4D97-AF65-F5344CB8AC3E}">
        <p14:creationId xmlns:p14="http://schemas.microsoft.com/office/powerpoint/2010/main" val="132278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E6312-4BAC-D7CC-9F8C-89DE5287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Another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66C13-B3E1-7CCB-67D9-85C73768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criminal court case, H</a:t>
            </a:r>
            <a:r>
              <a:rPr lang="en-IN" baseline="-25000" dirty="0"/>
              <a:t>0</a:t>
            </a:r>
            <a:r>
              <a:rPr lang="en-IN" dirty="0"/>
              <a:t>: The defendant is innocent</a:t>
            </a:r>
          </a:p>
          <a:p>
            <a:r>
              <a:rPr lang="en-IN" dirty="0"/>
              <a:t>Possibilities: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guilty when she is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guilty when she is not innocent - Ok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not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innocent – Ok</a:t>
            </a:r>
          </a:p>
          <a:p>
            <a:pPr marL="914400" lvl="1" indent="-457200">
              <a:buFont typeface="+mj-lt"/>
              <a:buAutoNum type="alphaLcPeriod"/>
            </a:pPr>
            <a:endParaRPr lang="en-IN" dirty="0"/>
          </a:p>
          <a:p>
            <a:r>
              <a:rPr lang="en-IN" dirty="0"/>
              <a:t>What are Type I and Type II errors here, and which one is more dangerous?</a:t>
            </a:r>
          </a:p>
          <a:p>
            <a:pPr marL="914400" lvl="1" indent="-457200"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00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E6312-4BAC-D7CC-9F8C-89DE5287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I and Type II Errors – Another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66C13-B3E1-7CCB-67D9-85C7376849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a criminal court case, H</a:t>
            </a:r>
            <a:r>
              <a:rPr lang="en-IN" baseline="-25000" dirty="0"/>
              <a:t>0</a:t>
            </a:r>
            <a:r>
              <a:rPr lang="en-IN" dirty="0"/>
              <a:t>: The defendant is innocent</a:t>
            </a:r>
          </a:p>
          <a:p>
            <a:r>
              <a:rPr lang="en-IN" dirty="0"/>
              <a:t>Possibilities: 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not innocent when she is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not innocent when she is not innocent - Ok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not innocent - Error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The jury believes that the defendant is innocent when she is innocent – Ok</a:t>
            </a:r>
          </a:p>
          <a:p>
            <a:r>
              <a:rPr lang="en-IN" dirty="0"/>
              <a:t>What are Type I and Type II errors here, and which one is more dangerous?</a:t>
            </a:r>
          </a:p>
          <a:p>
            <a:pPr marL="914400" lvl="1" indent="-457200">
              <a:buFont typeface="+mj-lt"/>
              <a:buAutoNum type="alphaLcPeriod"/>
            </a:pP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6878F8-B39F-1087-411F-6F86AB5B1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Remember:</a:t>
            </a:r>
          </a:p>
          <a:p>
            <a:pPr lvl="1"/>
            <a:r>
              <a:rPr lang="en-IN" dirty="0"/>
              <a:t>Type I Error occurs when H</a:t>
            </a:r>
            <a:r>
              <a:rPr lang="en-IN" baseline="-25000" dirty="0"/>
              <a:t>0</a:t>
            </a:r>
            <a:r>
              <a:rPr lang="en-IN" dirty="0"/>
              <a:t> is true</a:t>
            </a:r>
          </a:p>
          <a:p>
            <a:pPr lvl="1"/>
            <a:r>
              <a:rPr lang="en-IN" dirty="0"/>
              <a:t>Type II Error occurs when H</a:t>
            </a:r>
            <a:r>
              <a:rPr lang="en-IN" baseline="-25000" dirty="0"/>
              <a:t>0</a:t>
            </a:r>
            <a:r>
              <a:rPr lang="en-IN" dirty="0"/>
              <a:t> is false</a:t>
            </a:r>
          </a:p>
          <a:p>
            <a:r>
              <a:rPr lang="en-IN" dirty="0"/>
              <a:t>In this example: H</a:t>
            </a:r>
            <a:r>
              <a:rPr lang="en-IN" baseline="-25000" dirty="0"/>
              <a:t>0</a:t>
            </a:r>
            <a:r>
              <a:rPr lang="en-IN" dirty="0"/>
              <a:t>: Defendant is innocent</a:t>
            </a:r>
          </a:p>
          <a:p>
            <a:pPr lvl="1"/>
            <a:r>
              <a:rPr lang="en-IN" dirty="0"/>
              <a:t>(c) Type II error</a:t>
            </a:r>
          </a:p>
          <a:p>
            <a:pPr lvl="1"/>
            <a:r>
              <a:rPr lang="en-IN" dirty="0"/>
              <a:t>(a) Type I error</a:t>
            </a:r>
          </a:p>
          <a:p>
            <a:r>
              <a:rPr lang="en-IN" dirty="0"/>
              <a:t>Which one is more serious?</a:t>
            </a:r>
          </a:p>
          <a:p>
            <a:pPr lvl="1"/>
            <a:r>
              <a:rPr lang="en-IN" dirty="0"/>
              <a:t>Perhaps (c), but then someone can also argue it is (a), depending on the situation and the crime</a:t>
            </a:r>
          </a:p>
        </p:txBody>
      </p:sp>
    </p:spTree>
    <p:extLst>
      <p:ext uri="{BB962C8B-B14F-4D97-AF65-F5344CB8AC3E}">
        <p14:creationId xmlns:p14="http://schemas.microsoft.com/office/powerpoint/2010/main" val="56767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b="1" dirty="0"/>
                  <a:t>Hypothesis</a:t>
                </a:r>
                <a:r>
                  <a:rPr lang="en-IN" dirty="0"/>
                  <a:t>: Not possible to test entire population, so test sample and draw conclusions about the population (</a:t>
                </a:r>
                <a:r>
                  <a:rPr lang="en-IN" b="1" dirty="0"/>
                  <a:t>Inferential statistics</a:t>
                </a:r>
                <a:r>
                  <a:rPr lang="en-IN" dirty="0"/>
                  <a:t>)</a:t>
                </a:r>
              </a:p>
              <a:p>
                <a:r>
                  <a:rPr lang="en-IN" b="1" dirty="0"/>
                  <a:t>Hypothesis</a:t>
                </a:r>
                <a:r>
                  <a:rPr lang="en-IN" dirty="0"/>
                  <a:t> </a:t>
                </a:r>
                <a:r>
                  <a:rPr lang="en-IN" b="1" dirty="0"/>
                  <a:t>testing</a:t>
                </a:r>
                <a:r>
                  <a:rPr lang="en-IN" dirty="0"/>
                  <a:t>: Lets us evaluate how well a sample supports an assumption about the population using these steps:</a:t>
                </a:r>
              </a:p>
              <a:p>
                <a:pPr lvl="1"/>
                <a:r>
                  <a:rPr lang="en-IN" dirty="0"/>
                  <a:t>State our assumption (</a:t>
                </a:r>
                <a:r>
                  <a:rPr lang="en-IN" b="1" dirty="0"/>
                  <a:t>Null hypothesis </a:t>
                </a:r>
                <a:r>
                  <a:rPr lang="en-IN" dirty="0"/>
                  <a:t>and </a:t>
                </a:r>
                <a:r>
                  <a:rPr lang="en-IN" b="1" dirty="0"/>
                  <a:t>Alternate hypothesis</a:t>
                </a:r>
                <a:r>
                  <a:rPr lang="en-IN" dirty="0"/>
                  <a:t>)</a:t>
                </a:r>
                <a:endParaRPr lang="en-IN" b="1" dirty="0"/>
              </a:p>
              <a:p>
                <a:pPr lvl="1"/>
                <a:r>
                  <a:rPr lang="en-IN" dirty="0"/>
                  <a:t>Determine probability of making an error (</a:t>
                </a:r>
                <a:r>
                  <a:rPr lang="en-IN" b="1" dirty="0"/>
                  <a:t>Level of significance</a:t>
                </a:r>
                <a:r>
                  <a:rPr lang="en-IN" dirty="0"/>
                  <a:t>) called </a:t>
                </a:r>
                <a:r>
                  <a:rPr lang="el-GR" b="1" dirty="0"/>
                  <a:t>α</a:t>
                </a:r>
                <a:endParaRPr lang="en-IN" b="1" dirty="0"/>
              </a:p>
              <a:p>
                <a:pPr lvl="1"/>
                <a:r>
                  <a:rPr lang="en-IN" dirty="0"/>
                  <a:t>Check how well the data supports our assumption (Calculate </a:t>
                </a:r>
                <a:r>
                  <a:rPr lang="en-IN" b="1" dirty="0"/>
                  <a:t>Test statistic</a:t>
                </a:r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Translate that into a probability that supports it (</a:t>
                </a:r>
                <a:r>
                  <a:rPr lang="en-IN" b="1" dirty="0"/>
                  <a:t>p-value</a:t>
                </a:r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Conclusion: Is p-value &lt; </a:t>
                </a:r>
                <a:r>
                  <a:rPr lang="el-GR" dirty="0"/>
                  <a:t>α</a:t>
                </a:r>
                <a:r>
                  <a:rPr lang="en-IN" dirty="0"/>
                  <a:t>?</a:t>
                </a:r>
              </a:p>
              <a:p>
                <a:pPr lvl="2"/>
                <a:r>
                  <a:rPr lang="en-IN" dirty="0"/>
                  <a:t>Yes – Our assumption was wrong – Reject Null hypothesis</a:t>
                </a:r>
              </a:p>
              <a:p>
                <a:pPr lvl="2"/>
                <a:r>
                  <a:rPr lang="en-IN" dirty="0"/>
                  <a:t>No – Our assumption was correct – Fail to reject Null hypothesis</a:t>
                </a:r>
              </a:p>
              <a:p>
                <a:pPr lvl="1"/>
                <a:r>
                  <a:rPr lang="en-IN" dirty="0"/>
                  <a:t>Alternatively, compare test statistic with </a:t>
                </a:r>
                <a:r>
                  <a:rPr lang="en-IN" b="1" dirty="0"/>
                  <a:t>Critical value</a:t>
                </a:r>
                <a:r>
                  <a:rPr lang="en-IN" dirty="0"/>
                  <a:t> and decide</a:t>
                </a:r>
              </a:p>
              <a:p>
                <a:r>
                  <a:rPr lang="en-IN" dirty="0"/>
                  <a:t>Sample statistic: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(Sample mean) -&gt; Population parameter: </a:t>
                </a:r>
                <a:r>
                  <a:rPr lang="el-GR" dirty="0"/>
                  <a:t>μ</a:t>
                </a:r>
                <a:r>
                  <a:rPr lang="en-IN" dirty="0"/>
                  <a:t> (Population mean)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556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7C3B-484F-3FD7-B296-B847E07B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One-Tailed and Two-Tailed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D3609-1C4C-ECB9-1C2A-9FA2F8B1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Two-tailed test</a:t>
            </a:r>
            <a:r>
              <a:rPr lang="en-IN" dirty="0"/>
              <a:t>: Rejection zone at both sides</a:t>
            </a:r>
          </a:p>
          <a:p>
            <a:r>
              <a:rPr lang="en-IN" b="1" dirty="0"/>
              <a:t>One-tailed test</a:t>
            </a:r>
            <a:r>
              <a:rPr lang="en-IN" dirty="0"/>
              <a:t>: Rejection zone only in one side</a:t>
            </a:r>
          </a:p>
          <a:p>
            <a:r>
              <a:rPr lang="en-IN" dirty="0"/>
              <a:t>Example: A new medicine is being tested with current lifespan = 70 years</a:t>
            </a:r>
          </a:p>
          <a:p>
            <a:r>
              <a:rPr lang="en-IN" dirty="0"/>
              <a:t>Two-tailed Test</a:t>
            </a:r>
          </a:p>
          <a:p>
            <a:pPr lvl="1"/>
            <a:r>
              <a:rPr lang="en-IN" dirty="0"/>
              <a:t>H0: Lifespan = 70</a:t>
            </a:r>
          </a:p>
          <a:p>
            <a:pPr lvl="1"/>
            <a:r>
              <a:rPr lang="en-IN" dirty="0"/>
              <a:t>H1: Lifespan ≠ 70</a:t>
            </a:r>
          </a:p>
          <a:p>
            <a:r>
              <a:rPr lang="en-IN" dirty="0"/>
              <a:t>One-tailed Test</a:t>
            </a:r>
          </a:p>
          <a:p>
            <a:pPr lvl="1"/>
            <a:r>
              <a:rPr lang="en-IN" dirty="0"/>
              <a:t>H0: Lifespan = 70</a:t>
            </a:r>
          </a:p>
          <a:p>
            <a:pPr lvl="1"/>
            <a:r>
              <a:rPr lang="en-IN" dirty="0"/>
              <a:t>H1: Lifespan &gt; 70</a:t>
            </a:r>
          </a:p>
          <a:p>
            <a:r>
              <a:rPr lang="en-IN" dirty="0"/>
              <a:t>C:\code\Data Analytics\One_tailed_Two_tailed.py, one_tailed_two_tailed_tips.py</a:t>
            </a:r>
          </a:p>
        </p:txBody>
      </p:sp>
    </p:spTree>
    <p:extLst>
      <p:ext uri="{BB962C8B-B14F-4D97-AF65-F5344CB8AC3E}">
        <p14:creationId xmlns:p14="http://schemas.microsoft.com/office/powerpoint/2010/main" val="409810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AC9CD9-1D63-2BE6-2687-9B8091FE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Two-Tailed and One-Tailed Tests (Visualization: Next slide)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C4110-B0A9-1606-2DA8-363B4604A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9155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Two-tailed Test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The average weight of chips in a packet is equal to 50 grams (μ = 50)</a:t>
            </a:r>
          </a:p>
          <a:p>
            <a:r>
              <a:rPr lang="en-US" dirty="0"/>
              <a:t>Ha: The average weight of chips in a packet is not equal to 50 grams (μ ≠ 50)</a:t>
            </a:r>
          </a:p>
          <a:p>
            <a:r>
              <a:rPr lang="en-US" dirty="0">
                <a:solidFill>
                  <a:srgbClr val="FF0000"/>
                </a:solidFill>
              </a:rPr>
              <a:t>Rejection zone: Both to the left and to the right of 50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A712C3-9EBC-6DAB-00DC-C42FE663F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752" y="1825625"/>
            <a:ext cx="672404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One-Tailed Test (Left-Tailed)</a:t>
            </a:r>
          </a:p>
          <a:p>
            <a:r>
              <a:rPr lang="en-US" dirty="0"/>
              <a:t>H₀: The average weight of chips in a packet is equal to or greater than 50 grams (μ ≥ 50)</a:t>
            </a:r>
          </a:p>
          <a:p>
            <a:r>
              <a:rPr lang="en-US" dirty="0"/>
              <a:t>Ha: The average weight of chips in a packet is less than 50 grams (μ &lt; 50)</a:t>
            </a:r>
          </a:p>
          <a:p>
            <a:r>
              <a:rPr lang="en-US" dirty="0">
                <a:solidFill>
                  <a:srgbClr val="FF0000"/>
                </a:solidFill>
              </a:rPr>
              <a:t>Rejection zone: Towards the left side of 50</a:t>
            </a:r>
          </a:p>
          <a:p>
            <a:r>
              <a:rPr lang="en-US" b="1" dirty="0"/>
              <a:t>One-Tailed Test (Right-Tailed):</a:t>
            </a:r>
          </a:p>
          <a:p>
            <a:r>
              <a:rPr lang="en-US" dirty="0"/>
              <a:t>H₀: The average weight of chips in a packet is equal to or less than 50 grams (μ ≤ 50)</a:t>
            </a:r>
          </a:p>
          <a:p>
            <a:r>
              <a:rPr lang="en-US" dirty="0"/>
              <a:t>Ha: The average weight of chips in a packet is greater than 50 grams (μ &gt; 50)</a:t>
            </a:r>
          </a:p>
          <a:p>
            <a:r>
              <a:rPr lang="en-US" dirty="0">
                <a:solidFill>
                  <a:srgbClr val="FF0000"/>
                </a:solidFill>
              </a:rPr>
              <a:t>Rejection zone: Towards the right side of 50</a:t>
            </a:r>
          </a:p>
        </p:txBody>
      </p:sp>
    </p:spTree>
    <p:extLst>
      <p:ext uri="{BB962C8B-B14F-4D97-AF65-F5344CB8AC3E}">
        <p14:creationId xmlns:p14="http://schemas.microsoft.com/office/powerpoint/2010/main" val="183623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FBAD-D3D8-EE36-E9A9-029BD935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0022"/>
          </a:xfrm>
        </p:spPr>
        <p:txBody>
          <a:bodyPr>
            <a:normAutofit/>
          </a:bodyPr>
          <a:lstStyle/>
          <a:p>
            <a:r>
              <a:rPr lang="en-IN" dirty="0"/>
              <a:t>Two-Tailed and One-Tailed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F1C3-E829-0450-11A2-D329B56E48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CAB3-DC7A-1F9B-099B-A5BD857E8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DAE07-C579-DE56-3A44-E0341DA7D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2" y="2379980"/>
            <a:ext cx="5420170" cy="393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3BE42E-2A2B-F2BE-883C-12A182E5D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97" y="607454"/>
            <a:ext cx="3787829" cy="2821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5ADA37-AD15-91DB-ADE2-7F252E3D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297" y="3392209"/>
            <a:ext cx="3775034" cy="282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70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54D938-FD7D-7635-17AD-64EB9BE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Rejection/Non-Rejection Criteria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6EE56E5-82A1-5C4D-5337-8FCD9412F3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77498"/>
          <a:ext cx="1109712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7513">
                  <a:extLst>
                    <a:ext uri="{9D8B030D-6E8A-4147-A177-3AD203B41FA5}">
                      <a16:colId xmlns:a16="http://schemas.microsoft.com/office/drawing/2014/main" val="3436189481"/>
                    </a:ext>
                  </a:extLst>
                </a:gridCol>
                <a:gridCol w="4834997">
                  <a:extLst>
                    <a:ext uri="{9D8B030D-6E8A-4147-A177-3AD203B41FA5}">
                      <a16:colId xmlns:a16="http://schemas.microsoft.com/office/drawing/2014/main" val="1159126769"/>
                    </a:ext>
                  </a:extLst>
                </a:gridCol>
                <a:gridCol w="4434618">
                  <a:extLst>
                    <a:ext uri="{9D8B030D-6E8A-4147-A177-3AD203B41FA5}">
                      <a16:colId xmlns:a16="http://schemas.microsoft.com/office/drawing/2014/main" val="4285065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α</a:t>
                      </a:r>
                      <a:r>
                        <a:rPr lang="en-IN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Two-tailed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Consider </a:t>
                      </a:r>
                      <a:r>
                        <a:rPr lang="el-GR" sz="2400" dirty="0"/>
                        <a:t>α</a:t>
                      </a:r>
                      <a:r>
                        <a:rPr lang="en-IN" sz="2400" dirty="0"/>
                        <a:t>/2 to find 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Compare p-value with </a:t>
                      </a:r>
                      <a:r>
                        <a:rPr lang="el-GR" sz="2400" dirty="0"/>
                        <a:t>α</a:t>
                      </a:r>
                      <a:r>
                        <a:rPr lang="en-IN" sz="2400" dirty="0"/>
                        <a:t>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One-tailed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Consider </a:t>
                      </a:r>
                      <a:r>
                        <a:rPr lang="el-GR" sz="2400" dirty="0"/>
                        <a:t>α</a:t>
                      </a:r>
                      <a:r>
                        <a:rPr lang="en-IN" sz="2400"/>
                        <a:t> to find critical value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Compare p-value with </a:t>
                      </a:r>
                      <a:r>
                        <a:rPr lang="el-GR" sz="2400" dirty="0"/>
                        <a:t>α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17479"/>
                  </a:ext>
                </a:extLst>
              </a:tr>
            </a:tbl>
          </a:graphicData>
        </a:graphic>
      </p:graphicFrame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C17C8118-D487-AE44-7F77-989F17189A70}"/>
              </a:ext>
            </a:extLst>
          </p:cNvPr>
          <p:cNvGraphicFramePr>
            <a:graphicFrameLocks/>
          </p:cNvGraphicFramePr>
          <p:nvPr/>
        </p:nvGraphicFramePr>
        <p:xfrm>
          <a:off x="838200" y="3585443"/>
          <a:ext cx="11097128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7513">
                  <a:extLst>
                    <a:ext uri="{9D8B030D-6E8A-4147-A177-3AD203B41FA5}">
                      <a16:colId xmlns:a16="http://schemas.microsoft.com/office/drawing/2014/main" val="3436189481"/>
                    </a:ext>
                  </a:extLst>
                </a:gridCol>
                <a:gridCol w="4834997">
                  <a:extLst>
                    <a:ext uri="{9D8B030D-6E8A-4147-A177-3AD203B41FA5}">
                      <a16:colId xmlns:a16="http://schemas.microsoft.com/office/drawing/2014/main" val="1159126769"/>
                    </a:ext>
                  </a:extLst>
                </a:gridCol>
                <a:gridCol w="4434618">
                  <a:extLst>
                    <a:ext uri="{9D8B030D-6E8A-4147-A177-3AD203B41FA5}">
                      <a16:colId xmlns:a16="http://schemas.microsoft.com/office/drawing/2014/main" val="4285065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Two-tailed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|Test-statistic| &gt;   |Critical Value|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|Test-statistic| &lt;= |Critical Value|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Reject H</a:t>
                      </a:r>
                      <a:r>
                        <a:rPr lang="en-IN" sz="2400" baseline="-25000" dirty="0"/>
                        <a:t>0</a:t>
                      </a:r>
                    </a:p>
                    <a:p>
                      <a:r>
                        <a:rPr lang="en-IN" sz="2400" dirty="0"/>
                        <a:t>Do not reject H</a:t>
                      </a:r>
                      <a:r>
                        <a:rPr lang="en-IN" sz="24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2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Left-tailed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Test-statistic &lt;   Critical value</a:t>
                      </a:r>
                    </a:p>
                    <a:p>
                      <a:r>
                        <a:rPr lang="en-IN" sz="2400" dirty="0"/>
                        <a:t>Test-statistic &gt;= 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Reject H</a:t>
                      </a:r>
                      <a:r>
                        <a:rPr lang="en-IN" sz="2400" baseline="-25000" dirty="0"/>
                        <a:t>0</a:t>
                      </a:r>
                    </a:p>
                    <a:p>
                      <a:r>
                        <a:rPr lang="en-IN" sz="2400" dirty="0"/>
                        <a:t>Do not reject H</a:t>
                      </a:r>
                      <a:r>
                        <a:rPr lang="en-IN" sz="2400" baseline="-25000" dirty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1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Right-tailed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Test-statistic &gt;   Critical value</a:t>
                      </a:r>
                    </a:p>
                    <a:p>
                      <a:r>
                        <a:rPr lang="en-IN" sz="2400" dirty="0"/>
                        <a:t>Test-statistic &lt;= Critical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Reject H</a:t>
                      </a:r>
                      <a:r>
                        <a:rPr lang="en-IN" sz="2400" baseline="-25000" dirty="0"/>
                        <a:t>0</a:t>
                      </a:r>
                    </a:p>
                    <a:p>
                      <a:r>
                        <a:rPr lang="en-IN" sz="2400" dirty="0"/>
                        <a:t>Do not reject H</a:t>
                      </a:r>
                      <a:r>
                        <a:rPr lang="en-IN" sz="2400" baseline="-25000" dirty="0"/>
                        <a:t>0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3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110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A2A7-B99A-020C-C243-61F798E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BD83-3A04-3F1E-F51E-D95F71868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b="0" dirty="0"/>
                  <a:t>Suppose to test our earlier H0: Sample size = 50, Sample average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</m:oMath>
                </a14:m>
                <a:r>
                  <a:rPr lang="en-IN" b="0" dirty="0"/>
                  <a:t>) = 67 inches, SD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="0" dirty="0"/>
                  <a:t>) = 5 inches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IN" b="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600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65</m:t>
                        </m:r>
                      </m:num>
                      <m:den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den>
                    </m:f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b="0" dirty="0"/>
                  <a:t> 2.82</a:t>
                </a:r>
              </a:p>
              <a:p>
                <a:r>
                  <a:rPr lang="en-IN" dirty="0"/>
                  <a:t>Alpha = 0.05, but since this is a two-tailed test, we need to consider alpha / 2 = 0.05 = 0.025</a:t>
                </a:r>
              </a:p>
              <a:p>
                <a:r>
                  <a:rPr lang="en-IN" dirty="0"/>
                  <a:t>See in Z-table (</a:t>
                </a:r>
                <a:r>
                  <a:rPr lang="en-IN" dirty="0">
                    <a:hlinkClick r:id="rId2"/>
                  </a:rPr>
                  <a:t>https://www.z-table.com/</a:t>
                </a:r>
                <a:r>
                  <a:rPr lang="en-IN" dirty="0"/>
                  <a:t>) the probability value of 0.025 to get the critical value (i.e. expected z-score as per normal distribution) … See next slide</a:t>
                </a:r>
              </a:p>
              <a:p>
                <a:r>
                  <a:rPr lang="en-IN" dirty="0"/>
                  <a:t>Critical value = 1.96 (i.e. Up to ±1.96 of Z-score, we would not reject H</a:t>
                </a:r>
                <a:r>
                  <a:rPr lang="en-IN" baseline="-25000" dirty="0"/>
                  <a:t>0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Since our calculated test statistic &gt; critical value, we reject H0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FBD83-3A04-3F1E-F51E-D95F71868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1333" b="-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18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F45B-26B4-66DE-1AB4-5BE43681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P-value Calculation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2867-40FC-3E19-E69C-34DFE2D5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Z-Score = 2.82 for a two-tailed test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97601-CA65-3F08-A903-53A59E8D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4" y="2437140"/>
            <a:ext cx="7774004" cy="4149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F6057-FBDD-F37F-F115-27A6BD68EA7A}"/>
              </a:ext>
            </a:extLst>
          </p:cNvPr>
          <p:cNvSpPr txBox="1"/>
          <p:nvPr/>
        </p:nvSpPr>
        <p:spPr>
          <a:xfrm>
            <a:off x="9403882" y="2175309"/>
            <a:ext cx="2492943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For Z-Score = 2.82, using Z-table, area under the curve = 0.9976</a:t>
            </a:r>
          </a:p>
          <a:p>
            <a:endParaRPr lang="en-IN" dirty="0"/>
          </a:p>
          <a:p>
            <a:r>
              <a:rPr lang="en-IN" dirty="0"/>
              <a:t>So, area to the right of Z = 2.82 = 1 - 0.9976 = 0.0024</a:t>
            </a:r>
          </a:p>
          <a:p>
            <a:endParaRPr lang="en-IN" dirty="0"/>
          </a:p>
          <a:p>
            <a:r>
              <a:rPr lang="en-IN" dirty="0"/>
              <a:t>Because it is a two-tailed test, P-value = 2 x 0.0024 = 0.0048</a:t>
            </a:r>
          </a:p>
          <a:p>
            <a:endParaRPr lang="en-IN" dirty="0"/>
          </a:p>
          <a:p>
            <a:r>
              <a:rPr lang="en-IN" dirty="0"/>
              <a:t>Since P-value &lt; α, we do not reject H</a:t>
            </a:r>
            <a:r>
              <a:rPr lang="en-IN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431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D4F7-66A4-D43B-59F3-08606E9E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DF81-9201-C49B-5E0C-18A175B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P-value </a:t>
            </a:r>
            <a:r>
              <a:rPr lang="en-IN" dirty="0"/>
              <a:t>= Area of rejection</a:t>
            </a:r>
          </a:p>
          <a:p>
            <a:r>
              <a:rPr lang="en-IN" dirty="0">
                <a:solidFill>
                  <a:srgbClr val="FF0000"/>
                </a:solidFill>
              </a:rPr>
              <a:t>Low p-value: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  <a:r>
              <a:rPr lang="en-IN" dirty="0">
                <a:solidFill>
                  <a:srgbClr val="FF0000"/>
                </a:solidFill>
              </a:rPr>
              <a:t>, High p-value: Fail to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</a:p>
          <a:p>
            <a:r>
              <a:rPr lang="en-IN" dirty="0"/>
              <a:t>Example: A pizza outlet claims they deliver pizza in &lt;= 30 minutes on average</a:t>
            </a:r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Mean delivery time = 30 minutes</a:t>
            </a:r>
          </a:p>
          <a:p>
            <a:r>
              <a:rPr lang="en-IN" dirty="0"/>
              <a:t>H</a:t>
            </a:r>
            <a:r>
              <a:rPr lang="en-IN" baseline="-25000" dirty="0"/>
              <a:t>a</a:t>
            </a:r>
            <a:r>
              <a:rPr lang="en-IN" dirty="0"/>
              <a:t>: Mean delivery time &lt;&gt; 30 minutes</a:t>
            </a:r>
          </a:p>
          <a:p>
            <a:r>
              <a:rPr lang="en-IN" dirty="0"/>
              <a:t>We test a few sample delivery times and get a p-value = 0.001</a:t>
            </a:r>
          </a:p>
          <a:p>
            <a:r>
              <a:rPr lang="en-IN" dirty="0"/>
              <a:t>Since 0.001 is much less than 0.05, we reject H</a:t>
            </a:r>
            <a:r>
              <a:rPr lang="en-IN" baseline="-25000" dirty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3337-3FF7-9ECE-3C0A-61C872B4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Values for Different Levels of </a:t>
            </a:r>
            <a:r>
              <a:rPr lang="el-GR" dirty="0"/>
              <a:t>α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6D78B-25AC-B4A9-5ED7-26E4603094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81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27429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72099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969227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570458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Approximate Critical 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26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000" b="1" dirty="0"/>
                        <a:t>α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Left-Tailed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Right-Tailed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Two-Tailed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-1.64 and + 1.64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0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-1.96 and + 1.96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190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+2.33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-2.58 and + 2.58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49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117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1705-746D-5E7C-8AE6-2E97B3F0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 of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3F558-6D68-7A78-7164-419DF3447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IN" dirty="0">
                    <a:solidFill>
                      <a:srgbClr val="7030A0"/>
                    </a:solidFill>
                  </a:rPr>
                  <a:t>H0: On a social networking site, a random sample of 40 users tells us that the average number of friends per user is 130.8 with a SD of 53</a:t>
                </a:r>
                <a:endParaRPr lang="en-IN" dirty="0"/>
              </a:p>
              <a:p>
                <a:r>
                  <a:rPr lang="en-IN" b="1" dirty="0"/>
                  <a:t>Point estimate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b="1" dirty="0"/>
                  <a:t>)</a:t>
                </a:r>
                <a:r>
                  <a:rPr lang="en-IN" dirty="0"/>
                  <a:t>: 130.8 friends (Single value estimate for a population parameter)</a:t>
                </a:r>
              </a:p>
              <a:p>
                <a:r>
                  <a:rPr lang="en-IN" b="1" dirty="0"/>
                  <a:t>Margin of error</a:t>
                </a:r>
                <a:r>
                  <a:rPr lang="en-IN" dirty="0"/>
                  <a:t>: Add a range of uncertainty around the point estimate (e.g. instead of I am reaching in 10 minutes, say 5-15 minutes)</a:t>
                </a:r>
              </a:p>
              <a:p>
                <a:r>
                  <a:rPr lang="en-IN" b="1" dirty="0"/>
                  <a:t>Interval estimate</a:t>
                </a:r>
                <a:r>
                  <a:rPr lang="en-IN" dirty="0"/>
                  <a:t>: Point estimate + Margin of Error</a:t>
                </a:r>
              </a:p>
              <a:p>
                <a:r>
                  <a:rPr lang="en-IN" dirty="0"/>
                  <a:t>Margin of Error = </a:t>
                </a:r>
                <a:r>
                  <a:rPr lang="en-IN" dirty="0" err="1"/>
                  <a:t>Z</a:t>
                </a:r>
                <a:r>
                  <a:rPr lang="en-IN" baseline="-25000" dirty="0" err="1"/>
                  <a:t>c</a:t>
                </a:r>
                <a:r>
                  <a:rPr lang="en-IN" dirty="0"/>
                  <a:t> x Standard Error</a:t>
                </a:r>
              </a:p>
              <a:p>
                <a:r>
                  <a:rPr lang="en-IN" dirty="0"/>
                  <a:t>As we know: Standard 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So, Margin of Error = 1.96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mtClean="0">
                            <a:latin typeface="Cambria Math" panose="02040503050406030204" pitchFamily="18" charset="0"/>
                          </a:rPr>
                          <m:t>53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/>
                  <a:t> = 16.4</a:t>
                </a:r>
              </a:p>
              <a:p>
                <a:r>
                  <a:rPr lang="en-IN" dirty="0"/>
                  <a:t>Then Interval estimate = 130.8 ± 16.4</a:t>
                </a:r>
              </a:p>
              <a:p>
                <a:r>
                  <a:rPr lang="en-IN" dirty="0"/>
                  <a:t>Interval estimate = 114.4 &lt; </a:t>
                </a:r>
                <a:r>
                  <a:rPr lang="el-GR" dirty="0"/>
                  <a:t>μ</a:t>
                </a:r>
                <a:r>
                  <a:rPr lang="en-IN" dirty="0"/>
                  <a:t> &lt;147.2</a:t>
                </a:r>
              </a:p>
              <a:p>
                <a:r>
                  <a:rPr lang="en-IN" dirty="0"/>
                  <a:t>Now we can use this in H0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13F558-6D68-7A78-7164-419DF3447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D29AD9-4704-1DA6-4283-902DC57D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400" y="3790982"/>
            <a:ext cx="6415248" cy="2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9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8D48-E781-58B3-2285-C26CDC56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Confidence Interval</a:t>
            </a:r>
            <a:br>
              <a:rPr lang="en-IN" dirty="0"/>
            </a:br>
            <a:r>
              <a:rPr lang="en-IN" dirty="0"/>
              <a:t>Confidence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8A2D-5FEE-957F-53B1-63A13EF450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Interval Estimate = 114.4 to 147.2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/>
              <a:t>Confidence interval</a:t>
            </a:r>
            <a:r>
              <a:rPr lang="en-IN" dirty="0"/>
              <a:t> = </a:t>
            </a:r>
            <a:r>
              <a:rPr lang="en-IN" i="1" dirty="0"/>
              <a:t>Calculate </a:t>
            </a:r>
            <a:r>
              <a:rPr lang="en-IN" dirty="0"/>
              <a:t>for each sample</a:t>
            </a:r>
            <a:r>
              <a:rPr lang="en-IN" dirty="0">
                <a:solidFill>
                  <a:srgbClr val="7030A0"/>
                </a:solidFill>
              </a:rPr>
              <a:t>*</a:t>
            </a:r>
            <a:endParaRPr lang="en-IN" dirty="0"/>
          </a:p>
          <a:p>
            <a:r>
              <a:rPr lang="en-IN" b="1" dirty="0"/>
              <a:t>Confidence level</a:t>
            </a:r>
            <a:r>
              <a:rPr lang="en-IN" dirty="0"/>
              <a:t> = Confidence about the confidence interval</a:t>
            </a:r>
          </a:p>
          <a:p>
            <a:r>
              <a:rPr lang="en-IN" dirty="0"/>
              <a:t>95% confidence level means: If we take 100 samples, calculate sample mean, calculate sample CI</a:t>
            </a:r>
            <a:r>
              <a:rPr lang="en-IN" dirty="0">
                <a:solidFill>
                  <a:srgbClr val="7030A0"/>
                </a:solidFill>
              </a:rPr>
              <a:t>*</a:t>
            </a:r>
            <a:r>
              <a:rPr lang="en-IN" dirty="0"/>
              <a:t> around the sample mean, 95% of such sample CIs would contain the true/hypothesized value of  the population mean (</a:t>
            </a:r>
            <a:r>
              <a:rPr lang="el-GR" dirty="0"/>
              <a:t>μ</a:t>
            </a:r>
            <a:r>
              <a:rPr lang="en-IN" dirty="0"/>
              <a:t>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580340A-FA1D-D33F-7667-07471B6761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54B8D66E-9B20-B263-5563-1A5B30602755}"/>
              </a:ext>
            </a:extLst>
          </p:cNvPr>
          <p:cNvSpPr/>
          <p:nvPr/>
        </p:nvSpPr>
        <p:spPr>
          <a:xfrm>
            <a:off x="6138509" y="3061495"/>
            <a:ext cx="1010654" cy="731519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Sample 1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1A04D081-5398-B7FE-885C-8BA389D2A897}"/>
              </a:ext>
            </a:extLst>
          </p:cNvPr>
          <p:cNvSpPr/>
          <p:nvPr/>
        </p:nvSpPr>
        <p:spPr>
          <a:xfrm>
            <a:off x="7205312" y="3061494"/>
            <a:ext cx="1010654" cy="731519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Sample 2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C0787DCE-BFE7-52D0-99FC-46178C6086F4}"/>
              </a:ext>
            </a:extLst>
          </p:cNvPr>
          <p:cNvSpPr/>
          <p:nvPr/>
        </p:nvSpPr>
        <p:spPr>
          <a:xfrm>
            <a:off x="8860854" y="3061493"/>
            <a:ext cx="1010654" cy="731519"/>
          </a:xfrm>
          <a:prstGeom prst="foldedCorne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Sample 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1C635B-7506-12CB-6423-EDD90DF92471}"/>
              </a:ext>
            </a:extLst>
          </p:cNvPr>
          <p:cNvSpPr txBox="1"/>
          <p:nvPr/>
        </p:nvSpPr>
        <p:spPr>
          <a:xfrm>
            <a:off x="8369969" y="3133470"/>
            <a:ext cx="39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…</a:t>
            </a:r>
            <a:endParaRPr lang="en-IN" b="1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2405117-1135-BB1C-47A4-617584F4EFFE}"/>
              </a:ext>
            </a:extLst>
          </p:cNvPr>
          <p:cNvSpPr/>
          <p:nvPr/>
        </p:nvSpPr>
        <p:spPr>
          <a:xfrm>
            <a:off x="6560419" y="3793012"/>
            <a:ext cx="221381" cy="2933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8371CE2-B49C-DF36-15FD-B4086A809073}"/>
              </a:ext>
            </a:extLst>
          </p:cNvPr>
          <p:cNvSpPr/>
          <p:nvPr/>
        </p:nvSpPr>
        <p:spPr>
          <a:xfrm>
            <a:off x="7563052" y="3793012"/>
            <a:ext cx="221381" cy="2933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3C9CFC1-B953-EAB1-C220-5EE692A7B646}"/>
              </a:ext>
            </a:extLst>
          </p:cNvPr>
          <p:cNvSpPr/>
          <p:nvPr/>
        </p:nvSpPr>
        <p:spPr>
          <a:xfrm>
            <a:off x="9226621" y="3793012"/>
            <a:ext cx="221381" cy="2933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F45EA0-997A-DF75-6E6B-F60A3578F63E}"/>
                  </a:ext>
                </a:extLst>
              </p:cNvPr>
              <p:cNvSpPr txBox="1"/>
              <p:nvPr/>
            </p:nvSpPr>
            <p:spPr>
              <a:xfrm>
                <a:off x="6146531" y="4163374"/>
                <a:ext cx="1002632" cy="579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125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F45EA0-997A-DF75-6E6B-F60A3578F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531" y="4163374"/>
                <a:ext cx="1002632" cy="5791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F8B17-27A7-F861-0473-1DD526D9BF69}"/>
                  </a:ext>
                </a:extLst>
              </p:cNvPr>
              <p:cNvSpPr txBox="1"/>
              <p:nvPr/>
            </p:nvSpPr>
            <p:spPr>
              <a:xfrm>
                <a:off x="7234188" y="4163374"/>
                <a:ext cx="1002632" cy="57913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132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dirty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IN" sz="1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600" b="0" i="1" dirty="0" smtClean="0">
                          <a:latin typeface="Cambria Math" panose="02040503050406030204" pitchFamily="18" charset="0"/>
                        </a:rPr>
                        <m:t>23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F8B17-27A7-F861-0473-1DD526D9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188" y="4163374"/>
                <a:ext cx="1002632" cy="579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FA1E41-48EB-E4F5-E527-75E0A003439F}"/>
                  </a:ext>
                </a:extLst>
              </p:cNvPr>
              <p:cNvSpPr txBox="1"/>
              <p:nvPr/>
            </p:nvSpPr>
            <p:spPr>
              <a:xfrm>
                <a:off x="8860854" y="4142048"/>
                <a:ext cx="1002632" cy="5847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= </a:t>
                </a:r>
                <a:r>
                  <a:rPr lang="en-IN" sz="1600" dirty="0"/>
                  <a:t>100</a:t>
                </a:r>
                <a:r>
                  <a:rPr lang="en-IN" sz="1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FA1E41-48EB-E4F5-E527-75E0A003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854" y="4142048"/>
                <a:ext cx="1002632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2C6B34-3FC3-B5CC-FB46-08204AE54D93}"/>
                  </a:ext>
                </a:extLst>
              </p:cNvPr>
              <p:cNvSpPr txBox="1"/>
              <p:nvPr/>
            </p:nvSpPr>
            <p:spPr>
              <a:xfrm>
                <a:off x="6133292" y="5082508"/>
                <a:ext cx="1010654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CI</m:t>
                      </m:r>
                      <m:r>
                        <a:rPr lang="en-I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1600" i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121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</a:rPr>
                  <a:t> 128.71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2C6B34-3FC3-B5CC-FB46-08204AE54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292" y="5082508"/>
                <a:ext cx="1010654" cy="830997"/>
              </a:xfrm>
              <a:prstGeom prst="rect">
                <a:avLst/>
              </a:prstGeom>
              <a:blipFill>
                <a:blip r:embed="rId5"/>
                <a:stretch>
                  <a:fillRect l="-3012" r="-7831"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89D14A-4FF9-9B20-8F4F-6A4D59176EEA}"/>
                  </a:ext>
                </a:extLst>
              </p:cNvPr>
              <p:cNvSpPr txBox="1"/>
              <p:nvPr/>
            </p:nvSpPr>
            <p:spPr>
              <a:xfrm>
                <a:off x="7251022" y="5091081"/>
                <a:ext cx="1010654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b="0" i="1" dirty="0" smtClean="0">
                          <a:latin typeface="Cambria Math" panose="02040503050406030204" pitchFamily="18" charset="0"/>
                        </a:rPr>
                        <m:t>CI</m:t>
                      </m:r>
                      <m:r>
                        <a:rPr lang="en-IN" sz="1600" b="0" dirty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1600" dirty="0"/>
              </a:p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124</m:t>
                    </m:r>
                    <m:r>
                      <a:rPr lang="en-IN" sz="1600" b="0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600" b="0" i="1" dirty="0" smtClean="0">
                        <a:latin typeface="Cambria Math" panose="02040503050406030204" pitchFamily="18" charset="0"/>
                      </a:rPr>
                      <m:t>87</m:t>
                    </m:r>
                    <m:r>
                      <a:rPr lang="en-IN" sz="16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600" b="0" i="1" dirty="0"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en-IN" sz="1600" dirty="0"/>
                  <a:t> 139.12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89D14A-4FF9-9B20-8F4F-6A4D5917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022" y="5091081"/>
                <a:ext cx="1010654" cy="830997"/>
              </a:xfrm>
              <a:prstGeom prst="rect">
                <a:avLst/>
              </a:prstGeom>
              <a:blipFill>
                <a:blip r:embed="rId6"/>
                <a:stretch>
                  <a:fillRect l="-3012" r="-7831"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25684C-FDF2-6AC1-6D8F-C4F24193194D}"/>
                  </a:ext>
                </a:extLst>
              </p:cNvPr>
              <p:cNvSpPr txBox="1"/>
              <p:nvPr/>
            </p:nvSpPr>
            <p:spPr>
              <a:xfrm>
                <a:off x="8795085" y="5075859"/>
                <a:ext cx="1010654" cy="83099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CI</m:t>
                      </m:r>
                      <m:r>
                        <a:rPr lang="en-IN" sz="16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16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97</m:t>
                    </m:r>
                    <m:r>
                      <a:rPr lang="en-I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21</m:t>
                    </m:r>
                    <m:r>
                      <a:rPr lang="en-I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to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</a:rPr>
                  <a:t> 102.78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25684C-FDF2-6AC1-6D8F-C4F24193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085" y="5075859"/>
                <a:ext cx="1010654" cy="830997"/>
              </a:xfrm>
              <a:prstGeom prst="rect">
                <a:avLst/>
              </a:prstGeom>
              <a:blipFill>
                <a:blip r:embed="rId7"/>
                <a:stretch>
                  <a:fillRect l="-3614"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Down 36">
            <a:extLst>
              <a:ext uri="{FF2B5EF4-FFF2-40B4-BE49-F238E27FC236}">
                <a16:creationId xmlns:a16="http://schemas.microsoft.com/office/drawing/2014/main" id="{7E8CB451-1CCB-7A9B-5359-EDC15988AAAE}"/>
              </a:ext>
            </a:extLst>
          </p:cNvPr>
          <p:cNvSpPr/>
          <p:nvPr/>
        </p:nvSpPr>
        <p:spPr>
          <a:xfrm>
            <a:off x="7615985" y="4736471"/>
            <a:ext cx="221381" cy="2933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BBBE8CC-9670-E754-2B80-AC8502D47364}"/>
              </a:ext>
            </a:extLst>
          </p:cNvPr>
          <p:cNvSpPr/>
          <p:nvPr/>
        </p:nvSpPr>
        <p:spPr>
          <a:xfrm>
            <a:off x="9223410" y="4718182"/>
            <a:ext cx="221381" cy="2933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44940E-307A-1C97-29B9-B92F018B2419}"/>
              </a:ext>
            </a:extLst>
          </p:cNvPr>
          <p:cNvSpPr txBox="1"/>
          <p:nvPr/>
        </p:nvSpPr>
        <p:spPr>
          <a:xfrm>
            <a:off x="6129288" y="6025350"/>
            <a:ext cx="100263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ym typeface="Wingdings" panose="05000000000000000000" pitchFamily="2" charset="2"/>
              </a:rPr>
              <a:t>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033D63-F164-D1D1-F168-C7CE47808D84}"/>
              </a:ext>
            </a:extLst>
          </p:cNvPr>
          <p:cNvSpPr txBox="1"/>
          <p:nvPr/>
        </p:nvSpPr>
        <p:spPr>
          <a:xfrm>
            <a:off x="7261453" y="6032519"/>
            <a:ext cx="1002632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ym typeface="Wingdings" panose="05000000000000000000" pitchFamily="2" charset="2"/>
              </a:rPr>
              <a:t></a:t>
            </a:r>
            <a:endParaRPr lang="en-IN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317C88-56A5-B0BC-5806-E407874BF192}"/>
              </a:ext>
            </a:extLst>
          </p:cNvPr>
          <p:cNvSpPr txBox="1"/>
          <p:nvPr/>
        </p:nvSpPr>
        <p:spPr>
          <a:xfrm>
            <a:off x="8765406" y="6035060"/>
            <a:ext cx="100263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ym typeface="Wingdings" panose="05000000000000000000" pitchFamily="2" charset="2"/>
              </a:rPr>
              <a:t>X</a:t>
            </a:r>
            <a:endParaRPr lang="en-IN" b="1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1827ED36-F46E-ECC7-0621-4275F16806CA}"/>
              </a:ext>
            </a:extLst>
          </p:cNvPr>
          <p:cNvSpPr/>
          <p:nvPr/>
        </p:nvSpPr>
        <p:spPr>
          <a:xfrm>
            <a:off x="9958139" y="3061493"/>
            <a:ext cx="421914" cy="3340358"/>
          </a:xfrm>
          <a:prstGeom prst="rightBrace">
            <a:avLst/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CB116-7BF6-381C-2F7F-D47DC0DFAE39}"/>
              </a:ext>
            </a:extLst>
          </p:cNvPr>
          <p:cNvSpPr txBox="1"/>
          <p:nvPr/>
        </p:nvSpPr>
        <p:spPr>
          <a:xfrm>
            <a:off x="10282188" y="3009586"/>
            <a:ext cx="1775857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Now if we take 100 more samples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Calculate CI for each sample mean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We expect 95% of these CIs to contain </a:t>
            </a:r>
            <a:r>
              <a:rPr lang="el-GR" b="1" dirty="0"/>
              <a:t>μ</a:t>
            </a:r>
            <a:r>
              <a:rPr lang="en-IN" b="1" dirty="0"/>
              <a:t> (true or hypothesized)</a:t>
            </a:r>
          </a:p>
        </p:txBody>
      </p:sp>
      <p:sp>
        <p:nvSpPr>
          <p:cNvPr id="46" name="Rectangle: Beveled 45">
            <a:extLst>
              <a:ext uri="{FF2B5EF4-FFF2-40B4-BE49-F238E27FC236}">
                <a16:creationId xmlns:a16="http://schemas.microsoft.com/office/drawing/2014/main" id="{D7515239-915B-F6E2-74FF-9E8B4CE81C67}"/>
              </a:ext>
            </a:extLst>
          </p:cNvPr>
          <p:cNvSpPr/>
          <p:nvPr/>
        </p:nvSpPr>
        <p:spPr>
          <a:xfrm>
            <a:off x="6172200" y="2088682"/>
            <a:ext cx="4940568" cy="837874"/>
          </a:xfrm>
          <a:prstGeom prst="bevel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H</a:t>
            </a:r>
            <a:r>
              <a:rPr lang="en-IN" b="1" baseline="-25000" dirty="0">
                <a:solidFill>
                  <a:schemeClr val="tx1"/>
                </a:solidFill>
              </a:rPr>
              <a:t>0</a:t>
            </a:r>
            <a:r>
              <a:rPr lang="en-IN" b="1" dirty="0">
                <a:solidFill>
                  <a:schemeClr val="tx1"/>
                </a:solidFill>
              </a:rPr>
              <a:t>: Average number of friends for a user = 114.4 to 147.2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CFE04E-E8EA-B991-A55A-72E614F65221}"/>
              </a:ext>
            </a:extLst>
          </p:cNvPr>
          <p:cNvSpPr txBox="1"/>
          <p:nvPr/>
        </p:nvSpPr>
        <p:spPr>
          <a:xfrm>
            <a:off x="7870894" y="560885"/>
            <a:ext cx="37642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* Calculate </a:t>
            </a:r>
            <a:r>
              <a:rPr lang="en-IN" dirty="0" err="1"/>
              <a:t>MoE</a:t>
            </a:r>
            <a:r>
              <a:rPr lang="en-IN" dirty="0"/>
              <a:t> and CI as shown on the previous slide, for each sample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6ED8560C-39BE-C8E3-4159-FB2BAB45A33E}"/>
              </a:ext>
            </a:extLst>
          </p:cNvPr>
          <p:cNvSpPr/>
          <p:nvPr/>
        </p:nvSpPr>
        <p:spPr>
          <a:xfrm>
            <a:off x="6558815" y="4722904"/>
            <a:ext cx="221381" cy="29336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0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A6B-68BC-A2B8-27E5-1E88513B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and Alternate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b="1" dirty="0"/>
                  <a:t>Null hypothesis</a:t>
                </a:r>
                <a:r>
                  <a:rPr lang="en-IN" dirty="0"/>
                  <a:t>:</a:t>
                </a:r>
                <a:r>
                  <a:rPr lang="en-IN" b="1" dirty="0"/>
                  <a:t> </a:t>
                </a:r>
                <a:r>
                  <a:rPr lang="en-IN" dirty="0"/>
                  <a:t>Neutral statement (</a:t>
                </a:r>
                <a:r>
                  <a:rPr lang="en-IN" i="1" dirty="0"/>
                  <a:t>status quo)</a:t>
                </a:r>
                <a:endParaRPr lang="en-IN" dirty="0"/>
              </a:p>
              <a:p>
                <a:r>
                  <a:rPr lang="en-IN" b="1" dirty="0"/>
                  <a:t>Alternate hypothesis</a:t>
                </a:r>
                <a:r>
                  <a:rPr lang="en-IN" dirty="0"/>
                  <a:t>: What we actually want to be true</a:t>
                </a:r>
              </a:p>
              <a:p>
                <a:r>
                  <a:rPr lang="en-IN" dirty="0"/>
                  <a:t>Example: Suppose, the chances of a student getting placed before doing a C-DAC course are 40%</a:t>
                </a:r>
              </a:p>
              <a:p>
                <a:r>
                  <a:rPr lang="en-IN" b="1" dirty="0"/>
                  <a:t>Null Hypothesis (H</a:t>
                </a:r>
                <a:r>
                  <a:rPr lang="en-IN" b="1" baseline="-25000" dirty="0"/>
                  <a:t>0</a:t>
                </a:r>
                <a:r>
                  <a:rPr lang="en-IN" b="1" dirty="0"/>
                  <a:t>)</a:t>
                </a:r>
                <a:r>
                  <a:rPr lang="en-IN" dirty="0"/>
                  <a:t>: There is no change in the chances of placement for a student after completing a C-DAC course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</m:oMath>
                </a14:m>
                <a:r>
                  <a:rPr lang="en-IN" dirty="0"/>
                  <a:t> = 40)</a:t>
                </a:r>
              </a:p>
              <a:p>
                <a:pPr lvl="1"/>
                <a:r>
                  <a:rPr lang="en-IN" dirty="0"/>
                  <a:t>Null hypothesis will always have a &lt;= or = or &gt;= sign</a:t>
                </a:r>
              </a:p>
              <a:p>
                <a:r>
                  <a:rPr lang="en-IN" b="1" dirty="0"/>
                  <a:t>Alternate Hypothesis (H</a:t>
                </a:r>
                <a:r>
                  <a:rPr lang="en-IN" b="1" baseline="-25000" dirty="0"/>
                  <a:t>a </a:t>
                </a:r>
                <a:r>
                  <a:rPr lang="en-IN" dirty="0"/>
                  <a:t>or</a:t>
                </a:r>
                <a:r>
                  <a:rPr lang="en-IN" b="1" dirty="0"/>
                  <a:t> H</a:t>
                </a:r>
                <a:r>
                  <a:rPr lang="en-IN" b="1" baseline="-25000" dirty="0"/>
                  <a:t>1</a:t>
                </a:r>
                <a:r>
                  <a:rPr lang="en-IN" b="1" dirty="0"/>
                  <a:t>)</a:t>
                </a:r>
                <a:r>
                  <a:rPr lang="en-IN" dirty="0"/>
                  <a:t>: There is a significant difference: Three options</a:t>
                </a:r>
              </a:p>
              <a:p>
                <a:pPr lvl="1"/>
                <a:r>
                  <a:rPr lang="en-IN" dirty="0"/>
                  <a:t>If are just interested in checking if there is a change: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μ</m:t>
                    </m:r>
                  </m:oMath>
                </a14:m>
                <a:r>
                  <a:rPr lang="en-IN" dirty="0"/>
                  <a:t> ≠ 40</a:t>
                </a:r>
              </a:p>
              <a:p>
                <a:pPr lvl="1"/>
                <a:r>
                  <a:rPr lang="en-IN" dirty="0"/>
                  <a:t>If are just interested in checking if there is a reduction in the chances: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</m:oMath>
                </a14:m>
                <a:r>
                  <a:rPr lang="en-IN" dirty="0"/>
                  <a:t>  &lt; 40</a:t>
                </a:r>
              </a:p>
              <a:p>
                <a:pPr lvl="1"/>
                <a:r>
                  <a:rPr lang="en-IN" dirty="0"/>
                  <a:t>If are just interested in checking if there is an improvement in the chances: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μ</m:t>
                    </m:r>
                  </m:oMath>
                </a14:m>
                <a:r>
                  <a:rPr lang="en-IN" dirty="0"/>
                  <a:t>  &gt; 40</a:t>
                </a:r>
              </a:p>
              <a:p>
                <a:r>
                  <a:rPr lang="en-IN" dirty="0"/>
                  <a:t>Note: We never </a:t>
                </a:r>
                <a:r>
                  <a:rPr lang="en-IN" i="1" dirty="0"/>
                  <a:t>prove/accept </a:t>
                </a:r>
                <a:r>
                  <a:rPr lang="en-IN" dirty="0"/>
                  <a:t>a hypothesis; we either </a:t>
                </a:r>
                <a:r>
                  <a:rPr lang="en-IN" i="1" dirty="0"/>
                  <a:t>reject </a:t>
                </a:r>
                <a:r>
                  <a:rPr lang="en-IN" dirty="0"/>
                  <a:t>or </a:t>
                </a:r>
                <a:r>
                  <a:rPr lang="en-IN" i="1" dirty="0"/>
                  <a:t>do not reject </a:t>
                </a:r>
                <a:r>
                  <a:rPr lang="en-IN" dirty="0"/>
                  <a:t>a hypothesis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0A9DF-8B4C-5395-9559-AE7625B1B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7530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4E2-7FCA-7DA8-A35D-17B5276D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Hypothesis – How to State?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E4B861-6809-78E0-83A4-E56603149D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5559" y="1390972"/>
          <a:ext cx="11110645" cy="5320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912">
                  <a:extLst>
                    <a:ext uri="{9D8B030D-6E8A-4147-A177-3AD203B41FA5}">
                      <a16:colId xmlns:a16="http://schemas.microsoft.com/office/drawing/2014/main" val="698443653"/>
                    </a:ext>
                  </a:extLst>
                </a:gridCol>
                <a:gridCol w="8013733">
                  <a:extLst>
                    <a:ext uri="{9D8B030D-6E8A-4147-A177-3AD203B41FA5}">
                      <a16:colId xmlns:a16="http://schemas.microsoft.com/office/drawing/2014/main" val="1760930717"/>
                    </a:ext>
                  </a:extLst>
                </a:gridCol>
              </a:tblGrid>
              <a:tr h="483442">
                <a:tc>
                  <a:txBody>
                    <a:bodyPr/>
                    <a:lstStyle/>
                    <a:p>
                      <a:r>
                        <a:rPr lang="en-IN" sz="24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Null Hypothesis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50550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400" dirty="0"/>
                        <a:t>One-sample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There is no significant difference between the sample mean and the hypothesized population mean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85680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400" dirty="0"/>
                        <a:t>Two-sample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population means of the two groups are 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6416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400" dirty="0"/>
                        <a:t>Paired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means </a:t>
                      </a:r>
                      <a:r>
                        <a:rPr lang="en-US" sz="2400" i="1" dirty="0"/>
                        <a:t>before</a:t>
                      </a:r>
                      <a:r>
                        <a:rPr lang="en-US" sz="2400" i="0" dirty="0"/>
                        <a:t> and </a:t>
                      </a:r>
                      <a:r>
                        <a:rPr lang="en-US" sz="2400" i="1" dirty="0"/>
                        <a:t>after</a:t>
                      </a:r>
                      <a:r>
                        <a:rPr lang="en-US" sz="2400" i="0" dirty="0"/>
                        <a:t> of the same group are equal</a:t>
                      </a:r>
                      <a:endParaRPr lang="en-IN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878271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4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means of more than two groups are equal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96586"/>
                  </a:ext>
                </a:extLst>
              </a:tr>
              <a:tr h="483442">
                <a:tc>
                  <a:txBody>
                    <a:bodyPr/>
                    <a:lstStyle/>
                    <a:p>
                      <a:r>
                        <a:rPr lang="en-IN" sz="2400" dirty="0"/>
                        <a:t>Chi-Square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association between the two categorical variables (they are independent)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263254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4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coefficients of the independent variables are equal to zero (no relationship)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698913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r>
                        <a:rPr lang="en-IN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There is no association between the independent variables and the binary outcome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93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19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21B8-DF7F-E746-8F21-3B4A150C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1FBA-F367-D4F1-E10A-BE462BF1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t-test</a:t>
            </a:r>
            <a:r>
              <a:rPr lang="en-IN" dirty="0"/>
              <a:t>: Also called </a:t>
            </a:r>
            <a:r>
              <a:rPr lang="en-IN" b="1" dirty="0"/>
              <a:t>student’s t-test</a:t>
            </a:r>
          </a:p>
          <a:p>
            <a:r>
              <a:rPr lang="en-IN" dirty="0"/>
              <a:t>Determines if there is a significant difference between the means of two samples</a:t>
            </a:r>
          </a:p>
          <a:p>
            <a:r>
              <a:rPr lang="en-IN" dirty="0"/>
              <a:t>Difference from Z-test: Here, the sample size is expected to be &lt;= 30</a:t>
            </a:r>
          </a:p>
          <a:p>
            <a:r>
              <a:rPr lang="en-IN" dirty="0"/>
              <a:t>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C118C5-716F-F12E-E823-1F13BB123D7E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835308"/>
          <a:ext cx="10693668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70973">
                  <a:extLst>
                    <a:ext uri="{9D8B030D-6E8A-4147-A177-3AD203B41FA5}">
                      <a16:colId xmlns:a16="http://schemas.microsoft.com/office/drawing/2014/main" val="3065878795"/>
                    </a:ext>
                  </a:extLst>
                </a:gridCol>
                <a:gridCol w="7122695">
                  <a:extLst>
                    <a:ext uri="{9D8B030D-6E8A-4147-A177-3AD203B41FA5}">
                      <a16:colId xmlns:a16="http://schemas.microsoft.com/office/drawing/2014/main" val="3346704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Type of the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11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One 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Compare the mean of a sample with that of the 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2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Independent 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Compare the mean of two different populations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1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Paired sample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Compare the mean of the same group at different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8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364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D867B-EC63-7FB8-5B55-BFED60FC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D521-8C98-B5BF-5CD0-EA5378DD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349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CB6BA0-617F-F527-F99B-0C531AB5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B7BE75-032A-88D6-00D4-24AC4EE53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Compare sample mean with hypothesized population mean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Sample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= Population mean (</a:t>
                </a:r>
                <a:r>
                  <a:rPr lang="el-GR" dirty="0"/>
                  <a:t>μ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Formula: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𝑺𝑬</m:t>
                        </m:r>
                      </m:den>
                    </m:f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f>
                          <m:fPr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𝑺𝒂𝒎𝒑𝒍𝒆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𝑷𝒐𝒑𝒖𝒍𝒂𝒕𝒊𝒐𝒏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𝒎𝒆𝒂𝒏</m:t>
                        </m:r>
                      </m:num>
                      <m:den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𝑺𝒂𝒎𝒑𝒍𝒆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𝒔𝒕𝒂𝒏𝒅𝒂𝒓𝒅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𝒅𝒆𝒗𝒊𝒂𝒕𝒊𝒐𝒏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𝑺𝒂𝒎𝒑𝒍𝒆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</a:rPr>
                                  <m:t>𝒔𝒊𝒛𝒆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sz="2400" b="1" dirty="0"/>
              </a:p>
              <a:p>
                <a:endParaRPr lang="en-US" dirty="0"/>
              </a:p>
              <a:p>
                <a:r>
                  <a:rPr lang="en-US" dirty="0"/>
                  <a:t>This is the same as Z-test formula, but it is expected that here, the sample size should be &lt;= 30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B7BE75-032A-88D6-00D4-24AC4EE53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07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5D-E4EF-ABF8-6EA8-8474E9B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 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B81C1-3C1C-1438-75F7-D88EA27CC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is claimed that the average amount of coffee in a cup is 12 units. We collect a random sample of 20 cups and measure the amount of coffee in each cup. We found </a:t>
                </a:r>
                <a:r>
                  <a:rPr lang="en-IN" dirty="0"/>
                  <a:t>sample mean = 11.5 with a standard deviation of 1.2 units.</a:t>
                </a:r>
              </a:p>
              <a:p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11.5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1.2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=2.08</m:t>
                    </m:r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Degrees of freedom = Sample size – 1 = 20 – 1 = 19</a:t>
                </a:r>
              </a:p>
              <a:p>
                <a:r>
                  <a:rPr lang="en-IN" dirty="0"/>
                  <a:t>Look in T-table (See next slide)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B81C1-3C1C-1438-75F7-D88EA27CC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636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85D-E4EF-ABF8-6EA8-8474E9B6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One-Sample T-test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81C1-3C1C-1438-75F7-D88EA27C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T-table: At https://www.sjsu.edu/faculty/gerstman/StatPrimer/t-table.pdf, look for DF 19 and two-tails value of 0.05</a:t>
            </a:r>
          </a:p>
          <a:p>
            <a:pPr lvl="1"/>
            <a:r>
              <a:rPr lang="en-IN" dirty="0"/>
              <a:t>Why 0.05? Because confidence interval is 95%, so significance level (alpha) is 0.05 </a:t>
            </a:r>
          </a:p>
          <a:p>
            <a:r>
              <a:rPr lang="en-US" dirty="0"/>
              <a:t>Calculated t-statistic (2.08) &lt; Critical t-value (2.093) </a:t>
            </a:r>
          </a:p>
          <a:p>
            <a:r>
              <a:rPr lang="en-US" dirty="0"/>
              <a:t>Conclusion: Fail to reject the null hypothesis</a:t>
            </a:r>
          </a:p>
          <a:p>
            <a:r>
              <a:rPr lang="en-US" dirty="0"/>
              <a:t>Conclusion: We do not have enough evidence to conclude that the average amount of coffee in a medium-sized cup served by the company is different from 12 units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9EF18-8593-DEA6-D516-806239F17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41" y="2164916"/>
            <a:ext cx="1288098" cy="49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1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1FD0-04BF-DF76-9020-82D66C6C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 (</a:t>
            </a:r>
            <a:r>
              <a:rPr lang="el-GR" dirty="0"/>
              <a:t>α</a:t>
            </a:r>
            <a:r>
              <a:rPr lang="en-IN" dirty="0"/>
              <a:t>)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C410-D005-6B58-C064-86ED4372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α </a:t>
            </a:r>
            <a:r>
              <a:rPr lang="en-IN" dirty="0"/>
              <a:t>= </a:t>
            </a:r>
            <a:r>
              <a:rPr lang="en-IN" b="1" dirty="0"/>
              <a:t>Significance level</a:t>
            </a:r>
            <a:r>
              <a:rPr lang="en-IN" dirty="0"/>
              <a:t> = </a:t>
            </a:r>
            <a:r>
              <a:rPr lang="en-US" dirty="0"/>
              <a:t>Threshold or acceptable probability of rejecting the null hypothesis when it is actually true</a:t>
            </a:r>
            <a:endParaRPr lang="en-IN" dirty="0"/>
          </a:p>
          <a:p>
            <a:r>
              <a:rPr lang="en-IN" dirty="0"/>
              <a:t>Usually set to 5% (or 0.05)</a:t>
            </a:r>
          </a:p>
          <a:p>
            <a:r>
              <a:rPr lang="en-IN" dirty="0"/>
              <a:t>Meaning: </a:t>
            </a:r>
            <a:r>
              <a:rPr lang="en-US" dirty="0"/>
              <a:t>We are okay with a 5% chance of rejecting the null hypothesis incorrectly</a:t>
            </a:r>
          </a:p>
          <a:p>
            <a:r>
              <a:rPr lang="en-IN" dirty="0"/>
              <a:t>Why not keep it at 0%? =&gt; We would never reject H</a:t>
            </a:r>
            <a:r>
              <a:rPr lang="en-IN" baseline="-25000" dirty="0"/>
              <a:t>0</a:t>
            </a:r>
            <a:r>
              <a:rPr lang="en-IN" dirty="0"/>
              <a:t>!</a:t>
            </a:r>
            <a:endParaRPr lang="en-IN" baseline="-25000" dirty="0"/>
          </a:p>
          <a:p>
            <a:r>
              <a:rPr lang="en-IN" b="1" dirty="0"/>
              <a:t>p-value</a:t>
            </a:r>
            <a:r>
              <a:rPr lang="en-IN" dirty="0"/>
              <a:t> = Result of an actual test (Area of rejection)</a:t>
            </a:r>
          </a:p>
          <a:p>
            <a:r>
              <a:rPr lang="en-IN" dirty="0">
                <a:solidFill>
                  <a:srgbClr val="FF0000"/>
                </a:solidFill>
              </a:rPr>
              <a:t>Low p-value: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  <a:r>
              <a:rPr lang="en-IN" dirty="0">
                <a:solidFill>
                  <a:srgbClr val="FF0000"/>
                </a:solidFill>
              </a:rPr>
              <a:t>, High p-value: Fail to reject H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</a:p>
          <a:p>
            <a:r>
              <a:rPr lang="en-IN" dirty="0"/>
              <a:t>So, we may start with </a:t>
            </a:r>
            <a:r>
              <a:rPr lang="el-GR" dirty="0"/>
              <a:t>α</a:t>
            </a:r>
            <a:r>
              <a:rPr lang="en-IN" dirty="0"/>
              <a:t> = 0.05, run a test, and calculate p-value</a:t>
            </a:r>
          </a:p>
          <a:p>
            <a:pPr lvl="1"/>
            <a:r>
              <a:rPr lang="en-IN" dirty="0"/>
              <a:t>If p-value = 0.02, Reject H</a:t>
            </a:r>
            <a:r>
              <a:rPr lang="en-IN" baseline="-25000" dirty="0"/>
              <a:t>0</a:t>
            </a:r>
          </a:p>
          <a:p>
            <a:pPr lvl="1"/>
            <a:r>
              <a:rPr lang="en-IN" dirty="0"/>
              <a:t>If p-value = 0.10, Do not reject H</a:t>
            </a:r>
            <a:r>
              <a:rPr lang="en-IN" baseline="-25000" dirty="0"/>
              <a:t>0</a:t>
            </a:r>
          </a:p>
          <a:p>
            <a:endParaRPr lang="en-IN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08A90BF-2C48-7322-A640-F57262B6E44F}"/>
              </a:ext>
            </a:extLst>
          </p:cNvPr>
          <p:cNvSpPr/>
          <p:nvPr/>
        </p:nvSpPr>
        <p:spPr>
          <a:xfrm>
            <a:off x="8633861" y="365125"/>
            <a:ext cx="2810577" cy="1325563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</a:t>
            </a:r>
            <a:r>
              <a:rPr lang="en-IN" dirty="0"/>
              <a:t>: What we set </a:t>
            </a:r>
            <a:r>
              <a:rPr lang="en-IN" u="sng" dirty="0"/>
              <a:t>before</a:t>
            </a:r>
            <a:r>
              <a:rPr lang="en-IN" dirty="0"/>
              <a:t> a statistical test </a:t>
            </a:r>
          </a:p>
          <a:p>
            <a:pPr algn="ctr"/>
            <a:r>
              <a:rPr lang="en-IN" dirty="0"/>
              <a:t>p-value: What we calculate </a:t>
            </a:r>
            <a:r>
              <a:rPr lang="en-IN" u="sng" dirty="0"/>
              <a:t>after</a:t>
            </a:r>
            <a:r>
              <a:rPr lang="en-IN" dirty="0"/>
              <a:t> the test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7B4ED44-B1E7-5D79-4E13-F6996942B201}"/>
              </a:ext>
            </a:extLst>
          </p:cNvPr>
          <p:cNvSpPr/>
          <p:nvPr/>
        </p:nvSpPr>
        <p:spPr>
          <a:xfrm>
            <a:off x="6716830" y="5272405"/>
            <a:ext cx="3331945" cy="1325563"/>
          </a:xfrm>
          <a:prstGeom prst="wedgeRectCallout">
            <a:avLst>
              <a:gd name="adj1" fmla="val -64326"/>
              <a:gd name="adj2" fmla="val -442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p-value &lt;=  </a:t>
            </a:r>
            <a:r>
              <a:rPr lang="el-GR" dirty="0"/>
              <a:t>α</a:t>
            </a:r>
            <a:r>
              <a:rPr lang="en-IN" dirty="0"/>
              <a:t> … Reject H0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If p-value &gt; </a:t>
            </a:r>
            <a:r>
              <a:rPr lang="el-GR" dirty="0"/>
              <a:t>α</a:t>
            </a:r>
            <a:r>
              <a:rPr lang="en-IN" dirty="0"/>
              <a:t> … Do not reject H0</a:t>
            </a:r>
          </a:p>
        </p:txBody>
      </p:sp>
    </p:spTree>
    <p:extLst>
      <p:ext uri="{BB962C8B-B14F-4D97-AF65-F5344CB8AC3E}">
        <p14:creationId xmlns:p14="http://schemas.microsoft.com/office/powerpoint/2010/main" val="12941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0024"/>
          </a:xfrm>
        </p:spPr>
        <p:txBody>
          <a:bodyPr>
            <a:normAutofit fontScale="90000"/>
          </a:bodyPr>
          <a:lstStyle/>
          <a:p>
            <a:r>
              <a:rPr lang="en-IN" dirty="0"/>
              <a:t>Significance Level (</a:t>
            </a:r>
            <a:r>
              <a:rPr lang="el-GR" dirty="0"/>
              <a:t>α</a:t>
            </a:r>
            <a:r>
              <a:rPr lang="en-IN" dirty="0"/>
              <a:t>) and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152"/>
            <a:ext cx="10515600" cy="520481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Example: Tossing a coin with H</a:t>
            </a:r>
            <a:r>
              <a:rPr lang="en-IN" baseline="-25000" dirty="0"/>
              <a:t>0</a:t>
            </a:r>
            <a:r>
              <a:rPr lang="en-IN" dirty="0"/>
              <a:t> = Coin is fair and H</a:t>
            </a:r>
            <a:r>
              <a:rPr lang="en-IN" baseline="-25000" dirty="0"/>
              <a:t>1</a:t>
            </a:r>
            <a:r>
              <a:rPr lang="en-IN" dirty="0"/>
              <a:t>: Coin is not fair</a:t>
            </a:r>
          </a:p>
          <a:p>
            <a:r>
              <a:rPr lang="en-IN" dirty="0"/>
              <a:t>We toss it 5 times and each time we get a head! (See next slide for a bar plot)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At what point we conclude that the coin is not fair and reject H</a:t>
            </a:r>
            <a:r>
              <a:rPr lang="en-IN" baseline="-25000" dirty="0"/>
              <a:t>0</a:t>
            </a:r>
            <a:r>
              <a:rPr lang="en-IN" dirty="0"/>
              <a:t>?</a:t>
            </a:r>
          </a:p>
          <a:p>
            <a:r>
              <a:rPr lang="en-IN" dirty="0"/>
              <a:t>That is our </a:t>
            </a:r>
            <a:r>
              <a:rPr lang="en-IN" b="1" dirty="0"/>
              <a:t>significance level (</a:t>
            </a:r>
            <a:r>
              <a:rPr lang="el-GR" b="1" dirty="0"/>
              <a:t>α</a:t>
            </a:r>
            <a:r>
              <a:rPr lang="en-IN" b="1" dirty="0"/>
              <a:t>)</a:t>
            </a:r>
            <a:r>
              <a:rPr lang="en-IN" dirty="0"/>
              <a:t>, usually set at 0.05 (i.e. 5%) or 0.10 (0r 10%) – Our </a:t>
            </a:r>
            <a:r>
              <a:rPr lang="en-IN" i="1" dirty="0"/>
              <a:t>Lakshman Rekha! </a:t>
            </a:r>
            <a:r>
              <a:rPr lang="en-IN" dirty="0"/>
              <a:t>Our </a:t>
            </a:r>
            <a:r>
              <a:rPr lang="en-IN" b="1" dirty="0"/>
              <a:t>p-value</a:t>
            </a:r>
            <a:r>
              <a:rPr lang="en-IN" dirty="0"/>
              <a:t> must be &gt; </a:t>
            </a:r>
            <a:r>
              <a:rPr lang="el-GR" dirty="0"/>
              <a:t>α</a:t>
            </a:r>
            <a:r>
              <a:rPr lang="en-IN" dirty="0"/>
              <a:t> for us not to reject H</a:t>
            </a:r>
            <a:r>
              <a:rPr lang="en-IN" baseline="-25000" dirty="0"/>
              <a:t>0</a:t>
            </a:r>
            <a:endParaRPr lang="en-IN" i="1" dirty="0"/>
          </a:p>
          <a:p>
            <a:r>
              <a:rPr lang="en-IN" dirty="0"/>
              <a:t>If we have set it at 5%, if we get a heads a fifth time, the p-value &lt; </a:t>
            </a:r>
            <a:r>
              <a:rPr lang="el-GR" dirty="0"/>
              <a:t>α</a:t>
            </a:r>
            <a:r>
              <a:rPr lang="en-IN" dirty="0"/>
              <a:t> and we reject H</a:t>
            </a:r>
            <a:r>
              <a:rPr lang="en-IN" baseline="-25000" dirty="0"/>
              <a:t>0</a:t>
            </a:r>
            <a:endParaRPr lang="en-I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6E1882-E1CE-FC4C-1E05-B3332CC7C4A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1948" y="1593387"/>
              <a:ext cx="10313204" cy="31602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59198">
                      <a:extLst>
                        <a:ext uri="{9D8B030D-6E8A-4147-A177-3AD203B41FA5}">
                          <a16:colId xmlns:a16="http://schemas.microsoft.com/office/drawing/2014/main" val="440809206"/>
                        </a:ext>
                      </a:extLst>
                    </a:gridCol>
                    <a:gridCol w="1959198">
                      <a:extLst>
                        <a:ext uri="{9D8B030D-6E8A-4147-A177-3AD203B41FA5}">
                          <a16:colId xmlns:a16="http://schemas.microsoft.com/office/drawing/2014/main" val="322495210"/>
                        </a:ext>
                      </a:extLst>
                    </a:gridCol>
                    <a:gridCol w="1441982">
                      <a:extLst>
                        <a:ext uri="{9D8B030D-6E8A-4147-A177-3AD203B41FA5}">
                          <a16:colId xmlns:a16="http://schemas.microsoft.com/office/drawing/2014/main" val="2485471456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942145421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480470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Toss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Result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Current 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Probability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Theoretical Probability (</a:t>
                          </a:r>
                          <a:r>
                            <a:rPr lang="en-IN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p-value</a:t>
                          </a:r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398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0.50 (50%)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864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0.25 (25%)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50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0.125 (12.50%)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0.06 (6%)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986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dirty="0"/>
                            <a:t>)</a:t>
                          </a:r>
                          <a:r>
                            <a:rPr lang="en-IN" baseline="30000" dirty="0"/>
                            <a:t>5</a:t>
                          </a:r>
                          <a:endParaRPr lang="en-IN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0.03 (3%)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04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6E1882-E1CE-FC4C-1E05-B3332CC7C4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5271763"/>
                  </p:ext>
                </p:extLst>
              </p:nvPr>
            </p:nvGraphicFramePr>
            <p:xfrm>
              <a:off x="741948" y="1593387"/>
              <a:ext cx="10313204" cy="31602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59198">
                      <a:extLst>
                        <a:ext uri="{9D8B030D-6E8A-4147-A177-3AD203B41FA5}">
                          <a16:colId xmlns:a16="http://schemas.microsoft.com/office/drawing/2014/main" val="440809206"/>
                        </a:ext>
                      </a:extLst>
                    </a:gridCol>
                    <a:gridCol w="1959198">
                      <a:extLst>
                        <a:ext uri="{9D8B030D-6E8A-4147-A177-3AD203B41FA5}">
                          <a16:colId xmlns:a16="http://schemas.microsoft.com/office/drawing/2014/main" val="322495210"/>
                        </a:ext>
                      </a:extLst>
                    </a:gridCol>
                    <a:gridCol w="1441982">
                      <a:extLst>
                        <a:ext uri="{9D8B030D-6E8A-4147-A177-3AD203B41FA5}">
                          <a16:colId xmlns:a16="http://schemas.microsoft.com/office/drawing/2014/main" val="2485471456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942145421"/>
                        </a:ext>
                      </a:extLst>
                    </a:gridCol>
                    <a:gridCol w="2476413">
                      <a:extLst>
                        <a:ext uri="{9D8B030D-6E8A-4147-A177-3AD203B41FA5}">
                          <a16:colId xmlns:a16="http://schemas.microsoft.com/office/drawing/2014/main" val="348047043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Toss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Result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Current Situation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Probability 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Theoretical Probability (</a:t>
                          </a:r>
                          <a:r>
                            <a:rPr lang="en-IN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p-value</a:t>
                          </a:r>
                          <a:r>
                            <a:rPr lang="en-IN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4398646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111111" r="-101232" b="-325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0.50 (50%)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86429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264557" r="-101232" b="-3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0.25 (25%)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50777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364557" r="-101232" b="-207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0.125 (12.50%)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56567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470513" r="-101232" b="-1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0.06 (6%)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7986570"/>
                      </a:ext>
                    </a:extLst>
                  </a:tr>
                  <a:tr h="478790"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HHHHH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6995" t="-563291" r="-101232" b="-88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0.03 (3%)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02041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587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EDCF-20F9-A0FC-74AE-007BC1AD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BAAF-DF9D-B197-5E38-00BE0D11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C3F0A-5EBD-970C-F271-78D3D487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64" y="1398318"/>
            <a:ext cx="8864867" cy="520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 (</a:t>
            </a:r>
            <a:r>
              <a:rPr lang="el-GR" dirty="0"/>
              <a:t>α</a:t>
            </a:r>
            <a:r>
              <a:rPr lang="en-IN" dirty="0"/>
              <a:t>) – 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</a:t>
            </a:r>
            <a:r>
              <a:rPr lang="en-IN" dirty="0"/>
              <a:t>: The probability of rejecting the null hypothesis even though it is true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dirty="0"/>
              <a:t>Why? What if the coin was indeed fair and showed HHHHH? – Very rare but possible!</a:t>
            </a:r>
          </a:p>
          <a:p>
            <a:r>
              <a:rPr lang="en-IN" dirty="0"/>
              <a:t>We ended up rejecting H0 when we should not have! =&gt; </a:t>
            </a:r>
            <a:r>
              <a:rPr lang="en-IN" b="1" dirty="0">
                <a:solidFill>
                  <a:srgbClr val="FF0000"/>
                </a:solidFill>
              </a:rPr>
              <a:t>Type I error</a:t>
            </a:r>
          </a:p>
          <a:p>
            <a:r>
              <a:rPr lang="en-IN" dirty="0"/>
              <a:t>Another Example: A course head thinks average student score is 70%</a:t>
            </a:r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Population mean score (</a:t>
            </a:r>
            <a:r>
              <a:rPr lang="el-GR" dirty="0"/>
              <a:t>μ</a:t>
            </a:r>
            <a:r>
              <a:rPr lang="en-IN" dirty="0"/>
              <a:t>) = 70%, H</a:t>
            </a:r>
            <a:r>
              <a:rPr lang="en-IN" baseline="-25000" dirty="0"/>
              <a:t>1</a:t>
            </a:r>
            <a:r>
              <a:rPr lang="en-IN" dirty="0"/>
              <a:t>: Population mean score (</a:t>
            </a:r>
            <a:r>
              <a:rPr lang="el-GR" dirty="0"/>
              <a:t>μ</a:t>
            </a:r>
            <a:r>
              <a:rPr lang="en-IN" dirty="0"/>
              <a:t>) ≠ 70%</a:t>
            </a:r>
          </a:p>
          <a:p>
            <a:r>
              <a:rPr lang="en-IN" dirty="0"/>
              <a:t>So, scores distribution should look like this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2EDA9-5C56-DE12-9365-1D587A06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17" y="5072514"/>
            <a:ext cx="2139727" cy="17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2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50BC-671F-F778-FA98-78F87E76B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Now we can take a sample and calculate its sample mean and use it to calculate the Z-score: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b="0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Note: Z-score formula is actually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σ</m:t>
                        </m:r>
                      </m:den>
                    </m:f>
                  </m:oMath>
                </a14:m>
                <a:r>
                  <a:rPr lang="en-IN" dirty="0"/>
                  <a:t>, but if we do not know the population standard deviation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), then it becomes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/>
                          <m:t>x</m:t>
                        </m:r>
                        <m:r>
                          <m:rPr>
                            <m:nor/>
                          </m:rPr>
                          <a:rPr lang="en-IN"/>
                          <m:t>̄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Z = 0 =&gt; Sample mean = Hypothesized population mean</a:t>
                </a:r>
              </a:p>
              <a:p>
                <a:r>
                  <a:rPr lang="en-IN" dirty="0"/>
                  <a:t>Anything close to a Z-score of 0: Do not reject H0</a:t>
                </a:r>
              </a:p>
              <a:p>
                <a:r>
                  <a:rPr lang="en-IN" dirty="0"/>
                  <a:t>How large should Z-score be, for us to reject H0?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0750BC-671F-F778-FA98-78F87E76B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71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4291-E395-9CFB-DB66-7F9A2DD4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50BC-671F-F778-FA98-78F87E76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Z-score is in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middle part</a:t>
            </a:r>
            <a:r>
              <a:rPr lang="en-IN" dirty="0"/>
              <a:t>, we do not reject H0</a:t>
            </a:r>
          </a:p>
          <a:p>
            <a:r>
              <a:rPr lang="en-IN" dirty="0"/>
              <a:t>But if it goes </a:t>
            </a:r>
            <a:r>
              <a:rPr lang="en-IN" dirty="0">
                <a:solidFill>
                  <a:srgbClr val="FF0000"/>
                </a:solidFill>
              </a:rPr>
              <a:t>beyond the dashed red lines</a:t>
            </a:r>
            <a:r>
              <a:rPr lang="en-IN" dirty="0"/>
              <a:t>, we reject H0 – Why?</a:t>
            </a:r>
          </a:p>
          <a:p>
            <a:r>
              <a:rPr lang="en-IN" dirty="0"/>
              <a:t>Those are </a:t>
            </a:r>
            <a:r>
              <a:rPr lang="en-IN" dirty="0">
                <a:solidFill>
                  <a:srgbClr val="FF0000"/>
                </a:solidFill>
              </a:rPr>
              <a:t>rejection regions (Critical zone)</a:t>
            </a:r>
          </a:p>
          <a:p>
            <a:r>
              <a:rPr lang="en-IN" dirty="0"/>
              <a:t>Area of rejection regions depends on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/>
              <a:t>significance level (alpha)</a:t>
            </a:r>
            <a:endParaRPr lang="en-IN" dirty="0"/>
          </a:p>
          <a:p>
            <a:r>
              <a:rPr lang="en-IN" dirty="0"/>
              <a:t>If alpha = 0.05, we have 0.0250 on both sides</a:t>
            </a:r>
          </a:p>
          <a:p>
            <a:r>
              <a:rPr lang="en-IN" dirty="0"/>
              <a:t>From Z-table, when alpha = 0.0250,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b="1" dirty="0">
                <a:solidFill>
                  <a:srgbClr val="FF0000"/>
                </a:solidFill>
              </a:rPr>
              <a:t>critical value</a:t>
            </a:r>
            <a:r>
              <a:rPr lang="en-IN" dirty="0"/>
              <a:t> = 1.96 on RHS and -1.96 on LHS</a:t>
            </a:r>
          </a:p>
          <a:p>
            <a:r>
              <a:rPr lang="en-IN" dirty="0"/>
              <a:t>So, if Z-score &lt; -1.96 or &gt; 1.96, reject H0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24CA4-5124-CE9C-805E-0D367804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712" y="2680934"/>
            <a:ext cx="4065778" cy="3342027"/>
          </a:xfrm>
          <a:prstGeom prst="rect">
            <a:avLst/>
          </a:prstGeom>
        </p:spPr>
      </p:pic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BB34EE12-0550-FE4E-CFC3-4567016A1226}"/>
              </a:ext>
            </a:extLst>
          </p:cNvPr>
          <p:cNvSpPr/>
          <p:nvPr/>
        </p:nvSpPr>
        <p:spPr>
          <a:xfrm>
            <a:off x="10649459" y="5935284"/>
            <a:ext cx="1155031" cy="826461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Rejection zone</a:t>
            </a:r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1ED1FF61-CF8F-0A00-4765-3AA5D953C5CB}"/>
              </a:ext>
            </a:extLst>
          </p:cNvPr>
          <p:cNvSpPr/>
          <p:nvPr/>
        </p:nvSpPr>
        <p:spPr>
          <a:xfrm>
            <a:off x="7891112" y="5954814"/>
            <a:ext cx="1155031" cy="826461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Rejection zone</a:t>
            </a:r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F52D1345-E0B7-B0B3-20A0-B0DA87D10773}"/>
              </a:ext>
            </a:extLst>
          </p:cNvPr>
          <p:cNvSpPr/>
          <p:nvPr/>
        </p:nvSpPr>
        <p:spPr>
          <a:xfrm>
            <a:off x="9046143" y="4196615"/>
            <a:ext cx="1397268" cy="1192667"/>
          </a:xfrm>
          <a:prstGeom prst="upArrowCallou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Non-Rejection zone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1751F-B71D-407C-4DDE-236EE1C7773F}"/>
              </a:ext>
            </a:extLst>
          </p:cNvPr>
          <p:cNvSpPr txBox="1"/>
          <p:nvPr/>
        </p:nvSpPr>
        <p:spPr>
          <a:xfrm>
            <a:off x="8468627" y="281261"/>
            <a:ext cx="32148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Critical values</a:t>
            </a:r>
            <a:r>
              <a:rPr lang="en-IN" dirty="0"/>
              <a:t> define the boundaries of the </a:t>
            </a:r>
            <a:r>
              <a:rPr lang="en-IN" dirty="0">
                <a:solidFill>
                  <a:srgbClr val="FF0000"/>
                </a:solidFill>
              </a:rPr>
              <a:t>non-rejection zone </a:t>
            </a:r>
            <a:r>
              <a:rPr lang="en-IN" dirty="0"/>
              <a:t>for Z-scores … If our Z-score crosses this zone on either side, we reject H0 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9D989-4DC3-90F8-7F51-30EAACBB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47985"/>
            <a:ext cx="2133599" cy="17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3276</Words>
  <Application>Microsoft Office PowerPoint</Application>
  <PresentationFormat>Widescreen</PresentationFormat>
  <Paragraphs>402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Google Sans</vt:lpstr>
      <vt:lpstr>Wingdings</vt:lpstr>
      <vt:lpstr>Office Theme</vt:lpstr>
      <vt:lpstr>Hypothesis Testing</vt:lpstr>
      <vt:lpstr>Hypothesis</vt:lpstr>
      <vt:lpstr>Null and Alternate Hypotheses</vt:lpstr>
      <vt:lpstr>Significance Level (α) and p-value</vt:lpstr>
      <vt:lpstr>Significance Level (α) and p-value</vt:lpstr>
      <vt:lpstr>Visualizing p-value</vt:lpstr>
      <vt:lpstr>Significance Level (α) – More Details</vt:lpstr>
      <vt:lpstr>Significance Level</vt:lpstr>
      <vt:lpstr>Significance Level</vt:lpstr>
      <vt:lpstr>Significance Level and Confidence Level</vt:lpstr>
      <vt:lpstr>How to Get Critical Value from Z-Table</vt:lpstr>
      <vt:lpstr>Type I, II Errors, Alpha Beta</vt:lpstr>
      <vt:lpstr>Visualizing Type I Errors</vt:lpstr>
      <vt:lpstr>Similarly, Type II Error Now</vt:lpstr>
      <vt:lpstr>PowerPoint Presentation</vt:lpstr>
      <vt:lpstr>Type I and Type II Errors – Example</vt:lpstr>
      <vt:lpstr>Type I and Type II Errors – Example</vt:lpstr>
      <vt:lpstr>Type I and Type II Errors – Another Example</vt:lpstr>
      <vt:lpstr>Type I and Type II Errors – Another Example</vt:lpstr>
      <vt:lpstr>One-Tailed and Two-Tailed Tests</vt:lpstr>
      <vt:lpstr>Two-Tailed and One-Tailed Tests (Visualization: Next slide)</vt:lpstr>
      <vt:lpstr>Two-Tailed and One-Tailed Tests</vt:lpstr>
      <vt:lpstr>Rejection/Non-Rejection Criteria</vt:lpstr>
      <vt:lpstr>Calculate Test Statistic</vt:lpstr>
      <vt:lpstr>P-value Calculation Example</vt:lpstr>
      <vt:lpstr>P-value</vt:lpstr>
      <vt:lpstr>Critical Values for Different Levels of α</vt:lpstr>
      <vt:lpstr>Margin of Error</vt:lpstr>
      <vt:lpstr>Confidence Interval Confidence Level</vt:lpstr>
      <vt:lpstr>Null Hypothesis – How to State?</vt:lpstr>
      <vt:lpstr>t-tests</vt:lpstr>
      <vt:lpstr>One-Sample T-test</vt:lpstr>
      <vt:lpstr>One-Sample T-test</vt:lpstr>
      <vt:lpstr>One-Sample T-test : Example</vt:lpstr>
      <vt:lpstr>One-Sample T-test 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2024-12-09T04:53:19Z</dcterms:created>
  <dcterms:modified xsi:type="dcterms:W3CDTF">2024-12-09T04:54:11Z</dcterms:modified>
</cp:coreProperties>
</file>