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291" r:id="rId2"/>
    <p:sldId id="2029" r:id="rId3"/>
    <p:sldId id="2108" r:id="rId4"/>
    <p:sldId id="2109" r:id="rId5"/>
    <p:sldId id="2289" r:id="rId6"/>
    <p:sldId id="2290" r:id="rId7"/>
    <p:sldId id="2293" r:id="rId8"/>
    <p:sldId id="1201" r:id="rId9"/>
    <p:sldId id="2023" r:id="rId10"/>
    <p:sldId id="2024" r:id="rId11"/>
    <p:sldId id="2025" r:id="rId12"/>
    <p:sldId id="2026" r:id="rId13"/>
    <p:sldId id="2027" r:id="rId14"/>
    <p:sldId id="1613" r:id="rId15"/>
    <p:sldId id="2345" r:id="rId16"/>
    <p:sldId id="594" r:id="rId17"/>
    <p:sldId id="600" r:id="rId18"/>
    <p:sldId id="601" r:id="rId19"/>
    <p:sldId id="602" r:id="rId20"/>
    <p:sldId id="603" r:id="rId21"/>
    <p:sldId id="2279" r:id="rId22"/>
    <p:sldId id="2280" r:id="rId23"/>
    <p:sldId id="2281" r:id="rId24"/>
    <p:sldId id="2283" r:id="rId25"/>
    <p:sldId id="2284" r:id="rId26"/>
    <p:sldId id="2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2E4E-D484-84C9-939A-D144D10932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BED8C-29E8-32E1-58FB-9A763728A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DED3-DA3C-21FC-98D7-8AFFCBC2F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A84C5-CFCB-AEB9-6206-4009127E0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555C0-9CD0-48D1-B201-515C6457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10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B978-6797-1163-9913-28CEE7DF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7F546-CD73-7545-E31D-D5BED52E2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B6C93-50A6-0177-FCDF-7191EA0EE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29608-EC06-3B3A-DFC5-6C10F577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2304F-227D-1590-FB20-81750121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741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64DA0A-C343-1737-301C-9D7D43C52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D08F9-C4B0-2B85-5296-2755FEBF5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541FE-51F9-43DC-675D-99F0A64CB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EFCE7-4617-DBAB-EBC4-DAEA5AD1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D963-F3FE-616B-075F-C5A83A78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34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BF350-E78C-53FC-A5D9-782F68DE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6EED-9263-3E0F-251C-D0CD1C43A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58F7-542E-6C63-ABB3-D92FA7B86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A9CC5-0897-3B3C-B657-F887370B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5FA6B-C7D8-9296-7C40-E2BC7002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58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D7D1-2EDC-8F26-E96F-7B30B7290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11FBE-A550-132F-3C66-AE93160AB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963F-D9F9-65AA-D6A2-BD9179D5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067E-A651-2B07-704D-630E2442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21AC-0EB0-8843-F4ED-B814E4A0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166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F811-C723-536F-ADFC-0A476A60F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676F-53D0-E4D3-C092-7F981D0AD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697D6-CE4B-4D6F-B9B7-45447127D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FF052-ED99-C89B-DA77-608C80DF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3CF9-9674-B751-2D65-4A4F3B68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923D-0CC0-EEF5-1C31-82E5B50E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400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431F-CFE0-9DC3-E1BF-3B69092D0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B3A6-F6F9-D19E-5C23-17492C21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6D019-9C62-D5D9-7459-3487F09F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0A68A-0EDE-882B-42C9-B0183D52A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B5240-9D9A-C196-0774-E55A4E14B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6E06FF-9FE9-0892-E109-ED678938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2EF563-FC3E-6383-9FD6-9FBA79B6A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53BA5-4896-2451-8DE0-D9A5D0F60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2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ECA-17F2-1415-EB8B-19EAA12B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6DC93-AA3E-A939-9630-FF30847A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0A8F51-BB27-6EC6-CF63-3FC6597E5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89EA0-F2E6-03DF-FC68-1DCC1127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53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E6D171-0013-9D69-F629-897E70A4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8D9B8-897E-899E-B05E-FD2641BA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C5D7E-CFE8-2D5C-1E8A-EB6BA695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587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8C3C-F4BD-8B66-4D33-2E5C2662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C9BE-35FB-9061-093A-201052F26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F3F87-0933-D31D-5212-CEA3E2C1D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0601D-F6FF-DA0A-2467-F3905036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6D51D-4BD7-118B-5284-BEF3C24D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B06C1-62B0-86E9-02B8-10A7E546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4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92555-EDB9-6A2C-C31C-784045D7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F2E47-32C0-F7F6-9DC9-4A17E0791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9CA6C-BE3F-741D-72E2-BCC54B60C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C229F-2C00-8D08-27E9-AB5399A0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98A99-D54B-6EB5-E5D7-B4C04C72D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5FDEA-A055-61E5-AF5E-064A10EF8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5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9BA43-4C26-131F-3125-F6E2A060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7326F-7DC2-ECAB-E25C-01C3BDB02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A66A6-D4E7-3575-BB3F-22409D99E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F873-F8B0-4F04-8748-4022DE84C3BC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6D83-3CDD-8AA9-0DA0-A6BD227D5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436F-80D1-FD8A-E4B5-89DB15931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0AB6-8796-4BD7-B0D7-3C226752B3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9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sers.sussex.ac.uk/~grahamh/RM1web/F-ratio%20table%202005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0.png"/><Relationship Id="rId2" Type="http://schemas.openxmlformats.org/officeDocument/2006/relationships/hyperlink" Target="https://www.scribbr.com/statistics/chi-square-distribution-tabl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hyperlink" Target="https://www.scribbr.com/statistics/chi-square-distribution-tabl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0.png"/><Relationship Id="rId2" Type="http://schemas.openxmlformats.org/officeDocument/2006/relationships/image" Target="../media/image11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3D867B-EC63-7FB8-5B55-BFED60FC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Independent Samples T-test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D521-8C98-B5BF-5CD0-EA5378DD1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387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Test scores of students:</a:t>
            </a:r>
          </a:p>
          <a:p>
            <a:pPr lvl="1"/>
            <a:r>
              <a:rPr lang="en-US" dirty="0"/>
              <a:t>Teaching Method A: [85, 88, 91, 78, 82]</a:t>
            </a:r>
          </a:p>
          <a:p>
            <a:pPr lvl="1"/>
            <a:r>
              <a:rPr lang="en-US" dirty="0"/>
              <a:t>Teaching Method B: [75, 79, 80, 82, 78]</a:t>
            </a:r>
          </a:p>
          <a:p>
            <a:pPr lvl="1"/>
            <a:r>
              <a:rPr lang="en-US" dirty="0"/>
              <a:t>Teaching Method C: [90, 85, 88, 92, 87]</a:t>
            </a:r>
            <a:endParaRPr lang="en-IN" dirty="0"/>
          </a:p>
          <a:p>
            <a:r>
              <a:rPr lang="en-US" dirty="0"/>
              <a:t>H0: There are no significant differences in the mean test scores among the three teaching methods</a:t>
            </a:r>
          </a:p>
          <a:p>
            <a:r>
              <a:rPr lang="en-US" dirty="0"/>
              <a:t>Ha: At least one teaching method has a different mean test score than the others</a:t>
            </a:r>
          </a:p>
          <a:p>
            <a:pPr lvl="1"/>
            <a:r>
              <a:rPr lang="en-US" dirty="0"/>
              <a:t>Mean of Method A: (85 + 88 + 91 + 78 + 82) / 5 = 84.8</a:t>
            </a:r>
          </a:p>
          <a:p>
            <a:pPr lvl="1"/>
            <a:r>
              <a:rPr lang="en-US" dirty="0"/>
              <a:t>Mean of Method B: (75 + 79 + 80 + 82 + 78) / 5 = 78.8</a:t>
            </a:r>
          </a:p>
          <a:p>
            <a:pPr lvl="1"/>
            <a:r>
              <a:rPr lang="en-US" dirty="0"/>
              <a:t>Mean of Method C: (90 + 85 + 88 + 92 + 87) / 5 = 88.4</a:t>
            </a:r>
          </a:p>
          <a:p>
            <a:r>
              <a:rPr lang="en-US" dirty="0"/>
              <a:t>Grand Mean: (84.8 + 78.8 + 88.4) / 3 = 84</a:t>
            </a:r>
          </a:p>
        </p:txBody>
      </p:sp>
    </p:spTree>
    <p:extLst>
      <p:ext uri="{BB962C8B-B14F-4D97-AF65-F5344CB8AC3E}">
        <p14:creationId xmlns:p14="http://schemas.microsoft.com/office/powerpoint/2010/main" val="2175037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SST = Sum of Squares Treatment, measures the variability of group means</a:t>
            </a:r>
          </a:p>
          <a:p>
            <a:r>
              <a:rPr lang="en-US" dirty="0"/>
              <a:t>SST = Σ (</a:t>
            </a:r>
            <a:r>
              <a:rPr lang="en-US" dirty="0" err="1"/>
              <a:t>Nt</a:t>
            </a:r>
            <a:r>
              <a:rPr lang="en-US" dirty="0"/>
              <a:t> * (Mean of Group t - Grand Mean)^2)</a:t>
            </a:r>
          </a:p>
          <a:p>
            <a:r>
              <a:rPr lang="en-US" dirty="0"/>
              <a:t>SST = (5 * (84.8 - 84)^2) + (5 * (78.8 - 84)^2) + (5 * (88.4 - 84)^2)</a:t>
            </a:r>
          </a:p>
          <a:p>
            <a:r>
              <a:rPr lang="en-US" dirty="0"/>
              <a:t>SST ≈ 133.2</a:t>
            </a:r>
          </a:p>
          <a:p>
            <a:r>
              <a:rPr lang="en-US" dirty="0"/>
              <a:t>SSE = Sum of Squares Error, measures the variability in the groups</a:t>
            </a:r>
          </a:p>
          <a:p>
            <a:r>
              <a:rPr lang="en-US" dirty="0"/>
              <a:t>SSE = Σ </a:t>
            </a:r>
            <a:r>
              <a:rPr lang="en-US" dirty="0" err="1"/>
              <a:t>Σ</a:t>
            </a:r>
            <a:r>
              <a:rPr lang="en-US" dirty="0"/>
              <a:t> (Xi - Mean of Group </a:t>
            </a:r>
            <a:r>
              <a:rPr lang="en-US" dirty="0" err="1"/>
              <a:t>i</a:t>
            </a:r>
            <a:r>
              <a:rPr lang="en-US" dirty="0"/>
              <a:t>)^2</a:t>
            </a:r>
          </a:p>
          <a:p>
            <a:r>
              <a:rPr lang="en-US" dirty="0"/>
              <a:t>SSE = (85-84.8)^2 + (88-84.8)^2 + (91-84.8)^2 + (78-78.8)^2 + (82-78.8)^2 + (75-78.8)^2 + (79-78.8)^2 + (80-78.8)^2 + (82-78.8)^2 + (78-78.8)^2 + (90-88.4)^2 + (85-88.4)^2 + (88-88.4)^2 + (92-88.4)^2 + (87-88.4)^2</a:t>
            </a:r>
          </a:p>
          <a:p>
            <a:r>
              <a:rPr lang="en-US" dirty="0"/>
              <a:t>SSE ≈ 50.8</a:t>
            </a:r>
          </a:p>
        </p:txBody>
      </p:sp>
    </p:spTree>
    <p:extLst>
      <p:ext uri="{BB962C8B-B14F-4D97-AF65-F5344CB8AC3E}">
        <p14:creationId xmlns:p14="http://schemas.microsoft.com/office/powerpoint/2010/main" val="317326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 = (SST / (k - 1)) / (SSE / (N - k))</a:t>
            </a:r>
          </a:p>
          <a:p>
            <a:r>
              <a:rPr lang="en-US" dirty="0"/>
              <a:t>Where k is the number of groups (3 in this case) and N is the total number of observations (15).</a:t>
            </a:r>
          </a:p>
          <a:p>
            <a:r>
              <a:rPr lang="en-US" dirty="0"/>
              <a:t>F = (133.2 / 2) / (50.8 / 12)</a:t>
            </a:r>
          </a:p>
          <a:p>
            <a:r>
              <a:rPr lang="en-US" dirty="0"/>
              <a:t>F ≈ 8.88</a:t>
            </a:r>
          </a:p>
          <a:p>
            <a:r>
              <a:rPr lang="en-US" dirty="0"/>
              <a:t>Now go to F-table (</a:t>
            </a:r>
            <a:r>
              <a:rPr lang="en-US" dirty="0">
                <a:hlinkClick r:id="rId2"/>
              </a:rPr>
              <a:t>https://users.sussex.ac.uk/~grahamh/RM1web/F-ratio%20table%202005.pdf</a:t>
            </a:r>
            <a:r>
              <a:rPr lang="en-US" dirty="0"/>
              <a:t>), go to column 2, row 12 (See next slide)</a:t>
            </a:r>
          </a:p>
          <a:p>
            <a:r>
              <a:rPr lang="en-US" dirty="0"/>
              <a:t>Since calculated F-value (8.88) &gt; critical statistic (3.89), we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343300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6D9-D625-5E9F-8B78-4ABCA8A2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ANOVA Example: Why column 2, row 14?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A2126-FAF9-2378-415A-44A504F6C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Degrees of Freedom (</a:t>
            </a:r>
            <a:r>
              <a:rPr lang="en-US" dirty="0" err="1"/>
              <a:t>df_total</a:t>
            </a:r>
            <a:r>
              <a:rPr lang="en-US" dirty="0"/>
              <a:t>): Total number of observations minus 1 = 15 - 1 = 14</a:t>
            </a:r>
          </a:p>
          <a:p>
            <a:r>
              <a:rPr lang="en-US" dirty="0"/>
              <a:t>Between-Groups Degrees of Freedom (</a:t>
            </a:r>
            <a:r>
              <a:rPr lang="en-US" dirty="0" err="1"/>
              <a:t>df_between</a:t>
            </a:r>
            <a:r>
              <a:rPr lang="en-US" dirty="0"/>
              <a:t>): Number of groups minus 1 = 3 - 1 = 2</a:t>
            </a:r>
          </a:p>
          <a:p>
            <a:r>
              <a:rPr lang="en-US" dirty="0"/>
              <a:t>Within-Groups Degrees of Freedom (</a:t>
            </a:r>
            <a:r>
              <a:rPr lang="en-US" dirty="0" err="1"/>
              <a:t>df_within</a:t>
            </a:r>
            <a:r>
              <a:rPr lang="en-US" dirty="0"/>
              <a:t>): Subtract </a:t>
            </a:r>
            <a:r>
              <a:rPr lang="en-US" dirty="0" err="1"/>
              <a:t>df_between</a:t>
            </a:r>
            <a:r>
              <a:rPr lang="en-US" dirty="0"/>
              <a:t> from </a:t>
            </a:r>
            <a:r>
              <a:rPr lang="en-US" dirty="0" err="1"/>
              <a:t>df_total</a:t>
            </a:r>
            <a:r>
              <a:rPr lang="en-US" dirty="0"/>
              <a:t> 14 - 2 = 12</a:t>
            </a:r>
          </a:p>
          <a:p>
            <a:r>
              <a:rPr lang="en-US" dirty="0"/>
              <a:t>We need to go to </a:t>
            </a:r>
            <a:r>
              <a:rPr lang="en-US" i="1" dirty="0" err="1"/>
              <a:t>df_between</a:t>
            </a:r>
            <a:r>
              <a:rPr lang="en-US" dirty="0"/>
              <a:t> column and </a:t>
            </a:r>
            <a:r>
              <a:rPr lang="en-US" i="1" dirty="0" err="1"/>
              <a:t>df_within</a:t>
            </a:r>
            <a:r>
              <a:rPr lang="en-US" dirty="0"/>
              <a:t> row, hence column 2 and row 12</a:t>
            </a:r>
          </a:p>
        </p:txBody>
      </p:sp>
    </p:spTree>
    <p:extLst>
      <p:ext uri="{BB962C8B-B14F-4D97-AF65-F5344CB8AC3E}">
        <p14:creationId xmlns:p14="http://schemas.microsoft.com/office/powerpoint/2010/main" val="2088720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FD13BB-FB33-FB3D-70F4-81BA0C42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AB3C2-0E14-7164-D13D-7711222B1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79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6D99CD-87AD-1EAA-36DF-DAB0F29C3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19B625-8134-A5DA-F0A7-ABD519821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Chi-square test</a:t>
            </a:r>
            <a:r>
              <a:rPr lang="en-US" dirty="0"/>
              <a:t>: A statistical test used to compare observed results with expected results of </a:t>
            </a:r>
            <a:r>
              <a:rPr lang="en-US" dirty="0">
                <a:solidFill>
                  <a:srgbClr val="FF0000"/>
                </a:solidFill>
              </a:rPr>
              <a:t>categorical variables</a:t>
            </a:r>
          </a:p>
          <a:p>
            <a:r>
              <a:rPr lang="en-US" dirty="0"/>
              <a:t>Three types</a:t>
            </a:r>
          </a:p>
          <a:p>
            <a:pPr lvl="1"/>
            <a:r>
              <a:rPr lang="en-US" b="1" dirty="0"/>
              <a:t>Chi-square test of Independence</a:t>
            </a:r>
            <a:r>
              <a:rPr lang="en-US" dirty="0"/>
              <a:t> (Are two categories independent? : Are </a:t>
            </a:r>
            <a:r>
              <a:rPr lang="en-US" i="1" dirty="0"/>
              <a:t>gender </a:t>
            </a:r>
            <a:r>
              <a:rPr lang="en-US" dirty="0"/>
              <a:t>and </a:t>
            </a:r>
            <a:r>
              <a:rPr lang="en-US" i="1" dirty="0"/>
              <a:t>pet preference </a:t>
            </a:r>
            <a:r>
              <a:rPr lang="en-US" dirty="0"/>
              <a:t>related?)</a:t>
            </a:r>
          </a:p>
          <a:p>
            <a:pPr lvl="1"/>
            <a:r>
              <a:rPr lang="en-US" b="1" dirty="0"/>
              <a:t>Chi-square test of Homogeneity </a:t>
            </a:r>
            <a:r>
              <a:rPr lang="en-US" dirty="0"/>
              <a:t>(Is data within a category proportionate?: Do different servers of a company fail roughly at the same rate?)</a:t>
            </a:r>
          </a:p>
          <a:p>
            <a:pPr lvl="1"/>
            <a:r>
              <a:rPr lang="en-US" b="1" dirty="0"/>
              <a:t>Chi-square test of Goodness of Fit </a:t>
            </a:r>
            <a:r>
              <a:rPr lang="en-US" dirty="0"/>
              <a:t>(Does data fit a particular distribution?: Is tossing a fair coin following binomial distribution?)</a:t>
            </a:r>
          </a:p>
          <a:p>
            <a:r>
              <a:rPr lang="en-US" dirty="0"/>
              <a:t>Data is arranged in a </a:t>
            </a:r>
            <a:r>
              <a:rPr lang="en-US" b="1" dirty="0"/>
              <a:t>contingency table</a:t>
            </a:r>
            <a:r>
              <a:rPr lang="en-US" dirty="0"/>
              <a:t> (crosstab_tips.py)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74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13CB-0550-CC0F-6278-87E8F38A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– Formula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86D2B-1AA0-1D36-7983-073BAF4BE5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481" y="1487567"/>
            <a:ext cx="7280553" cy="4844877"/>
          </a:xfrm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A99E2FCF-20E4-8695-ECBE-46B0B9D48DA2}"/>
              </a:ext>
            </a:extLst>
          </p:cNvPr>
          <p:cNvSpPr/>
          <p:nvPr/>
        </p:nvSpPr>
        <p:spPr>
          <a:xfrm>
            <a:off x="5219272" y="3328828"/>
            <a:ext cx="3400746" cy="1222624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Degrees of freedom is the number of variables that can vary in a calculation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B720746C-F503-9624-89A5-38B667C53559}"/>
              </a:ext>
            </a:extLst>
          </p:cNvPr>
          <p:cNvSpPr/>
          <p:nvPr/>
        </p:nvSpPr>
        <p:spPr>
          <a:xfrm>
            <a:off x="5219272" y="4746661"/>
            <a:ext cx="6441897" cy="1585783"/>
          </a:xfrm>
          <a:prstGeom prst="borderCallout1">
            <a:avLst>
              <a:gd name="adj1" fmla="val 18750"/>
              <a:gd name="adj2" fmla="val -8333"/>
              <a:gd name="adj3" fmla="val 5337"/>
              <a:gd name="adj4" fmla="val -18961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degrees of freedom for a Chi-square grid are equal to the number of rows minus one times the number of columns minus one: that is, (R-1)*(C-1). In our 2x2 grid, the degrees of independence will be (2-1)*(2-1), or 1</a:t>
            </a:r>
          </a:p>
        </p:txBody>
      </p:sp>
    </p:spTree>
    <p:extLst>
      <p:ext uri="{BB962C8B-B14F-4D97-AF65-F5344CB8AC3E}">
        <p14:creationId xmlns:p14="http://schemas.microsoft.com/office/powerpoint/2010/main" val="2277642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Does gender affect which pet is liked more, for the following data?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Solution: First define Hypotheses</a:t>
            </a:r>
          </a:p>
          <a:p>
            <a:pPr lvl="1"/>
            <a:r>
              <a:rPr lang="en-US" dirty="0"/>
              <a:t>H0: Gender and preference for cats or dogs are independent.</a:t>
            </a:r>
          </a:p>
          <a:p>
            <a:pPr lvl="1"/>
            <a:r>
              <a:rPr lang="en-US" dirty="0"/>
              <a:t>H1: Gender and preference for cats or dogs are not independent.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0D184-D465-8262-C682-FF53D6844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505" y="2319832"/>
            <a:ext cx="3902633" cy="149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7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up all the row and column values</a:t>
            </a:r>
          </a:p>
          <a:p>
            <a:endParaRPr lang="en-IN" dirty="0"/>
          </a:p>
          <a:p>
            <a:r>
              <a:rPr lang="en-IN" dirty="0"/>
              <a:t>Calculate “Expected value” for each cell by multiplying each row total by each column total and dividing it by the overall total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5CB5A-20DC-CC4B-5874-DC1E65644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169" y="1410672"/>
            <a:ext cx="4519461" cy="12297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D850BE-E8AB-911F-0485-21C9E05A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08" y="3929837"/>
            <a:ext cx="7236930" cy="2363539"/>
          </a:xfrm>
          <a:prstGeom prst="rect">
            <a:avLst/>
          </a:prstGeom>
        </p:spPr>
      </p:pic>
      <p:sp>
        <p:nvSpPr>
          <p:cNvPr id="4" name="Callout: Line 3">
            <a:extLst>
              <a:ext uri="{FF2B5EF4-FFF2-40B4-BE49-F238E27FC236}">
                <a16:creationId xmlns:a16="http://schemas.microsoft.com/office/drawing/2014/main" id="{6926D4B6-FE1C-A977-9BDB-C789588CE6A8}"/>
              </a:ext>
            </a:extLst>
          </p:cNvPr>
          <p:cNvSpPr/>
          <p:nvPr/>
        </p:nvSpPr>
        <p:spPr>
          <a:xfrm>
            <a:off x="9585790" y="3429000"/>
            <a:ext cx="2496620" cy="2864375"/>
          </a:xfrm>
          <a:prstGeom prst="borderCallout1">
            <a:avLst>
              <a:gd name="adj1" fmla="val 18750"/>
              <a:gd name="adj2" fmla="val -8333"/>
              <a:gd name="adj3" fmla="val 9549"/>
              <a:gd name="adj4" fmla="val -382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estimated value for each cell is the total for its row multiplied by the total for its column, then divided by the total for the table: that is, (</a:t>
            </a:r>
            <a:r>
              <a:rPr lang="en-US" dirty="0" err="1"/>
              <a:t>RowTotal</a:t>
            </a:r>
            <a:r>
              <a:rPr lang="en-US" dirty="0"/>
              <a:t>*</a:t>
            </a:r>
            <a:r>
              <a:rPr lang="en-US" dirty="0" err="1"/>
              <a:t>ColTotal</a:t>
            </a:r>
            <a:r>
              <a:rPr lang="en-US" dirty="0"/>
              <a:t>)/</a:t>
            </a:r>
            <a:r>
              <a:rPr lang="en-US" dirty="0" err="1"/>
              <a:t>GridTotal</a:t>
            </a:r>
            <a:r>
              <a:rPr lang="en-US" dirty="0"/>
              <a:t>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591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C172D-924F-2B63-B17E-4DEC5931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B108-490B-0448-C4BC-4955C084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Resulting “Expected values” table</a:t>
            </a:r>
          </a:p>
          <a:p>
            <a:endParaRPr lang="en-IN" dirty="0"/>
          </a:p>
          <a:p>
            <a:r>
              <a:rPr lang="en-IN" dirty="0"/>
              <a:t>Subtract expected from observed, square it, and divide by expected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987CD-548E-3523-C0C6-0702F3D68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566" y="1289022"/>
            <a:ext cx="5575514" cy="1423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7019D6-8CCC-B721-C78F-AB2F0F0A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27" y="3429000"/>
            <a:ext cx="4694412" cy="14753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5B9740-7161-C50C-E31F-26A842CE3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238" y="3244691"/>
            <a:ext cx="6543441" cy="324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E7CF-4620-EB72-FEE8-3BDAA723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Two Independent Samples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DB3C-DA74-A666-B5E5-0F6B16F82D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Compare the mean of two </a:t>
                </a:r>
                <a:r>
                  <a:rPr lang="en-US" dirty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/>
                  <a:t> groups (i.e. Samples from two different populations)</a:t>
                </a:r>
                <a:endParaRPr lang="en-US" b="1" dirty="0"/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significant difference between the means of the two groups</a:t>
                </a:r>
              </a:p>
              <a:p>
                <a:r>
                  <a:rPr lang="en-US" dirty="0"/>
                  <a:t>Formula: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1"/>
                          <m:t>X</m:t>
                        </m:r>
                        <m:r>
                          <m:rPr>
                            <m:nor/>
                          </m:rPr>
                          <a:rPr lang="en-IN" b="1"/>
                          <m:t>̄</m:t>
                        </m:r>
                        <m:r>
                          <a:rPr lang="en-IN" b="1" i="1" baseline="-2500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nor/>
                          </m:rPr>
                          <a:rPr lang="en-IN" b="1"/>
                          <m:t>X</m:t>
                        </m:r>
                        <m:r>
                          <m:rPr>
                            <m:nor/>
                          </m:rPr>
                          <a:rPr lang="en-IN" b="1"/>
                          <m:t>̄</m:t>
                        </m:r>
                        <m:r>
                          <a:rPr lang="en-IN" b="1" i="1" baseline="-2500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IN" b="1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IN" b="1" i="1" baseline="30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IN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den>
                            </m:f>
                            <m:r>
                              <a:rPr lang="en-I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IN" b="1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IN" b="1" i="1" baseline="30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num>
                              <m:den>
                                <m:r>
                                  <a:rPr lang="en-IN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IN" b="1" i="1" baseline="-2500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rad>
                        <m:r>
                          <a:rPr lang="en-IN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X</m:t>
                    </m:r>
                    <m:r>
                      <m:rPr>
                        <m:nor/>
                      </m:rPr>
                      <a:rPr lang="en-IN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: Sample means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r>
                  <a:rPr lang="en-US" dirty="0"/>
                  <a:t> and s</a:t>
                </a:r>
                <a:r>
                  <a:rPr lang="en-US" baseline="-25000" dirty="0"/>
                  <a:t>2</a:t>
                </a:r>
                <a:r>
                  <a:rPr lang="en-US" dirty="0"/>
                  <a:t>: Sample standard deviations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1</a:t>
                </a:r>
                <a:r>
                  <a:rPr lang="en-US" dirty="0"/>
                  <a:t> and n</a:t>
                </a:r>
                <a:r>
                  <a:rPr lang="en-US" baseline="-25000" dirty="0"/>
                  <a:t>2</a:t>
                </a:r>
                <a:r>
                  <a:rPr lang="en-US" dirty="0"/>
                  <a:t>: Sample sizes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5DB3C-DA74-A666-B5E5-0F6B16F82D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6F2163-0F38-7EB6-9303-6DDFC091C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222" y="3624955"/>
            <a:ext cx="4029578" cy="230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43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0F0-C180-CB5D-DB4A-FE885469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6FAD5-4003-6368-6AC9-E891E7573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Now add up the calculated values</a:t>
            </a:r>
          </a:p>
          <a:p>
            <a:pPr lvl="1"/>
            <a:r>
              <a:rPr lang="it-IT" dirty="0"/>
              <a:t>1.099 + 0.918 + 1.136 + 0.949 = 4.102</a:t>
            </a:r>
          </a:p>
          <a:p>
            <a:pPr lvl="1"/>
            <a:r>
              <a:rPr lang="it-IT" dirty="0"/>
              <a:t>Chi-Square test statistic is 4.102</a:t>
            </a:r>
          </a:p>
          <a:p>
            <a:r>
              <a:rPr lang="en-IN" dirty="0"/>
              <a:t>Now calculate Degrees of freedom = (row count – 1) x (column count – 1) = (2 – 1) x (2 – 1) = 1</a:t>
            </a:r>
          </a:p>
          <a:p>
            <a:r>
              <a:rPr lang="en-IN" dirty="0"/>
              <a:t>Look up in the Chi-square table (</a:t>
            </a:r>
            <a:r>
              <a:rPr lang="en-US" dirty="0"/>
              <a:t>https://people.richland.edu/james/lecture/m170/tbl-chi.html</a:t>
            </a:r>
            <a:r>
              <a:rPr lang="en-IN" dirty="0"/>
              <a:t>) for DF = 1 and alpha level of 0.05. The value (called as </a:t>
            </a:r>
            <a:r>
              <a:rPr lang="en-IN" b="1" dirty="0"/>
              <a:t>critical value</a:t>
            </a:r>
            <a:r>
              <a:rPr lang="en-IN" dirty="0"/>
              <a:t>) is 3.841, which is less than our Chi-square value.</a:t>
            </a:r>
          </a:p>
          <a:p>
            <a:r>
              <a:rPr lang="en-IN" dirty="0"/>
              <a:t>Conclusion: Observed value (i.e. our Test statistic) &gt; Critical value (i.e. the Chi-square Table value), so we reject the null hypothesis.</a:t>
            </a:r>
          </a:p>
        </p:txBody>
      </p:sp>
    </p:spTree>
    <p:extLst>
      <p:ext uri="{BB962C8B-B14F-4D97-AF65-F5344CB8AC3E}">
        <p14:creationId xmlns:p14="http://schemas.microsoft.com/office/powerpoint/2010/main" val="2282737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4D99A-CD4B-839A-14D6-7D2C399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Determine the probability of an observed frequency of events, given its expected frequency</a:t>
                </a:r>
              </a:p>
              <a:p>
                <a:r>
                  <a:rPr lang="en-IN" dirty="0"/>
                  <a:t>Example</a:t>
                </a:r>
              </a:p>
              <a:p>
                <a:pPr lvl="1"/>
                <a:r>
                  <a:rPr lang="en-IN" dirty="0"/>
                  <a:t>We toss a coin 18 times and get 12 heads</a:t>
                </a:r>
              </a:p>
              <a:p>
                <a:pPr lvl="1"/>
                <a:r>
                  <a:rPr lang="en-IN" dirty="0"/>
                  <a:t>Is it due to chance or is the coin biased?</a:t>
                </a:r>
              </a:p>
              <a:p>
                <a:r>
                  <a:rPr lang="en-IN" dirty="0"/>
                  <a:t>Chi-square formula: Considers sum of square distances between observed values O and expected values E, divided by each expected value 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I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= 2.0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CA0409-CCC4-B0E7-D2EB-5D6892DB6B07}"/>
              </a:ext>
            </a:extLst>
          </p:cNvPr>
          <p:cNvSpPr txBox="1"/>
          <p:nvPr/>
        </p:nvSpPr>
        <p:spPr>
          <a:xfrm>
            <a:off x="3927108" y="4928135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9F8C6-DA36-DDA1-0BB3-58A182777466}"/>
              </a:ext>
            </a:extLst>
          </p:cNvPr>
          <p:cNvSpPr txBox="1"/>
          <p:nvPr/>
        </p:nvSpPr>
        <p:spPr>
          <a:xfrm>
            <a:off x="5176788" y="4928135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Tails</a:t>
            </a:r>
          </a:p>
        </p:txBody>
      </p:sp>
    </p:spTree>
    <p:extLst>
      <p:ext uri="{BB962C8B-B14F-4D97-AF65-F5344CB8AC3E}">
        <p14:creationId xmlns:p14="http://schemas.microsoft.com/office/powerpoint/2010/main" val="2989129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4D99A-CD4B-839A-14D6-7D2C399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How to interpret this value (also called Test statistic)?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  <m:r>
                                  <a:rPr lang="en-I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= 2.0</a:t>
                </a:r>
              </a:p>
              <a:p>
                <a:endParaRPr lang="en-IN" dirty="0"/>
              </a:p>
              <a:p>
                <a:r>
                  <a:rPr lang="en-IN" dirty="0"/>
                  <a:t>Low chi-square value = High correlation between observed and expected values (Because we are subtracting E from O and squaring it, and if it is low, it means E and O are close to each other)</a:t>
                </a:r>
              </a:p>
              <a:p>
                <a:r>
                  <a:rPr lang="en-IN" dirty="0"/>
                  <a:t>Degrees of Freedom = Number of possible outcomes - 1 = 2 - 1 = 1</a:t>
                </a:r>
              </a:p>
              <a:p>
                <a:pPr lvl="1"/>
                <a:r>
                  <a:rPr lang="en-IN" dirty="0"/>
                  <a:t>Because we have either Heads or Tails</a:t>
                </a:r>
              </a:p>
              <a:p>
                <a:r>
                  <a:rPr lang="en-IN" dirty="0"/>
                  <a:t>Critical value with DF = 1 and </a:t>
                </a:r>
                <a:r>
                  <a:rPr lang="el-GR" dirty="0"/>
                  <a:t>α</a:t>
                </a:r>
                <a:r>
                  <a:rPr lang="en-IN" dirty="0"/>
                  <a:t> = 0.05 is 3.841 (</a:t>
                </a:r>
                <a:r>
                  <a:rPr lang="en-IN" dirty="0">
                    <a:hlinkClick r:id="rId2"/>
                  </a:rPr>
                  <a:t>https://www.scribbr.com/statistics/chi-square-distribution-table/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H</a:t>
                </a:r>
                <a:r>
                  <a:rPr lang="en-IN" baseline="-25000" dirty="0"/>
                  <a:t>0</a:t>
                </a:r>
                <a:r>
                  <a:rPr lang="en-IN" dirty="0"/>
                  <a:t> = 12 heads in 18 tosses is reasonable for a fair coin</a:t>
                </a:r>
              </a:p>
              <a:p>
                <a:r>
                  <a:rPr lang="en-IN" dirty="0"/>
                  <a:t>Since Test statistic (2.0) &lt; Critical value (3.841), we fail to reject H0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b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CA0409-CCC4-B0E7-D2EB-5D6892DB6B07}"/>
              </a:ext>
            </a:extLst>
          </p:cNvPr>
          <p:cNvSpPr txBox="1"/>
          <p:nvPr/>
        </p:nvSpPr>
        <p:spPr>
          <a:xfrm>
            <a:off x="3513222" y="2758336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9F8C6-DA36-DDA1-0BB3-58A182777466}"/>
              </a:ext>
            </a:extLst>
          </p:cNvPr>
          <p:cNvSpPr txBox="1"/>
          <p:nvPr/>
        </p:nvSpPr>
        <p:spPr>
          <a:xfrm>
            <a:off x="4608897" y="2758336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Tails</a:t>
            </a:r>
          </a:p>
        </p:txBody>
      </p:sp>
    </p:spTree>
    <p:extLst>
      <p:ext uri="{BB962C8B-B14F-4D97-AF65-F5344CB8AC3E}">
        <p14:creationId xmlns:p14="http://schemas.microsoft.com/office/powerpoint/2010/main" val="3735481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F4D99A-CD4B-839A-14D6-7D2C399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What if we get 16 heads in 18 coin tosses?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IN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d>
                          </m:e>
                          <m: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IN" dirty="0"/>
                  <a:t> = 10.88</a:t>
                </a:r>
              </a:p>
              <a:p>
                <a:endParaRPr lang="en-IN" dirty="0"/>
              </a:p>
              <a:p>
                <a:r>
                  <a:rPr lang="en-IN" dirty="0"/>
                  <a:t>High chi-square value = Low correlation between observed and expected values (Because we are subtracting E from O and squaring it, and if it is high, it means E and O are not close to each other)</a:t>
                </a:r>
              </a:p>
              <a:p>
                <a:r>
                  <a:rPr lang="en-IN" dirty="0"/>
                  <a:t>Degrees of Freedom = Number of possible outcomes - 1 = 2 - 1 = 1</a:t>
                </a:r>
              </a:p>
              <a:p>
                <a:pPr lvl="1"/>
                <a:r>
                  <a:rPr lang="en-IN" dirty="0"/>
                  <a:t>Because we have either Heads or Tails</a:t>
                </a:r>
              </a:p>
              <a:p>
                <a:r>
                  <a:rPr lang="en-IN" dirty="0"/>
                  <a:t>Critical value with DF = 1 and </a:t>
                </a:r>
                <a:r>
                  <a:rPr lang="el-GR" dirty="0"/>
                  <a:t>α</a:t>
                </a:r>
                <a:r>
                  <a:rPr lang="en-IN" dirty="0"/>
                  <a:t> = 0.05 is 3.841 (</a:t>
                </a:r>
                <a:r>
                  <a:rPr lang="en-IN" dirty="0">
                    <a:hlinkClick r:id="rId2"/>
                  </a:rPr>
                  <a:t>https://www.scribbr.com/statistics/chi-square-distribution-table/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H</a:t>
                </a:r>
                <a:r>
                  <a:rPr lang="en-IN" baseline="-25000" dirty="0"/>
                  <a:t>0</a:t>
                </a:r>
                <a:r>
                  <a:rPr lang="en-IN" dirty="0"/>
                  <a:t> = 16 heads in 18 tosses is reasonable for a fair coin</a:t>
                </a:r>
              </a:p>
              <a:p>
                <a:r>
                  <a:rPr lang="en-IN" dirty="0"/>
                  <a:t>Since Test statistic (10.88) &gt; Critical value (3.841), we reject H0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31770C-49BC-000B-B8C0-F847D81E83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 b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6CA0409-CCC4-B0E7-D2EB-5D6892DB6B07}"/>
              </a:ext>
            </a:extLst>
          </p:cNvPr>
          <p:cNvSpPr txBox="1"/>
          <p:nvPr/>
        </p:nvSpPr>
        <p:spPr>
          <a:xfrm>
            <a:off x="3513222" y="2758336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Heads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9F8C6-DA36-DDA1-0BB3-58A182777466}"/>
              </a:ext>
            </a:extLst>
          </p:cNvPr>
          <p:cNvSpPr txBox="1"/>
          <p:nvPr/>
        </p:nvSpPr>
        <p:spPr>
          <a:xfrm>
            <a:off x="4608897" y="2758336"/>
            <a:ext cx="79889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Tails</a:t>
            </a:r>
          </a:p>
        </p:txBody>
      </p:sp>
    </p:spTree>
    <p:extLst>
      <p:ext uri="{BB962C8B-B14F-4D97-AF65-F5344CB8AC3E}">
        <p14:creationId xmlns:p14="http://schemas.microsoft.com/office/powerpoint/2010/main" val="4072637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538-C781-B2D5-D212-E575E688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Homogeneity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B1F6-F2DC-67DF-0789-29E31C2F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company runs six identical servers for its IT infrastructure</a:t>
            </a:r>
          </a:p>
          <a:p>
            <a:r>
              <a:rPr lang="en-IN" dirty="0"/>
              <a:t>It wants to find out if server failure is occurring at the same rate for all the servers</a:t>
            </a:r>
          </a:p>
          <a:p>
            <a:r>
              <a:rPr lang="en-IN" dirty="0"/>
              <a:t>Assumptions</a:t>
            </a:r>
          </a:p>
          <a:p>
            <a:pPr lvl="1"/>
            <a:r>
              <a:rPr lang="en-IN" dirty="0"/>
              <a:t>When a server fails, it does not necessarily mean that it will fail again (When we get </a:t>
            </a:r>
            <a:r>
              <a:rPr lang="en-IN" i="1" dirty="0"/>
              <a:t>Heads</a:t>
            </a:r>
            <a:r>
              <a:rPr lang="en-IN" dirty="0"/>
              <a:t> in a toss of a coin, it does not say anything about the next toss)</a:t>
            </a:r>
          </a:p>
          <a:p>
            <a:pPr lvl="1"/>
            <a:r>
              <a:rPr lang="en-IN" dirty="0"/>
              <a:t>One server’s failure is not impacting any other server in any way</a:t>
            </a:r>
          </a:p>
          <a:p>
            <a:pPr lvl="1"/>
            <a:r>
              <a:rPr lang="en-IN" dirty="0"/>
              <a:t>A server is either healthy or has failed – No </a:t>
            </a:r>
            <a:r>
              <a:rPr lang="en-IN" i="1" dirty="0"/>
              <a:t>in-between </a:t>
            </a:r>
            <a:r>
              <a:rPr lang="en-IN" dirty="0"/>
              <a:t>states</a:t>
            </a:r>
          </a:p>
          <a:p>
            <a:r>
              <a:rPr lang="en-IN" dirty="0"/>
              <a:t>H</a:t>
            </a:r>
            <a:r>
              <a:rPr lang="en-IN" baseline="-25000" dirty="0"/>
              <a:t>0</a:t>
            </a:r>
            <a:r>
              <a:rPr lang="en-IN" dirty="0"/>
              <a:t>: There is no statistically significant difference between server failure rates</a:t>
            </a:r>
          </a:p>
        </p:txBody>
      </p:sp>
    </p:spTree>
    <p:extLst>
      <p:ext uri="{BB962C8B-B14F-4D97-AF65-F5344CB8AC3E}">
        <p14:creationId xmlns:p14="http://schemas.microsoft.com/office/powerpoint/2010/main" val="525316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538-C781-B2D5-D212-E575E688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Homogeneity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B1F6-F2DC-67DF-0789-29E31C2F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failure </a:t>
            </a:r>
            <a:r>
              <a:rPr lang="en-IN" i="1" dirty="0"/>
              <a:t>actual </a:t>
            </a:r>
            <a:r>
              <a:rPr lang="en-IN" dirty="0"/>
              <a:t>values are given to us: We need to calculate </a:t>
            </a:r>
            <a:r>
              <a:rPr lang="en-IN" i="1" dirty="0"/>
              <a:t>expected</a:t>
            </a:r>
            <a:r>
              <a:rPr lang="en-IN" dirty="0"/>
              <a:t> values using them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4B15BE-8B6F-95DF-C377-85A331B700A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23852"/>
          <a:ext cx="5257800" cy="35812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9258191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080395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88180217"/>
                    </a:ext>
                  </a:extLst>
                </a:gridCol>
              </a:tblGrid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Observed Failure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Expected Failure Count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92430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383300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90438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1840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405266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719912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/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solidFill>
                            <a:schemeClr val="bg1"/>
                          </a:solidFill>
                        </a:rPr>
                        <a:t>40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787295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r>
                        <a:rPr lang="en-IN" sz="2000" b="1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7054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77AF21-7C99-651C-FDD5-26C05FD161D9}"/>
              </a:ext>
            </a:extLst>
          </p:cNvPr>
          <p:cNvSpPr txBox="1"/>
          <p:nvPr/>
        </p:nvSpPr>
        <p:spPr>
          <a:xfrm>
            <a:off x="7353702" y="3006304"/>
            <a:ext cx="4292868" cy="34163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We expect all servers to have equal failure rate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Since Total Observed Count = 240, we need to divide it by the number of servers, 6 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So, Expected Failure Count for each server = 240 / 6 = 40</a:t>
            </a:r>
          </a:p>
        </p:txBody>
      </p:sp>
    </p:spTree>
    <p:extLst>
      <p:ext uri="{BB962C8B-B14F-4D97-AF65-F5344CB8AC3E}">
        <p14:creationId xmlns:p14="http://schemas.microsoft.com/office/powerpoint/2010/main" val="25611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1538-C781-B2D5-D212-E575E688B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Chi-Square Test of Homogeneity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DB1F6-F2DC-67DF-0789-29E31C2F8A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Chi-Square calculations		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r>
                                      <a:rPr lang="en-IN" i="0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i="1" dirty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9DB1F6-F2DC-67DF-0789-29E31C2F8A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A4B15BE-8B6F-95DF-C377-85A331B700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2923852"/>
              <a:ext cx="6813883" cy="35812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96742">
                      <a:extLst>
                        <a:ext uri="{9D8B030D-6E8A-4147-A177-3AD203B41FA5}">
                          <a16:colId xmlns:a16="http://schemas.microsoft.com/office/drawing/2014/main" val="292581911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290803951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159231937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2871342823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3928425706"/>
                        </a:ext>
                      </a:extLst>
                    </a:gridCol>
                    <a:gridCol w="1830173">
                      <a:extLst>
                        <a:ext uri="{9D8B030D-6E8A-4147-A177-3AD203B41FA5}">
                          <a16:colId xmlns:a16="http://schemas.microsoft.com/office/drawing/2014/main" val="879740018"/>
                        </a:ext>
                      </a:extLst>
                    </a:gridCol>
                  </a:tblGrid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Server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O 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(O - E)</a:t>
                          </a:r>
                          <a:r>
                            <a:rPr lang="en-IN" sz="2000" b="0" baseline="30000" dirty="0"/>
                            <a:t>2</a:t>
                          </a:r>
                          <a:r>
                            <a:rPr lang="en-IN" sz="2000" b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20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IN" sz="2000" b="0" i="1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IN" sz="2000" b="0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sz="2000" b="0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𝑂</m:t>
                                            </m:r>
                                            <m:r>
                                              <a:rPr lang="en-IN" sz="2000" b="0" i="0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IN" sz="2000" b="0" i="1" dirty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IN" sz="2000" b="0" i="0" dirty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IN" sz="2000" b="0" i="1" dirty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9243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538330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190438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5184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405266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719912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787295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7054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A4B15BE-8B6F-95DF-C377-85A331B700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4156979"/>
                  </p:ext>
                </p:extLst>
              </p:nvPr>
            </p:nvGraphicFramePr>
            <p:xfrm>
              <a:off x="838200" y="2923852"/>
              <a:ext cx="6813883" cy="3581225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996742">
                      <a:extLst>
                        <a:ext uri="{9D8B030D-6E8A-4147-A177-3AD203B41FA5}">
                          <a16:colId xmlns:a16="http://schemas.microsoft.com/office/drawing/2014/main" val="292581911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290803951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1592319370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2871342823"/>
                        </a:ext>
                      </a:extLst>
                    </a:gridCol>
                    <a:gridCol w="996742">
                      <a:extLst>
                        <a:ext uri="{9D8B030D-6E8A-4147-A177-3AD203B41FA5}">
                          <a16:colId xmlns:a16="http://schemas.microsoft.com/office/drawing/2014/main" val="3928425706"/>
                        </a:ext>
                      </a:extLst>
                    </a:gridCol>
                    <a:gridCol w="1830173">
                      <a:extLst>
                        <a:ext uri="{9D8B030D-6E8A-4147-A177-3AD203B41FA5}">
                          <a16:colId xmlns:a16="http://schemas.microsoft.com/office/drawing/2014/main" val="879740018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Server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O - 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(O - E)</a:t>
                          </a:r>
                          <a:r>
                            <a:rPr lang="en-IN" sz="2000" b="0" baseline="30000" dirty="0"/>
                            <a:t>2</a:t>
                          </a:r>
                          <a:r>
                            <a:rPr lang="en-IN" sz="2000" b="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72093" t="-4348" r="-1329" b="-425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9243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538330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7190438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5051840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196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4.9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405266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3719912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0" dirty="0"/>
                            <a:t>0.1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8787295"/>
                      </a:ext>
                    </a:extLst>
                  </a:tr>
                  <a:tr h="411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sz="20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000" b="1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17054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6318992-4014-34F2-5D38-0CE757791719}"/>
              </a:ext>
            </a:extLst>
          </p:cNvPr>
          <p:cNvSpPr txBox="1"/>
          <p:nvPr/>
        </p:nvSpPr>
        <p:spPr>
          <a:xfrm>
            <a:off x="8329061" y="2508024"/>
            <a:ext cx="3484346" cy="4154984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Chi-square Test statistic = 10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DF = 6 - 1 = 5</a:t>
            </a:r>
          </a:p>
          <a:p>
            <a:r>
              <a:rPr lang="el-GR" sz="2400" dirty="0">
                <a:solidFill>
                  <a:schemeClr val="bg1"/>
                </a:solidFill>
              </a:rPr>
              <a:t>α</a:t>
            </a:r>
            <a:r>
              <a:rPr lang="en-IN" sz="2400" dirty="0">
                <a:solidFill>
                  <a:schemeClr val="bg1"/>
                </a:solidFill>
              </a:rPr>
              <a:t> = 0.05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Critical value = 11.07</a:t>
            </a: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Since Test statistic &lt; Critical value, we fail to reject H0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307F9-2D30-C4BC-160E-E576C1701A12}"/>
              </a:ext>
            </a:extLst>
          </p:cNvPr>
          <p:cNvSpPr txBox="1"/>
          <p:nvPr/>
        </p:nvSpPr>
        <p:spPr>
          <a:xfrm>
            <a:off x="8114096" y="367249"/>
            <a:ext cx="3914275" cy="132343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it-IT" sz="2000" b="1" dirty="0"/>
              <a:t>Finding Critical value using Python</a:t>
            </a:r>
          </a:p>
          <a:p>
            <a:endParaRPr lang="it-IT" sz="2000" b="1" dirty="0"/>
          </a:p>
          <a:p>
            <a:r>
              <a:rPr lang="it-IT" sz="2000" b="1" dirty="0"/>
              <a:t>from scipy.stats import chi2</a:t>
            </a:r>
          </a:p>
          <a:p>
            <a:r>
              <a:rPr lang="it-IT" sz="2000" b="1" dirty="0"/>
              <a:t>print(chi2.isf(0.05, 5))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527875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75E-B7CA-1003-93F7-DFBA8F02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939B9-E38E-53F4-1A66-EC6323B4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Marks obtained by two groups of students:</a:t>
            </a:r>
          </a:p>
          <a:p>
            <a:r>
              <a:rPr lang="en-US" dirty="0"/>
              <a:t>Group A = [85,88,90,92,95,87,89,91,94,86,88,92,90,93,85,89,91,87,92,90,88,93,86,89,91]</a:t>
            </a:r>
          </a:p>
          <a:p>
            <a:r>
              <a:rPr lang="en-US" dirty="0"/>
              <a:t>Group B = [78,82,80,85,88,81,83,79,84,87,80,82,85,78,81,83,79,82,80,85,78,81,83,79,84,87,80,82,85,78]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2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175E-B7CA-1003-93F7-DFBA8F02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939B9-E38E-53F4-1A66-EC6323B4E7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= Sample mean of Group A = 89.04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mtClean="0"/>
                      <m:t>X</m:t>
                    </m:r>
                    <m:r>
                      <m:rPr>
                        <m:nor/>
                      </m:rPr>
                      <a:rPr lang="en-IN" smtClean="0"/>
                      <m:t>̄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= Sample mean of Group B = 81.87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1 </a:t>
                </a:r>
                <a:r>
                  <a:rPr lang="en-US" dirty="0"/>
                  <a:t>= Sample standard deviation of Group A = 2.64</a:t>
                </a:r>
              </a:p>
              <a:p>
                <a:r>
                  <a:rPr lang="en-US" dirty="0"/>
                  <a:t>s</a:t>
                </a:r>
                <a:r>
                  <a:rPr lang="en-US" baseline="-25000" dirty="0"/>
                  <a:t>2 </a:t>
                </a:r>
                <a:r>
                  <a:rPr lang="en-US" dirty="0"/>
                  <a:t>= Sample standard deviation of Group B = 2.06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1 </a:t>
                </a:r>
                <a:r>
                  <a:rPr lang="en-US" dirty="0"/>
                  <a:t>= Sample size of Group A = 25</a:t>
                </a:r>
              </a:p>
              <a:p>
                <a:r>
                  <a:rPr lang="en-US" dirty="0"/>
                  <a:t>n</a:t>
                </a:r>
                <a:r>
                  <a:rPr lang="en-US" baseline="-25000" dirty="0"/>
                  <a:t>2 </a:t>
                </a:r>
                <a:r>
                  <a:rPr lang="en-US" dirty="0"/>
                  <a:t>= Sample size of Group B = 30</a:t>
                </a:r>
              </a:p>
              <a:p>
                <a:r>
                  <a:rPr lang="en-US" dirty="0"/>
                  <a:t>Test t-statistic = 9.96 and DF = 43.77</a:t>
                </a:r>
              </a:p>
              <a:p>
                <a:r>
                  <a:rPr lang="en-US" dirty="0"/>
                  <a:t>Critical value (t-table): 1.67 for DF = 43 and alpha = 0.05</a:t>
                </a:r>
              </a:p>
              <a:p>
                <a:r>
                  <a:rPr lang="en-US" dirty="0"/>
                  <a:t>Since t-statistic &gt; critical value, we reject H</a:t>
                </a:r>
                <a:r>
                  <a:rPr lang="en-US" baseline="-25000" dirty="0"/>
                  <a:t>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3939B9-E38E-53F4-1A66-EC6323B4E7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2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251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02D852-4EA9-F3E7-9730-28A2DFA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t-test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39FC72-1529-5C3E-C1B3-91619B4CB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8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FBF55-7955-908E-7187-21F9E549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t-test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D362C0-D4EB-F455-09A6-9C47A7D4D0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Data from the </a:t>
                </a:r>
                <a:r>
                  <a:rPr lang="en-IN" dirty="0">
                    <a:solidFill>
                      <a:srgbClr val="FF0000"/>
                    </a:solidFill>
                  </a:rPr>
                  <a:t>same sample </a:t>
                </a:r>
                <a:r>
                  <a:rPr lang="en-IN" dirty="0"/>
                  <a:t>is tested </a:t>
                </a:r>
                <a:r>
                  <a:rPr lang="en-IN" i="1" dirty="0"/>
                  <a:t>before</a:t>
                </a:r>
                <a:r>
                  <a:rPr lang="en-IN" dirty="0"/>
                  <a:t> and </a:t>
                </a:r>
                <a:r>
                  <a:rPr lang="en-IN" i="1" dirty="0"/>
                  <a:t>after </a:t>
                </a:r>
                <a:r>
                  <a:rPr lang="en-IN" dirty="0"/>
                  <a:t>some event</a:t>
                </a:r>
              </a:p>
              <a:p>
                <a:r>
                  <a:rPr lang="en-IN" dirty="0"/>
                  <a:t>Different from Two independent samples t-test (Where data comes from two completely </a:t>
                </a:r>
                <a:r>
                  <a:rPr lang="en-IN" dirty="0">
                    <a:solidFill>
                      <a:srgbClr val="FF0000"/>
                    </a:solidFill>
                  </a:rPr>
                  <a:t>different </a:t>
                </a:r>
                <a:r>
                  <a:rPr lang="en-IN" dirty="0"/>
                  <a:t>groups)</a:t>
                </a:r>
              </a:p>
              <a:p>
                <a:r>
                  <a:rPr lang="en-IN" dirty="0"/>
                  <a:t>Example: Test the blood sugar levels of same patients </a:t>
                </a:r>
                <a:r>
                  <a:rPr lang="en-IN" i="1" dirty="0"/>
                  <a:t>before</a:t>
                </a:r>
                <a:r>
                  <a:rPr lang="en-IN" dirty="0"/>
                  <a:t> and </a:t>
                </a:r>
                <a:r>
                  <a:rPr lang="en-IN" i="1" dirty="0"/>
                  <a:t>after </a:t>
                </a:r>
                <a:r>
                  <a:rPr lang="en-IN" dirty="0"/>
                  <a:t>administering a diabetes medicine for 6 months</a:t>
                </a:r>
              </a:p>
              <a:p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There is no significant difference between the means of the two groups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Formula: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1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b="1">
                            <a:solidFill>
                              <a:schemeClr val="tx1"/>
                            </a:solidFill>
                          </a:rPr>
                          <m:t>̄</m:t>
                        </m:r>
                        <m:r>
                          <a:rPr lang="en-IN" b="1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𝒅𝒊𝒇𝒇</m:t>
                        </m:r>
                      </m:num>
                      <m:den>
                        <m:d>
                          <m:dPr>
                            <m:ctrlPr>
                              <a:rPr lang="en-I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b="1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𝒅𝒊𝒇𝒇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𝑺𝒂𝒎𝒑𝒍𝒆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𝒎𝒆𝒂𝒏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𝒐𝒇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𝒕𝒉𝒆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𝒅𝒊𝒇𝒇𝒆𝒓𝒆𝒏𝒄𝒆𝒔</m:t>
                        </m:r>
                      </m:num>
                      <m:den>
                        <m:d>
                          <m:dPr>
                            <m:ctrlPr>
                              <a:rPr lang="en-I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𝑺𝒂𝒎𝒑𝒍𝒆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𝒔𝒕𝒂𝒏𝒅𝒂𝒓𝒅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𝒅𝒆𝒗𝒊𝒂𝒕𝒊𝒐𝒏𝒔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𝒕𝒉𝒆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𝒅𝒊𝒇𝒇𝒆𝒓𝒆𝒏𝒄𝒆𝒔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𝑺𝒂𝒎𝒑𝒍𝒆</m:t>
                                    </m:r>
                                    <m:r>
                                      <a:rPr lang="en-I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I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𝒔𝒊𝒛𝒆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I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5D362C0-D4EB-F455-09A6-9C47A7D4D0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5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5789-9C32-F390-5DA4-DC1D2510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Paired t-test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33D1BF-75FA-AA56-9158-6AD92E54FA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411738"/>
          <a:ext cx="6309360" cy="556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147184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283409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3298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Sample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Sample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9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520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649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65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88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95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86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919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90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02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92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3608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Mean of differences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9647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</a:t>
                      </a:r>
                      <a:r>
                        <a:rPr lang="en-IN" b="1" dirty="0"/>
                        <a:t> deviation of differences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124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0054A-EDE6-F8B7-0CB5-3B06D6CA843F}"/>
                  </a:ext>
                </a:extLst>
              </p:cNvPr>
              <p:cNvSpPr txBox="1"/>
              <p:nvPr/>
            </p:nvSpPr>
            <p:spPr>
              <a:xfrm>
                <a:off x="7632834" y="1511166"/>
                <a:ext cx="4109987" cy="400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IN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2800" b="1">
                            <a:solidFill>
                              <a:schemeClr val="tx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IN" sz="2800" b="1">
                            <a:solidFill>
                              <a:schemeClr val="tx1"/>
                            </a:solidFill>
                          </a:rPr>
                          <m:t>̄</m:t>
                        </m:r>
                        <m:r>
                          <a:rPr lang="en-IN" sz="2800" b="1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𝒅𝒊𝒇𝒇</m:t>
                        </m:r>
                      </m:num>
                      <m:den>
                        <m:d>
                          <m:dPr>
                            <m:ctrlPr>
                              <a:rPr lang="en-IN" sz="28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IN" sz="2800" b="1" i="1" baseline="-25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𝒅𝒊𝒇𝒇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IN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IN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0" smtClean="0">
                            <a:latin typeface="Cambria Math" panose="02040503050406030204" pitchFamily="18" charset="0"/>
                          </a:rPr>
                          <m:t>75</m:t>
                        </m:r>
                      </m:num>
                      <m:den>
                        <m:d>
                          <m:d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28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422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IN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IN" sz="28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IN" sz="28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endParaRPr lang="en-IN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I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26</m:t>
                      </m:r>
                    </m:oMath>
                  </m:oMathPara>
                </a14:m>
                <a:endParaRPr lang="en-IN" sz="2800" dirty="0"/>
              </a:p>
              <a:p>
                <a:endParaRPr lang="en-IN" sz="2800" dirty="0"/>
              </a:p>
              <a:p>
                <a:r>
                  <a:rPr lang="en-IN" sz="2800" dirty="0"/>
                  <a:t>For α = 0.05 and DF = 11, critical value = 2.201</a:t>
                </a:r>
              </a:p>
              <a:p>
                <a:endParaRPr lang="en-IN" sz="2800" dirty="0"/>
              </a:p>
              <a:p>
                <a:r>
                  <a:rPr lang="en-IN" sz="2800" dirty="0"/>
                  <a:t>Since test statistic &gt; critical value, we reject H</a:t>
                </a:r>
                <a:r>
                  <a:rPr lang="en-IN" sz="2800" baseline="-25000" dirty="0"/>
                  <a:t>0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0054A-EDE6-F8B7-0CB5-3B06D6CA8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834" y="1511166"/>
                <a:ext cx="4109987" cy="4007700"/>
              </a:xfrm>
              <a:prstGeom prst="rect">
                <a:avLst/>
              </a:prstGeom>
              <a:blipFill>
                <a:blip r:embed="rId2"/>
                <a:stretch>
                  <a:fillRect l="-2967" r="-4303" b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027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E10EB6-84CF-C239-C3F6-73B324AE8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One-way ANOVA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EE088-21E5-6B34-B6E5-D94869653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96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2315-2BE8-08C9-4C07-E961B8DD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Variance (ANOVA)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E1615-B4BE-0B92-AF7A-4D7F86B88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Are means of three or more groups different?</a:t>
            </a:r>
          </a:p>
          <a:p>
            <a:r>
              <a:rPr lang="en-US" dirty="0"/>
              <a:t>“One way”: Because we are comparing just one variable across categories</a:t>
            </a:r>
          </a:p>
          <a:p>
            <a:r>
              <a:rPr lang="en-US" dirty="0"/>
              <a:t>“Two way”: If we compare two variables across categories</a:t>
            </a:r>
          </a:p>
          <a:p>
            <a:r>
              <a:rPr lang="en-US" dirty="0"/>
              <a:t>Compare variation within each sample, relative to the variation between samples</a:t>
            </a:r>
          </a:p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 = All group means are equal</a:t>
            </a:r>
          </a:p>
          <a:p>
            <a:r>
              <a:rPr lang="en-US" dirty="0"/>
              <a:t>Formula: Quite complex (See next two slides)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Microsoft Office PowerPoint</Application>
  <PresentationFormat>Widescreen</PresentationFormat>
  <Paragraphs>284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Two Independent Samples T-test</vt:lpstr>
      <vt:lpstr>Two Independent Samples T-Test</vt:lpstr>
      <vt:lpstr>Example</vt:lpstr>
      <vt:lpstr>Example</vt:lpstr>
      <vt:lpstr>Paired t-test</vt:lpstr>
      <vt:lpstr>Paired t-test</vt:lpstr>
      <vt:lpstr>Paired t-test Example</vt:lpstr>
      <vt:lpstr>One-way ANOVA</vt:lpstr>
      <vt:lpstr>Analysis of Variance (ANOVA)</vt:lpstr>
      <vt:lpstr>ANOVA Example</vt:lpstr>
      <vt:lpstr>ANOVA Example</vt:lpstr>
      <vt:lpstr>ANOVA Example</vt:lpstr>
      <vt:lpstr>ANOVA Example: Why column 2, row 14?</vt:lpstr>
      <vt:lpstr>Chi-Square Test</vt:lpstr>
      <vt:lpstr>Chi-Square Test</vt:lpstr>
      <vt:lpstr>Chi-Square Test – Formula</vt:lpstr>
      <vt:lpstr>Chi-square Test of Independence</vt:lpstr>
      <vt:lpstr>Chi-square Test of Independence</vt:lpstr>
      <vt:lpstr>Chi-square Test of Independence</vt:lpstr>
      <vt:lpstr>Chi-square Test of Independence</vt:lpstr>
      <vt:lpstr>Chi-square Test of Goodness of Fit</vt:lpstr>
      <vt:lpstr>Chi-square Test of Goodness of Fit</vt:lpstr>
      <vt:lpstr>Chi-square Test</vt:lpstr>
      <vt:lpstr>Chi-Square Test of Homogeneity</vt:lpstr>
      <vt:lpstr>Chi-Square Test of Homogeneity</vt:lpstr>
      <vt:lpstr>Chi-Square Test of Homogeneity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2024-12-09T14:08:01Z</dcterms:created>
  <dcterms:modified xsi:type="dcterms:W3CDTF">2024-12-09T14:08:56Z</dcterms:modified>
</cp:coreProperties>
</file>