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1414" r:id="rId4"/>
    <p:sldId id="298" r:id="rId5"/>
    <p:sldId id="401" r:id="rId6"/>
    <p:sldId id="307" r:id="rId7"/>
    <p:sldId id="2429" r:id="rId8"/>
    <p:sldId id="312" r:id="rId9"/>
    <p:sldId id="313" r:id="rId10"/>
    <p:sldId id="2165" r:id="rId11"/>
    <p:sldId id="2477" r:id="rId12"/>
    <p:sldId id="2433" r:id="rId13"/>
    <p:sldId id="2434" r:id="rId14"/>
    <p:sldId id="2375" r:id="rId15"/>
    <p:sldId id="2166" r:id="rId16"/>
    <p:sldId id="2167" r:id="rId17"/>
    <p:sldId id="2376" r:id="rId18"/>
    <p:sldId id="2378" r:id="rId19"/>
    <p:sldId id="23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62F-4879-15A6-0215-95C7D6FCD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60889-CA02-B51B-1CFB-530DADD0A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F946-C231-1753-FAFD-856E03AB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101D-5CC8-C777-6880-2D9D50F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24AE9-EB0A-1231-F2FA-1AAAE2E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2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A4C5-A7B4-F0C4-4872-F1A98C7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3CD0-26AF-9C52-6E5C-3874C0D4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25D2-B788-879F-06DF-7772AFA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7387-2731-7F81-698B-681A14C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1411-B498-D4A2-05E7-309A515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0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C8FDF-57C1-9800-AFD3-FF1FCD3AD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2102B-05E5-201C-5836-3F374852D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29FE-C866-8AE1-371B-DC37272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D85A-A041-2CDA-1B02-1F7596A9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EF0F-969D-56CE-C0B3-4C4B56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BC0-A74C-2CE3-5EEA-592C31A3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98EC-6408-D514-CC8A-E4A04C46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6F6C-AA38-EFAD-1F82-872AEE27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181F-E072-F278-84C3-93D5B418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ECD9-063E-BAF1-547A-C272CBE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291B-D5D7-C882-2019-BF1E722A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761D2-53D2-71F9-2D02-3ED65BC8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A8D8-3A0A-848B-FA66-9EA4C96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0C5A-972E-D2B8-8472-10804AE5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25A4-1C31-C123-26EB-2101CD12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B377-65C0-18F0-C12F-B3CC8F84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1D73-1C89-3607-6365-1F7AE7188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F0BE-83C6-85CB-2C6E-3CC74CD2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51EA-B6CC-587E-5F72-B87D6AFC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B560-DC79-0194-73AF-B0A97B6C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CCD1-1EBE-9866-8124-0576022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088D-990B-60EA-61C6-C6890F0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8662-D330-422A-D0A8-B04BFEB9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A6758-1E89-9565-C7BF-0A4ADB347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490C8-863B-DAFD-95DE-FEADB3F43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4867C-8101-4AF4-97E9-FFFE6E0D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04BD8-0E60-C86C-AF66-2279B00C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12725-AB20-AEF1-0BF0-8041BD2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ED59C-C091-5D50-21DA-595017D4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B875-D6E4-613A-F6FE-BA8721BE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05354-67EB-F017-39BD-FBEE1D4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10D0C-8112-A294-C180-784F568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A8A54-20E1-B540-4E0D-A26A2966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5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D71AC-DDF5-815F-7848-20E50516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E743A-5D7A-1CB1-BCA4-EBEDC708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C4BAA-A42E-79D2-3D8B-BA20827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1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C215-08A4-A39D-2D9E-9DE1A41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511A-6D77-66A3-885C-625AF43D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19536-FB22-E1BA-D976-898CDB74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AAB96-2C48-A09F-9094-D24FF787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D6F2-562E-6C9E-158D-7FEFEAD5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CC883-8D52-BA04-236A-5695509E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332E-9C47-8A6F-40A7-CFC1715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3265-9B24-DABA-64FA-76F6CCD0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C5D7-D8BB-1302-3930-A021EFDD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64C6-9479-D21E-072A-84F8FB7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1D81-10BD-B45E-EF5F-3DCA2F6E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E0A19-A93D-E24F-80EE-49B84255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35682-F273-FF60-3EDB-2F280868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B368-684C-8C48-DE74-55722696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C055-C305-087E-6242-A8D8ABBD4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5072-FA79-4505-804A-8B8F098E43D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C87D7-4C3F-7BA8-6739-AEFA5347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1708-0A57-6905-CCA8-5514D692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571B-E8C1-4B43-A424-6562A7877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1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57ED6-4DA4-1C75-14D1-62C723A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392E-696D-1180-5483-684A9206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FD84-2C44-7024-19BF-5693F510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Percentile</a:t>
            </a:r>
            <a:r>
              <a:rPr lang="en-IN" dirty="0"/>
              <a:t> (Relative): ≠ Percentage (Absolute)</a:t>
            </a:r>
          </a:p>
          <a:p>
            <a:r>
              <a:rPr lang="en-IN" dirty="0"/>
              <a:t>Percentile: A value below which certain percentage of observations lie</a:t>
            </a:r>
          </a:p>
          <a:p>
            <a:r>
              <a:rPr lang="en-IN" dirty="0"/>
              <a:t>Slices percentage data into two parts: Below a certain cut off, Above the same cut off</a:t>
            </a:r>
          </a:p>
          <a:p>
            <a:r>
              <a:rPr lang="en-IN" dirty="0"/>
              <a:t>k</a:t>
            </a:r>
            <a:r>
              <a:rPr lang="en-IN" baseline="30000" dirty="0"/>
              <a:t>th</a:t>
            </a:r>
            <a:r>
              <a:rPr lang="en-IN" dirty="0"/>
              <a:t> percentile = k% data is below it, and rest is above it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dirty="0"/>
              <a:t>If you are in the 90</a:t>
            </a:r>
            <a:r>
              <a:rPr lang="en-IN" baseline="30000" dirty="0"/>
              <a:t>th</a:t>
            </a:r>
            <a:r>
              <a:rPr lang="en-IN" dirty="0"/>
              <a:t> percentile in an examination, 90% students are below you and 10% students are above you</a:t>
            </a:r>
          </a:p>
          <a:p>
            <a:pPr lvl="1"/>
            <a:r>
              <a:rPr lang="en-IN" dirty="0"/>
              <a:t>If a patient’s blood pressure is in the 60</a:t>
            </a:r>
            <a:r>
              <a:rPr lang="en-IN" baseline="30000" dirty="0"/>
              <a:t>th</a:t>
            </a:r>
            <a:r>
              <a:rPr lang="en-IN" dirty="0"/>
              <a:t> percentile, 60% patients have a blood pressure less than this patient, and 40% patients have higher blood pressure than this patient</a:t>
            </a:r>
          </a:p>
          <a:p>
            <a:r>
              <a:rPr lang="en-IN" dirty="0"/>
              <a:t>Median = 50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26564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B61C-2C86-83CF-8D1E-73DC27D9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FB19-E134-3A03-8F85-DF85A509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graph                                            Score at the 62</a:t>
            </a:r>
            <a:r>
              <a:rPr lang="en-IN" baseline="30000" dirty="0"/>
              <a:t>nd</a:t>
            </a:r>
            <a:r>
              <a:rPr lang="en-IN" dirty="0"/>
              <a:t> percentile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DCC3-BCD7-BC88-0761-A8298859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82" y="2431292"/>
            <a:ext cx="3677163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3A1B1-7AD8-3131-5A38-29CA3C81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32" y="2431292"/>
            <a:ext cx="376290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r>
                  <a:rPr lang="en-IN" sz="2400" dirty="0"/>
                  <a:t>10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𝐷𝑒𝑠𝑖𝑟𝑒𝑑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𝑝𝑒𝑟𝑐𝑒𝑛𝑡𝑖𝑙𝑒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21=2.10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10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second position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72 +78</m:t>
                            </m:r>
                          </m:e>
                        </m:d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75</a:t>
                </a:r>
              </a:p>
              <a:p>
                <a:r>
                  <a:rPr lang="en-IN" dirty="0"/>
                  <a:t>Interpretation: 10% students lie below 75 marks, 90% are above 75 marks</a:t>
                </a:r>
              </a:p>
              <a:p>
                <a:endParaRPr lang="en-IN" dirty="0"/>
              </a:p>
              <a:p>
                <a:r>
                  <a:rPr lang="en-IN" sz="2400" dirty="0"/>
                  <a:t>90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𝐷𝑒𝑠𝑖𝑟𝑒𝑑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𝑝𝑒𝑟𝑐𝑒𝑛𝑡𝑖𝑙𝑒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+1 =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21=18.9 ~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98+99</m:t>
                            </m:r>
                          </m:e>
                        </m:d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b="0" dirty="0"/>
                  <a:t> = 98.5</a:t>
                </a:r>
              </a:p>
              <a:p>
                <a:r>
                  <a:rPr lang="en-IN" dirty="0"/>
                  <a:t>Marks at 90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18</a:t>
                </a:r>
                <a:r>
                  <a:rPr lang="en-IN" baseline="30000" dirty="0"/>
                  <a:t>th</a:t>
                </a:r>
                <a:r>
                  <a:rPr lang="en-IN" dirty="0"/>
                  <a:t> position = 98.5</a:t>
                </a:r>
              </a:p>
              <a:p>
                <a:r>
                  <a:rPr lang="en-IN" dirty="0"/>
                  <a:t>Interpretation: 90% students lie below 98.5 marks, 10% are above 98.5 marks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EAACFB-DAD7-E9C0-1575-33EB8C5FD820}"/>
              </a:ext>
            </a:extLst>
          </p:cNvPr>
          <p:cNvSpPr txBox="1"/>
          <p:nvPr/>
        </p:nvSpPr>
        <p:spPr>
          <a:xfrm>
            <a:off x="6525928" y="519764"/>
            <a:ext cx="5361272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some references, we might see </a:t>
            </a:r>
            <a:r>
              <a:rPr lang="en-IN" i="1" dirty="0">
                <a:solidFill>
                  <a:schemeClr val="bg1"/>
                </a:solidFill>
              </a:rPr>
              <a:t>Number of observations</a:t>
            </a:r>
            <a:r>
              <a:rPr lang="en-IN" dirty="0">
                <a:solidFill>
                  <a:schemeClr val="bg1"/>
                </a:solidFill>
              </a:rPr>
              <a:t>, rather than </a:t>
            </a:r>
            <a:r>
              <a:rPr lang="en-IN" i="1" dirty="0">
                <a:solidFill>
                  <a:srgbClr val="FFFF00"/>
                </a:solidFill>
              </a:rPr>
              <a:t>Number of observations + 1</a:t>
            </a:r>
            <a:r>
              <a:rPr lang="en-IN" dirty="0">
                <a:solidFill>
                  <a:schemeClr val="bg1"/>
                </a:solidFill>
              </a:rPr>
              <a:t> … Generally does not make a big difference</a:t>
            </a:r>
          </a:p>
        </p:txBody>
      </p:sp>
    </p:spTree>
    <p:extLst>
      <p:ext uri="{BB962C8B-B14F-4D97-AF65-F5344CB8AC3E}">
        <p14:creationId xmlns:p14="http://schemas.microsoft.com/office/powerpoint/2010/main" val="141374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Another type of question: At what percentile are 85 marks in the above list?</a:t>
                </a:r>
                <a:endParaRPr lang="en-IN" dirty="0"/>
              </a:p>
              <a:p>
                <a:r>
                  <a:rPr lang="en-IN" sz="2400" dirty="0"/>
                  <a:t>Percentile for 85 marks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𝑏𝑒𝑙𝑜𝑤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100=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r>
                  <a:rPr lang="en-IN" sz="2400" b="0" dirty="0"/>
                  <a:t> = 30</a:t>
                </a:r>
              </a:p>
              <a:p>
                <a:r>
                  <a:rPr lang="en-IN" dirty="0"/>
                  <a:t>85 marks are at the 30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Interpretation: 30% students lie below 85 marks, 70% are above 85 marks</a:t>
                </a:r>
              </a:p>
              <a:p>
                <a:r>
                  <a:rPr lang="en-IN" dirty="0"/>
                  <a:t>Note: Here we use </a:t>
                </a:r>
                <a:r>
                  <a:rPr lang="en-IN" i="1" dirty="0"/>
                  <a:t>Number of observations</a:t>
                </a:r>
                <a:r>
                  <a:rPr lang="en-IN" dirty="0"/>
                  <a:t>, and not </a:t>
                </a:r>
                <a:r>
                  <a:rPr lang="en-IN" i="1" dirty="0"/>
                  <a:t>Number of observations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8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3F9-99F1-FC19-26E4-0E1345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 Household Net Worth and Percentile </a:t>
            </a:r>
            <a:r>
              <a:rPr lang="en-IN" sz="2000" dirty="0"/>
              <a:t>(Source: https://finance.yahoo.com/news/wealthy-net-worth-considered-poor-190014440.html)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6A6821-6B28-392C-59B3-1BD4F76452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2601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84760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257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Percentile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Net Worth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2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</a:t>
                      </a:r>
                      <a:r>
                        <a:rPr lang="en-IN" sz="2400" baseline="30000" dirty="0"/>
                        <a:t>th</a:t>
                      </a:r>
                      <a:r>
                        <a:rPr lang="en-IN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Middle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$281,000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Wealthy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</a:t>
                      </a:r>
                      <a:r>
                        <a:rPr lang="en-IN" sz="2400" baseline="30000" dirty="0"/>
                        <a:t>th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$1.9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2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7D-01E7-EA79-D2F4-FCF9826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Percentile: Divides data into 100 equal parts</a:t>
                </a:r>
              </a:p>
              <a:p>
                <a:r>
                  <a:rPr lang="en-IN" b="1" dirty="0"/>
                  <a:t>Quartile</a:t>
                </a:r>
                <a:r>
                  <a:rPr lang="en-IN" dirty="0"/>
                  <a:t>: Divides data into 4 equal parts</a:t>
                </a:r>
              </a:p>
              <a:p>
                <a:r>
                  <a:rPr lang="en-IN" dirty="0"/>
                  <a:t>First Quartile (Q1) = 25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Second Quartile (Q2) = 50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  <a:r>
                  <a:rPr lang="en-IN" dirty="0">
                    <a:solidFill>
                      <a:srgbClr val="FF0000"/>
                    </a:solidFill>
                  </a:rPr>
                  <a:t>= Median</a:t>
                </a:r>
              </a:p>
              <a:p>
                <a:r>
                  <a:rPr lang="en-IN" dirty="0"/>
                  <a:t>Third Quartile (Q3) = 75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</a:p>
              <a:p>
                <a:r>
                  <a:rPr lang="en-IN" dirty="0"/>
                  <a:t>Position of Q1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=5.25</m:t>
                    </m:r>
                  </m:oMath>
                </a14:m>
                <a:r>
                  <a:rPr lang="en-IN" dirty="0"/>
                  <a:t>, So Q1 = Average of 81 and 83 = 82</a:t>
                </a:r>
              </a:p>
              <a:p>
                <a:r>
                  <a:rPr lang="en-IN" dirty="0"/>
                  <a:t>Position of Q2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1050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=10.5</m:t>
                    </m:r>
                  </m:oMath>
                </a14:m>
                <a:r>
                  <a:rPr lang="en-IN" dirty="0"/>
                  <a:t>, So Q2 = Average of 90 and 91 = 90.5</a:t>
                </a:r>
              </a:p>
              <a:p>
                <a:r>
                  <a:rPr lang="en-IN" dirty="0"/>
                  <a:t>Position of Q3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=15.75</m:t>
                    </m:r>
                  </m:oMath>
                </a14:m>
                <a:r>
                  <a:rPr lang="en-IN" dirty="0"/>
                  <a:t>, So Q3 = Average of 95 and 96 = 95.5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E72F5-757A-D941-FC0C-78EECCC48405}"/>
              </a:ext>
            </a:extLst>
          </p:cNvPr>
          <p:cNvCxnSpPr/>
          <p:nvPr/>
        </p:nvCxnSpPr>
        <p:spPr>
          <a:xfrm>
            <a:off x="7565457" y="2521819"/>
            <a:ext cx="398485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271E8-09BF-C6B4-FD4F-B6E8EA1A2A72}"/>
              </a:ext>
            </a:extLst>
          </p:cNvPr>
          <p:cNvCxnSpPr/>
          <p:nvPr/>
        </p:nvCxnSpPr>
        <p:spPr>
          <a:xfrm>
            <a:off x="8585735" y="2175309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B0507-D74B-48CC-6A98-42418D2D8064}"/>
              </a:ext>
            </a:extLst>
          </p:cNvPr>
          <p:cNvCxnSpPr/>
          <p:nvPr/>
        </p:nvCxnSpPr>
        <p:spPr>
          <a:xfrm>
            <a:off x="9633283" y="2188147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F7722F-6B80-4735-ABD4-EF404B259719}"/>
              </a:ext>
            </a:extLst>
          </p:cNvPr>
          <p:cNvCxnSpPr/>
          <p:nvPr/>
        </p:nvCxnSpPr>
        <p:spPr>
          <a:xfrm>
            <a:off x="10671208" y="2188147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B437C0-A983-4E0F-055D-2C8125105C1B}"/>
              </a:ext>
            </a:extLst>
          </p:cNvPr>
          <p:cNvSpPr txBox="1"/>
          <p:nvPr/>
        </p:nvSpPr>
        <p:spPr>
          <a:xfrm>
            <a:off x="8191100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385B5-CDCD-EB90-2C60-4E4A1E2D3D22}"/>
              </a:ext>
            </a:extLst>
          </p:cNvPr>
          <p:cNvSpPr txBox="1"/>
          <p:nvPr/>
        </p:nvSpPr>
        <p:spPr>
          <a:xfrm>
            <a:off x="9200146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1CACB-4195-16B7-D322-DD545C50F498}"/>
              </a:ext>
            </a:extLst>
          </p:cNvPr>
          <p:cNvSpPr txBox="1"/>
          <p:nvPr/>
        </p:nvSpPr>
        <p:spPr>
          <a:xfrm>
            <a:off x="10238071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7232D-B237-334C-37AC-18334105FADA}"/>
              </a:ext>
            </a:extLst>
          </p:cNvPr>
          <p:cNvSpPr txBox="1"/>
          <p:nvPr/>
        </p:nvSpPr>
        <p:spPr>
          <a:xfrm>
            <a:off x="8191100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82673-4145-3BDE-8EA1-EB67CE04E3CE}"/>
              </a:ext>
            </a:extLst>
          </p:cNvPr>
          <p:cNvSpPr txBox="1"/>
          <p:nvPr/>
        </p:nvSpPr>
        <p:spPr>
          <a:xfrm>
            <a:off x="9200146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C36B7-42C2-69E1-E0DB-C94C734E7EF4}"/>
              </a:ext>
            </a:extLst>
          </p:cNvPr>
          <p:cNvSpPr txBox="1"/>
          <p:nvPr/>
        </p:nvSpPr>
        <p:spPr>
          <a:xfrm>
            <a:off x="10238071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58812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F2C-9AE9-6EEB-7AF2-A0A6A6E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Quartile Range (IQR)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5D4-346D-66B8-5EA3-90019A6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Inter Quartile Range (IQR)</a:t>
            </a:r>
            <a:r>
              <a:rPr lang="en-IN" dirty="0"/>
              <a:t> = Q3 – Q1 = Middle 50% of the data</a:t>
            </a:r>
          </a:p>
          <a:p>
            <a:r>
              <a:rPr lang="en-IN" dirty="0"/>
              <a:t>In the given example: IQR = Q3 – Q1 = 95.5 – 82 = 13.5</a:t>
            </a:r>
          </a:p>
          <a:p>
            <a:r>
              <a:rPr lang="en-IN" dirty="0"/>
              <a:t>Handles outliers better than range, since the extreme values at both the ends are ignored in IQR</a:t>
            </a:r>
          </a:p>
          <a:p>
            <a:r>
              <a:rPr lang="en-IN" dirty="0"/>
              <a:t>Since it uses percentiles rather than actual values, it is less affected by </a:t>
            </a:r>
            <a:r>
              <a:rPr lang="en-IN" b="1" dirty="0"/>
              <a:t>skewed data </a:t>
            </a:r>
            <a:r>
              <a:rPr lang="en-IN" dirty="0"/>
              <a:t>(See </a:t>
            </a:r>
            <a:r>
              <a:rPr lang="en-IN" b="1" dirty="0"/>
              <a:t>Skewness</a:t>
            </a:r>
            <a:r>
              <a:rPr lang="en-IN" dirty="0"/>
              <a:t>)</a:t>
            </a:r>
          </a:p>
          <a:p>
            <a:r>
              <a:rPr lang="en-IN" b="1" dirty="0"/>
              <a:t>Outliers</a:t>
            </a:r>
            <a:r>
              <a:rPr lang="en-IN" dirty="0"/>
              <a:t>: Data points that are significantly outside of the typical range of values</a:t>
            </a:r>
          </a:p>
          <a:p>
            <a:pPr lvl="1"/>
            <a:r>
              <a:rPr lang="en-IN" dirty="0"/>
              <a:t>Lower bound: Q1 – (1.5 * IQR) = 82 – (1.5 * 13.5) = 61.75</a:t>
            </a:r>
          </a:p>
          <a:p>
            <a:pPr lvl="1"/>
            <a:r>
              <a:rPr lang="en-IN" dirty="0"/>
              <a:t>Upper bound: Q3 + (1.5 * IQR) = 82 + (1.5 * 13.5) = 102.25</a:t>
            </a:r>
          </a:p>
          <a:p>
            <a:pPr lvl="1"/>
            <a:r>
              <a:rPr lang="en-IN" dirty="0"/>
              <a:t>Points below the </a:t>
            </a:r>
            <a:r>
              <a:rPr lang="en-IN" i="1" dirty="0"/>
              <a:t>lower bound</a:t>
            </a:r>
            <a:r>
              <a:rPr lang="en-IN" dirty="0"/>
              <a:t> or above the </a:t>
            </a:r>
            <a:r>
              <a:rPr lang="en-IN" i="1" dirty="0"/>
              <a:t>upper bound</a:t>
            </a:r>
            <a:r>
              <a:rPr lang="en-IN" dirty="0"/>
              <a:t> are </a:t>
            </a:r>
            <a:r>
              <a:rPr lang="en-IN" i="1" dirty="0"/>
              <a:t>outliers</a:t>
            </a:r>
          </a:p>
          <a:p>
            <a:pPr lvl="1"/>
            <a:r>
              <a:rPr lang="en-IN" dirty="0"/>
              <a:t>In our example, there are no such points, so we do not have any outliers</a:t>
            </a:r>
          </a:p>
        </p:txBody>
      </p:sp>
    </p:spTree>
    <p:extLst>
      <p:ext uri="{BB962C8B-B14F-4D97-AF65-F5344CB8AC3E}">
        <p14:creationId xmlns:p14="http://schemas.microsoft.com/office/powerpoint/2010/main" val="271400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24EE-A679-9C79-FCB3-6160B13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733-B50D-E84D-9961-20E06E65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Commute times for 14 randomly selected adults in minutes: </a:t>
            </a:r>
            <a:r>
              <a:rPr lang="en-US" dirty="0"/>
              <a:t>16, 8, 35, 17, 13, 15, 15, 5, 16, 25, 20, 20, 12, 10</a:t>
            </a:r>
          </a:p>
          <a:p>
            <a:r>
              <a:rPr lang="en-US" dirty="0"/>
              <a:t>Find outliers and draw a box plot</a:t>
            </a:r>
          </a:p>
          <a:p>
            <a:r>
              <a:rPr lang="en-US" dirty="0"/>
              <a:t>Solution: First sort them: 5, 8, 10, 12, 13, 15, 15, 16, 16, 17, 20, 20, 25, 35</a:t>
            </a:r>
          </a:p>
          <a:p>
            <a:r>
              <a:rPr lang="en-US" dirty="0"/>
              <a:t>Create a 5-number summary: Minimum, Q1, Q2, Q3, Maximum = 5, 12, 15.5, 20, and 35</a:t>
            </a:r>
          </a:p>
          <a:p>
            <a:r>
              <a:rPr lang="en-US" dirty="0"/>
              <a:t>Outlier</a:t>
            </a:r>
          </a:p>
          <a:p>
            <a:pPr lvl="1"/>
            <a:r>
              <a:rPr lang="en-US" dirty="0"/>
              <a:t>First calculate </a:t>
            </a:r>
            <a:r>
              <a:rPr lang="en-IN" dirty="0"/>
              <a:t>1.5 * IQR = 1.5 x (20 – 12) = 1.5 x 8 = 12</a:t>
            </a:r>
          </a:p>
          <a:p>
            <a:pPr lvl="1"/>
            <a:r>
              <a:rPr lang="en-US" dirty="0"/>
              <a:t>Outliers calculation: Q1 – 12 = 12 – 12 = 0  and Q3 + 12 = 20 + 12 = 32</a:t>
            </a:r>
          </a:p>
          <a:p>
            <a:pPr lvl="1"/>
            <a:r>
              <a:rPr lang="en-US" dirty="0"/>
              <a:t>So, outliers = Commute time &lt; 0 or &gt; 32</a:t>
            </a:r>
          </a:p>
          <a:p>
            <a:r>
              <a:rPr lang="en-US" dirty="0"/>
              <a:t>Boxplot: Draw a vertical line between 5 and 35; Draw a box with 12 and 20; Draw a median line at 15.5, Show outlier points (See next slide)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24EE-A679-9C79-FCB3-6160B13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733-B50D-E84D-9961-20E06E65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Data</a:t>
            </a:r>
          </a:p>
          <a:p>
            <a:r>
              <a:rPr lang="en-IN" dirty="0" err="1"/>
              <a:t>commuter_times</a:t>
            </a:r>
            <a:r>
              <a:rPr lang="en-IN" dirty="0"/>
              <a:t> = [16, 8, 35, 17, 13, 15, 15, 5, 16, 25, 20, 20, 12, 10]</a:t>
            </a:r>
          </a:p>
          <a:p>
            <a:endParaRPr lang="en-IN" dirty="0"/>
          </a:p>
          <a:p>
            <a:r>
              <a:rPr lang="en-IN" dirty="0"/>
              <a:t># Create the box plot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sns.boxplot</a:t>
            </a:r>
            <a:r>
              <a:rPr lang="en-IN" dirty="0"/>
              <a:t>(data=</a:t>
            </a:r>
            <a:r>
              <a:rPr lang="en-IN" dirty="0" err="1"/>
              <a:t>commuter_times</a:t>
            </a:r>
            <a:r>
              <a:rPr lang="en-IN" dirty="0"/>
              <a:t>, orient='h')</a:t>
            </a:r>
          </a:p>
          <a:p>
            <a:endParaRPr lang="en-IN" dirty="0"/>
          </a:p>
          <a:p>
            <a:r>
              <a:rPr lang="en-IN" dirty="0"/>
              <a:t># Add titles and labels</a:t>
            </a:r>
          </a:p>
          <a:p>
            <a:r>
              <a:rPr lang="en-IN" dirty="0" err="1"/>
              <a:t>plt.title</a:t>
            </a:r>
            <a:r>
              <a:rPr lang="en-IN" dirty="0"/>
              <a:t>('Box Plot of Commuter Times')</a:t>
            </a:r>
          </a:p>
          <a:p>
            <a:r>
              <a:rPr lang="en-IN" dirty="0" err="1"/>
              <a:t>plt.xlabel</a:t>
            </a:r>
            <a:r>
              <a:rPr lang="en-IN" dirty="0"/>
              <a:t>('Minutes')</a:t>
            </a:r>
          </a:p>
          <a:p>
            <a:endParaRPr lang="en-IN" dirty="0"/>
          </a:p>
          <a:p>
            <a:r>
              <a:rPr lang="en-IN" dirty="0"/>
              <a:t>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252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3A2A-F2E2-65E3-3362-B66A9D69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Resulting 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FB29-4474-6B20-219E-8954EA90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C913C-FB0D-6925-2860-5440C6F7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5" y="1496675"/>
            <a:ext cx="8906269" cy="49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69D-1D47-A7F4-75EC-CC9EF47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1708-DEBB-7FBD-03A4-F18EF3E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Measures of Location / Measures of Central Tendency 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single value that represents the “centering” of a set of data, e.g. average</a:t>
            </a:r>
          </a:p>
          <a:p>
            <a:r>
              <a:rPr lang="en-US" dirty="0"/>
              <a:t>Example: Marks obtained by 10 students, arranged in an ascending order … 45,56,61,65,68,71,73,79,82,88,91</a:t>
            </a:r>
          </a:p>
          <a:p>
            <a:r>
              <a:rPr lang="en-US" dirty="0"/>
              <a:t>Possible measure of location: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4517D-D7DF-4945-A9A1-864BCAAD5A2A}"/>
              </a:ext>
            </a:extLst>
          </p:cNvPr>
          <p:cNvSpPr txBox="1"/>
          <p:nvPr/>
        </p:nvSpPr>
        <p:spPr>
          <a:xfrm>
            <a:off x="5435065" y="3621114"/>
            <a:ext cx="64296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45,56,61,65,68,       </a:t>
            </a:r>
            <a:r>
              <a:rPr lang="en-US" sz="2400" b="1" dirty="0">
                <a:solidFill>
                  <a:srgbClr val="FF0000"/>
                </a:solidFill>
              </a:rPr>
              <a:t>71</a:t>
            </a:r>
            <a:r>
              <a:rPr lang="en-US" sz="2400" dirty="0"/>
              <a:t>,         73,79,82,88,91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C52BE-4F06-77C8-59FE-F38781D72398}"/>
              </a:ext>
            </a:extLst>
          </p:cNvPr>
          <p:cNvSpPr txBox="1"/>
          <p:nvPr/>
        </p:nvSpPr>
        <p:spPr>
          <a:xfrm>
            <a:off x="4158113" y="4445830"/>
            <a:ext cx="289720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Measures of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7AF0D-286A-5936-45E5-1DAAD9CBFBED}"/>
              </a:ext>
            </a:extLst>
          </p:cNvPr>
          <p:cNvSpPr txBox="1"/>
          <p:nvPr/>
        </p:nvSpPr>
        <p:spPr>
          <a:xfrm>
            <a:off x="1981199" y="5454236"/>
            <a:ext cx="185928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9542-10FC-1920-A915-D848423684C0}"/>
              </a:ext>
            </a:extLst>
          </p:cNvPr>
          <p:cNvSpPr txBox="1"/>
          <p:nvPr/>
        </p:nvSpPr>
        <p:spPr>
          <a:xfrm>
            <a:off x="4677075" y="5444150"/>
            <a:ext cx="185928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73DAF-57E9-F9AD-E226-01EDE40FD217}"/>
              </a:ext>
            </a:extLst>
          </p:cNvPr>
          <p:cNvSpPr txBox="1"/>
          <p:nvPr/>
        </p:nvSpPr>
        <p:spPr>
          <a:xfrm>
            <a:off x="7413856" y="5444150"/>
            <a:ext cx="185928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0B415-DEC1-CF44-53AF-161FB45163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06715" y="4907495"/>
            <a:ext cx="0" cy="53665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570864-0A84-164C-44C1-402BA360F5EA}"/>
              </a:ext>
            </a:extLst>
          </p:cNvPr>
          <p:cNvCxnSpPr/>
          <p:nvPr/>
        </p:nvCxnSpPr>
        <p:spPr>
          <a:xfrm>
            <a:off x="2910839" y="5081098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1AC18-EDBC-7224-9E5E-B154D6A85B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10839" y="5081098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33F2DC-0A10-670B-07D7-FA46A9CC8FAE}"/>
              </a:ext>
            </a:extLst>
          </p:cNvPr>
          <p:cNvCxnSpPr>
            <a:cxnSpLocks/>
          </p:cNvCxnSpPr>
          <p:nvPr/>
        </p:nvCxnSpPr>
        <p:spPr>
          <a:xfrm>
            <a:off x="8343496" y="5071012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F30C-B3F4-CA05-1864-08D97EF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41B1-6096-39CF-D6B3-FF4B10B1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: Better if the data is </a:t>
            </a:r>
            <a:r>
              <a:rPr lang="en-US" b="1" dirty="0"/>
              <a:t>normally distributed </a:t>
            </a:r>
            <a:r>
              <a:rPr lang="en-US" dirty="0"/>
              <a:t>and there are no </a:t>
            </a:r>
            <a:r>
              <a:rPr lang="en-US" b="1" dirty="0"/>
              <a:t>outliers</a:t>
            </a:r>
            <a:r>
              <a:rPr lang="en-US" dirty="0"/>
              <a:t> … Used for interval and ratio data</a:t>
            </a:r>
            <a:endParaRPr lang="en-US" b="1" dirty="0"/>
          </a:p>
          <a:p>
            <a:r>
              <a:rPr lang="en-US" b="1" dirty="0"/>
              <a:t>Median</a:t>
            </a:r>
            <a:r>
              <a:rPr lang="en-US" dirty="0"/>
              <a:t>: Better when the data is </a:t>
            </a:r>
            <a:r>
              <a:rPr lang="en-US" b="1" dirty="0"/>
              <a:t>skewed </a:t>
            </a:r>
            <a:r>
              <a:rPr lang="en-US" dirty="0"/>
              <a:t>(has extreme values) … Used for ordinal, interval, and ratio data</a:t>
            </a:r>
          </a:p>
          <a:p>
            <a:r>
              <a:rPr lang="en-US" b="1" dirty="0"/>
              <a:t>Mode</a:t>
            </a:r>
            <a:r>
              <a:rPr lang="en-US" dirty="0"/>
              <a:t>: Useful for identifying the most common value or values in a dataset … Used in all the four scales … Best for categorical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C6C2-3066-E9E6-C814-C6687D4E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69" y="4478271"/>
            <a:ext cx="3705728" cy="1861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EA513-5ADA-AA9B-2C0E-6DA3C66D684A}"/>
              </a:ext>
            </a:extLst>
          </p:cNvPr>
          <p:cNvSpPr txBox="1"/>
          <p:nvPr/>
        </p:nvSpPr>
        <p:spPr>
          <a:xfrm>
            <a:off x="2945331" y="6386937"/>
            <a:ext cx="2897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Normally distributed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D08F-D8C2-56CB-EF44-5A74F649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31" y="4478271"/>
            <a:ext cx="2897204" cy="1819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AC053-1C66-6A8A-7E42-0EC4645C19C4}"/>
              </a:ext>
            </a:extLst>
          </p:cNvPr>
          <p:cNvSpPr txBox="1"/>
          <p:nvPr/>
        </p:nvSpPr>
        <p:spPr>
          <a:xfrm>
            <a:off x="7917761" y="6339549"/>
            <a:ext cx="2897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Skewed data</a:t>
            </a:r>
          </a:p>
        </p:txBody>
      </p:sp>
    </p:spTree>
    <p:extLst>
      <p:ext uri="{BB962C8B-B14F-4D97-AF65-F5344CB8AC3E}">
        <p14:creationId xmlns:p14="http://schemas.microsoft.com/office/powerpoint/2010/main" val="6836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6B8-1C77-1637-B5D4-AB1D94D5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Mean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Average</a:t>
                </a:r>
              </a:p>
              <a:p>
                <a:r>
                  <a:rPr lang="en-US" dirty="0"/>
                  <a:t>Sample Marks: 45,56,61,65,68,71,73,79,82,88,91</a:t>
                </a:r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45+56+61+65+68+71+73+79+82+88+91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dirty="0"/>
                  <a:t>Mean ≈ 71.727</a:t>
                </a:r>
              </a:p>
              <a:p>
                <a:r>
                  <a:rPr lang="en-US" dirty="0"/>
                  <a:t>In statistical terms: </a:t>
                </a:r>
                <a:r>
                  <a:rPr lang="el-GR" b="1" dirty="0"/>
                  <a:t>μ</a:t>
                </a:r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Extreme values (</a:t>
                </a:r>
                <a:r>
                  <a:rPr lang="en-IN" b="1" dirty="0"/>
                  <a:t>outliers</a:t>
                </a:r>
                <a:r>
                  <a:rPr lang="en-IN" dirty="0"/>
                  <a:t>) can impact mean</a:t>
                </a:r>
                <a:endParaRPr lang="en-IN" b="1" dirty="0"/>
              </a:p>
              <a:p>
                <a:pPr lvl="1"/>
                <a:r>
                  <a:rPr lang="en-US" dirty="0"/>
                  <a:t>Test scores: 70, 80, 90, 85, and 75 … Mean: 80</a:t>
                </a:r>
                <a:endParaRPr lang="en-IN" dirty="0"/>
              </a:p>
              <a:p>
                <a:pPr lvl="1"/>
                <a:r>
                  <a:rPr lang="en-IN" dirty="0"/>
                  <a:t>Test scores: </a:t>
                </a:r>
                <a:r>
                  <a:rPr lang="en-US" dirty="0"/>
                  <a:t>70, 80, 90, 85, 75, and </a:t>
                </a:r>
                <a:r>
                  <a:rPr lang="en-US" dirty="0">
                    <a:solidFill>
                      <a:srgbClr val="FF0000"/>
                    </a:solidFill>
                  </a:rPr>
                  <a:t>2 </a:t>
                </a:r>
                <a:r>
                  <a:rPr lang="en-US" dirty="0"/>
                  <a:t>… </a:t>
                </a:r>
                <a:r>
                  <a:rPr lang="en-IN" dirty="0"/>
                  <a:t>Mean: 66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4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D39-4086-F1B4-F3D5-F20789D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Median</a:t>
                </a:r>
                <a:r>
                  <a:rPr lang="en-US" dirty="0"/>
                  <a:t>: The </a:t>
                </a:r>
                <a:r>
                  <a:rPr lang="en-US" i="1" dirty="0"/>
                  <a:t>middle </a:t>
                </a:r>
                <a:r>
                  <a:rPr lang="en-US" dirty="0"/>
                  <a:t>value when values are in ascending/descending order</a:t>
                </a:r>
              </a:p>
              <a:p>
                <a:r>
                  <a:rPr lang="en-US" dirty="0"/>
                  <a:t>Divides the dataset into two equal halves</a:t>
                </a:r>
              </a:p>
              <a:p>
                <a:pPr lvl="1"/>
                <a:r>
                  <a:rPr lang="en-US" dirty="0"/>
                  <a:t>Odd number of values in the dataset: Median is the middle value</a:t>
                </a:r>
              </a:p>
              <a:p>
                <a:pPr lvl="1"/>
                <a:r>
                  <a:rPr lang="en-US" dirty="0"/>
                  <a:t>Even number of values in the dataset: Median is the average of the two middle values</a:t>
                </a:r>
              </a:p>
              <a:p>
                <a:r>
                  <a:rPr lang="en-US" dirty="0"/>
                  <a:t>Scores: 62, 78, 84, </a:t>
                </a:r>
                <a:r>
                  <a:rPr lang="en-US" dirty="0">
                    <a:solidFill>
                      <a:srgbClr val="FF0000"/>
                    </a:solidFill>
                  </a:rPr>
                  <a:t>89</a:t>
                </a:r>
                <a:r>
                  <a:rPr lang="en-US" dirty="0"/>
                  <a:t>, 91, 95, 97 ---&gt; Median = 89</a:t>
                </a:r>
              </a:p>
              <a:p>
                <a:r>
                  <a:rPr lang="en-US" dirty="0"/>
                  <a:t>Scores: 62, 78, </a:t>
                </a:r>
                <a:r>
                  <a:rPr lang="en-US" dirty="0">
                    <a:solidFill>
                      <a:srgbClr val="FF0000"/>
                    </a:solidFill>
                  </a:rPr>
                  <a:t>84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89</a:t>
                </a:r>
                <a:r>
                  <a:rPr lang="en-US" dirty="0"/>
                  <a:t>, 91, 95 ---&gt;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84+89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86.5</a:t>
                </a:r>
              </a:p>
              <a:p>
                <a:r>
                  <a:rPr lang="en-US" dirty="0"/>
                  <a:t>Outliers do not impact median as much as they impact mean</a:t>
                </a:r>
              </a:p>
              <a:p>
                <a:pPr lvl="1"/>
                <a:r>
                  <a:rPr lang="en-US" dirty="0"/>
                  <a:t>Mean of 56, 78, 45, 49, 55, 62 = 57.5</a:t>
                </a:r>
              </a:p>
              <a:p>
                <a:pPr lvl="1"/>
                <a:r>
                  <a:rPr lang="en-US" dirty="0"/>
                  <a:t>Mean of 56, </a:t>
                </a:r>
                <a:r>
                  <a:rPr lang="en-US" dirty="0">
                    <a:solidFill>
                      <a:srgbClr val="FF0000"/>
                    </a:solidFill>
                  </a:rPr>
                  <a:t>180</a:t>
                </a:r>
                <a:r>
                  <a:rPr lang="en-US" dirty="0"/>
                  <a:t>, 45, 49, 55, 62 = 74.5</a:t>
                </a:r>
              </a:p>
              <a:p>
                <a:pPr lvl="1"/>
                <a:r>
                  <a:rPr lang="en-US" dirty="0"/>
                  <a:t>Corresponding medians = 55.5 and again = 55.5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EA2-CB57-E749-B4AE-6A5D0E5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33D-4FA0-3F74-87BD-0BD4C381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Mode</a:t>
            </a:r>
            <a:r>
              <a:rPr lang="en-US" dirty="0"/>
              <a:t>: The value that occurs most frequently in a dataset</a:t>
            </a:r>
          </a:p>
          <a:p>
            <a:r>
              <a:rPr lang="en-US" dirty="0"/>
              <a:t>Data: 62, 78, 84, 89, 91, 95, 97, 89, 91, 89</a:t>
            </a:r>
          </a:p>
          <a:p>
            <a:r>
              <a:rPr lang="en-US" dirty="0"/>
              <a:t>Frequency: 62: 1, 78: 1, 84: 1, </a:t>
            </a:r>
            <a:r>
              <a:rPr lang="en-US" dirty="0">
                <a:solidFill>
                  <a:srgbClr val="FF0000"/>
                </a:solidFill>
              </a:rPr>
              <a:t>89: 3</a:t>
            </a:r>
            <a:r>
              <a:rPr lang="en-US" dirty="0"/>
              <a:t>, 91: 2, 95: 1, 97: 1</a:t>
            </a:r>
          </a:p>
          <a:p>
            <a:r>
              <a:rPr lang="en-US" dirty="0"/>
              <a:t>Mode  = 89</a:t>
            </a:r>
          </a:p>
          <a:p>
            <a:r>
              <a:rPr lang="en-US" dirty="0"/>
              <a:t>What if there are multiple values with the same highest frequency?: </a:t>
            </a:r>
            <a:r>
              <a:rPr lang="en-US" b="1" dirty="0"/>
              <a:t>Multimodal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If we have two modes: </a:t>
            </a:r>
            <a:r>
              <a:rPr lang="en-US" b="1" dirty="0"/>
              <a:t>bi-modal</a:t>
            </a:r>
          </a:p>
          <a:p>
            <a:pPr lvl="1"/>
            <a:r>
              <a:rPr lang="en-US" dirty="0"/>
              <a:t>If we have three modes: </a:t>
            </a:r>
            <a:r>
              <a:rPr lang="en-US" b="1" dirty="0"/>
              <a:t>tri-modal</a:t>
            </a:r>
          </a:p>
          <a:p>
            <a:r>
              <a:rPr lang="en-US" dirty="0"/>
              <a:t>Not used much in practice</a:t>
            </a:r>
          </a:p>
        </p:txBody>
      </p:sp>
    </p:spTree>
    <p:extLst>
      <p:ext uri="{BB962C8B-B14F-4D97-AF65-F5344CB8AC3E}">
        <p14:creationId xmlns:p14="http://schemas.microsoft.com/office/powerpoint/2010/main" val="128390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F290-AD4E-A7F4-E151-7F917D62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693D-A988-6A2B-C74D-5C014F4B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Feature engineering</a:t>
            </a:r>
            <a:r>
              <a:rPr lang="en-IN" dirty="0"/>
              <a:t>: Transform raw data into meaningful </a:t>
            </a:r>
            <a:r>
              <a:rPr lang="en-IN" b="1" dirty="0"/>
              <a:t>features</a:t>
            </a:r>
          </a:p>
          <a:p>
            <a:r>
              <a:rPr lang="en-IN" dirty="0"/>
              <a:t>Why? Improve the performance of the machine learning models</a:t>
            </a:r>
          </a:p>
          <a:p>
            <a:r>
              <a:rPr lang="en-IN" dirty="0"/>
              <a:t>How?</a:t>
            </a:r>
          </a:p>
          <a:p>
            <a:pPr lvl="1"/>
            <a:r>
              <a:rPr lang="en-IN" dirty="0"/>
              <a:t>Create new columns (From Date of purchase, create weekday/weekend)</a:t>
            </a:r>
          </a:p>
          <a:p>
            <a:pPr lvl="1"/>
            <a:r>
              <a:rPr lang="en-IN" dirty="0"/>
              <a:t>Scale features (Bring features on the same scale, e.g. age and income)</a:t>
            </a:r>
          </a:p>
          <a:p>
            <a:pPr lvl="1"/>
            <a:r>
              <a:rPr lang="en-IN" dirty="0"/>
              <a:t>Encode categorical features (Gender: Convert F = 0, M = 1), since ML models work with numeric data</a:t>
            </a:r>
          </a:p>
          <a:p>
            <a:pPr lvl="1"/>
            <a:r>
              <a:rPr lang="en-IN" dirty="0"/>
              <a:t>Handle missing data (Drop, Indicate using a </a:t>
            </a:r>
            <a:r>
              <a:rPr lang="en-IN" i="1" dirty="0"/>
              <a:t>Missing</a:t>
            </a:r>
            <a:r>
              <a:rPr lang="en-IN" dirty="0"/>
              <a:t> flag, or </a:t>
            </a:r>
            <a:r>
              <a:rPr lang="en-IN" b="1" dirty="0"/>
              <a:t>Impute </a:t>
            </a:r>
            <a:r>
              <a:rPr lang="en-IN" dirty="0"/>
              <a:t>with mean/mode/median)</a:t>
            </a:r>
          </a:p>
          <a:p>
            <a:pPr lvl="1"/>
            <a:r>
              <a:rPr lang="en-IN" dirty="0"/>
              <a:t>Feature selection (Keep only the most relevant features)</a:t>
            </a:r>
          </a:p>
          <a:p>
            <a:pPr lvl="1"/>
            <a:r>
              <a:rPr lang="en-IN" dirty="0"/>
              <a:t>Feature interaction (From </a:t>
            </a:r>
            <a:r>
              <a:rPr lang="en-IN" i="1" dirty="0"/>
              <a:t>unit price</a:t>
            </a:r>
            <a:r>
              <a:rPr lang="en-IN" dirty="0"/>
              <a:t> and </a:t>
            </a:r>
            <a:r>
              <a:rPr lang="en-IN" i="1" dirty="0"/>
              <a:t>quantity</a:t>
            </a:r>
            <a:r>
              <a:rPr lang="en-IN" dirty="0"/>
              <a:t>, create </a:t>
            </a:r>
            <a:r>
              <a:rPr lang="en-IN" i="1" dirty="0"/>
              <a:t>bill amount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0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FFB-C07F-E1F8-E407-295971A0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BED6-2A74-606B-93D8-E7B8013C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 / Measures of Dispersion / Scatter 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How and by how much, our data set is </a:t>
            </a:r>
            <a:r>
              <a:rPr lang="en-US" i="1" dirty="0"/>
              <a:t>spread out </a:t>
            </a:r>
            <a:r>
              <a:rPr lang="en-US" dirty="0"/>
              <a:t>around its center?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F1C6-1035-4EE0-B9A2-3E8D2E218196}"/>
              </a:ext>
            </a:extLst>
          </p:cNvPr>
          <p:cNvSpPr txBox="1"/>
          <p:nvPr/>
        </p:nvSpPr>
        <p:spPr>
          <a:xfrm>
            <a:off x="4369870" y="3429000"/>
            <a:ext cx="289720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Measures of Dispersion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B00C9-2B6E-654C-B9D2-DB484F048FE0}"/>
              </a:ext>
            </a:extLst>
          </p:cNvPr>
          <p:cNvSpPr txBox="1"/>
          <p:nvPr/>
        </p:nvSpPr>
        <p:spPr>
          <a:xfrm>
            <a:off x="2192956" y="4437406"/>
            <a:ext cx="185928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09E1-CB2C-4A74-8D50-C52ACC53A7E3}"/>
              </a:ext>
            </a:extLst>
          </p:cNvPr>
          <p:cNvSpPr txBox="1"/>
          <p:nvPr/>
        </p:nvSpPr>
        <p:spPr>
          <a:xfrm>
            <a:off x="4888832" y="4427320"/>
            <a:ext cx="185928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D11ED-6F53-6BBF-F0BF-B0A341AC576E}"/>
              </a:ext>
            </a:extLst>
          </p:cNvPr>
          <p:cNvSpPr txBox="1"/>
          <p:nvPr/>
        </p:nvSpPr>
        <p:spPr>
          <a:xfrm>
            <a:off x="7372952" y="4427320"/>
            <a:ext cx="262609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Standard Deviation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2598E-9F5C-3800-3641-D7558C676B6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18472" y="3829110"/>
            <a:ext cx="0" cy="59821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6A5B7-B5D3-14F1-D1D9-4A0444863262}"/>
              </a:ext>
            </a:extLst>
          </p:cNvPr>
          <p:cNvCxnSpPr/>
          <p:nvPr/>
        </p:nvCxnSpPr>
        <p:spPr>
          <a:xfrm>
            <a:off x="3122596" y="4064268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5B007-F099-023A-AB0B-B21BA8DB90A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2596" y="4064268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DF04E6-FBF4-2D33-1DF5-635B8159ECC1}"/>
              </a:ext>
            </a:extLst>
          </p:cNvPr>
          <p:cNvCxnSpPr>
            <a:cxnSpLocks/>
          </p:cNvCxnSpPr>
          <p:nvPr/>
        </p:nvCxnSpPr>
        <p:spPr>
          <a:xfrm>
            <a:off x="8555253" y="4054182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C4E-1715-3ED5-963E-C02ADE2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6632-11B5-3914-2E70-09CA549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Difference between the maximum value and the minimum value in the data set </a:t>
            </a:r>
          </a:p>
          <a:p>
            <a:r>
              <a:rPr lang="en-US" dirty="0"/>
              <a:t>Affected by outliers</a:t>
            </a:r>
          </a:p>
          <a:p>
            <a:endParaRPr lang="en-US" dirty="0"/>
          </a:p>
          <a:p>
            <a:r>
              <a:rPr lang="en-US" dirty="0"/>
              <a:t>Example: 8, 11, 5, 9, 7, 6, 2500</a:t>
            </a:r>
          </a:p>
          <a:p>
            <a:r>
              <a:rPr lang="en-US" dirty="0"/>
              <a:t>Range = Max – Min = 2500 – 5 = 2495, which is quite meaningless</a:t>
            </a:r>
          </a:p>
          <a:p>
            <a:r>
              <a:rPr lang="en-US" dirty="0"/>
              <a:t>Solution: </a:t>
            </a:r>
            <a:r>
              <a:rPr lang="en-US" b="1" dirty="0"/>
              <a:t>Inter Quartile Range (IQR)</a:t>
            </a:r>
          </a:p>
          <a:p>
            <a:r>
              <a:rPr lang="en-US" dirty="0"/>
              <a:t>But first, we need to understand </a:t>
            </a:r>
            <a:r>
              <a:rPr lang="en-US" b="1" dirty="0"/>
              <a:t>percentile </a:t>
            </a:r>
            <a:r>
              <a:rPr lang="en-US" dirty="0"/>
              <a:t>and </a:t>
            </a:r>
            <a:r>
              <a:rPr lang="en-US" b="1" dirty="0"/>
              <a:t>quartile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AC8DCA6-7D84-4559-8CE6-35FACC048477}"/>
              </a:ext>
            </a:extLst>
          </p:cNvPr>
          <p:cNvSpPr/>
          <p:nvPr/>
        </p:nvSpPr>
        <p:spPr>
          <a:xfrm rot="5400000">
            <a:off x="7087802" y="629251"/>
            <a:ext cx="777240" cy="4374682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E1CF-D16D-A907-0B9D-6C31446332A0}"/>
              </a:ext>
            </a:extLst>
          </p:cNvPr>
          <p:cNvSpPr txBox="1"/>
          <p:nvPr/>
        </p:nvSpPr>
        <p:spPr>
          <a:xfrm>
            <a:off x="465328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DEE2A-AE1A-CFFD-E56F-48F4D530BB6E}"/>
              </a:ext>
            </a:extLst>
          </p:cNvPr>
          <p:cNvSpPr txBox="1"/>
          <p:nvPr/>
        </p:nvSpPr>
        <p:spPr>
          <a:xfrm>
            <a:off x="904240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5F7-ABD0-D945-8E94-8DF2F6E639EC}"/>
              </a:ext>
            </a:extLst>
          </p:cNvPr>
          <p:cNvSpPr txBox="1"/>
          <p:nvPr/>
        </p:nvSpPr>
        <p:spPr>
          <a:xfrm>
            <a:off x="6902382" y="291234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2F872-E5C2-CF96-B50D-CF489617B3B3}"/>
              </a:ext>
            </a:extLst>
          </p:cNvPr>
          <p:cNvCxnSpPr/>
          <p:nvPr/>
        </p:nvCxnSpPr>
        <p:spPr>
          <a:xfrm flipH="1">
            <a:off x="541902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64D0D-D1C3-2971-EB8F-ED2D4D3740DF}"/>
              </a:ext>
            </a:extLst>
          </p:cNvPr>
          <p:cNvCxnSpPr/>
          <p:nvPr/>
        </p:nvCxnSpPr>
        <p:spPr>
          <a:xfrm flipH="1">
            <a:off x="787774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6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Descriptive Statistics</vt:lpstr>
      <vt:lpstr>Measures of Location</vt:lpstr>
      <vt:lpstr>Basic Usage</vt:lpstr>
      <vt:lpstr>Mean</vt:lpstr>
      <vt:lpstr>Median</vt:lpstr>
      <vt:lpstr>Mode</vt:lpstr>
      <vt:lpstr>Feature Engineering</vt:lpstr>
      <vt:lpstr>Measures of Dispersion</vt:lpstr>
      <vt:lpstr>Range</vt:lpstr>
      <vt:lpstr>Percentile</vt:lpstr>
      <vt:lpstr>Percentile Example</vt:lpstr>
      <vt:lpstr>Percentile Example</vt:lpstr>
      <vt:lpstr>Percentile Example</vt:lpstr>
      <vt:lpstr>US Household Net Worth and Percentile (Source: https://finance.yahoo.com/news/wealthy-net-worth-considered-poor-190014440.html)</vt:lpstr>
      <vt:lpstr>Quartile</vt:lpstr>
      <vt:lpstr>Inter Quartile Range (IQR)</vt:lpstr>
      <vt:lpstr>Outlier Example</vt:lpstr>
      <vt:lpstr>Outlier Code</vt:lpstr>
      <vt:lpstr>Resulting Boxplot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2024-12-02T10:56:01Z</dcterms:created>
  <dcterms:modified xsi:type="dcterms:W3CDTF">2024-12-02T10:56:14Z</dcterms:modified>
</cp:coreProperties>
</file>