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3" r:id="rId2"/>
    <p:sldId id="2174" r:id="rId3"/>
    <p:sldId id="2175" r:id="rId4"/>
    <p:sldId id="2177" r:id="rId5"/>
    <p:sldId id="2178" r:id="rId6"/>
    <p:sldId id="2426" r:id="rId7"/>
    <p:sldId id="2179" r:id="rId8"/>
    <p:sldId id="2180" r:id="rId9"/>
    <p:sldId id="2181" r:id="rId10"/>
    <p:sldId id="2182" r:id="rId11"/>
    <p:sldId id="2184" r:id="rId12"/>
    <p:sldId id="2490" r:id="rId13"/>
    <p:sldId id="2185" r:id="rId14"/>
    <p:sldId id="24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98F-CD65-6877-5D0E-7F656960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4EE47-0F96-F971-4257-7F62CB577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2612-A97D-6B0F-A77B-DAD20D5C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9007-8B0F-BFD3-F11F-24CB3122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4A73-4143-1636-9F2B-075003EA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6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5CEF-FC43-D0EC-93B2-C8351CE8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9DF59-1DC4-8010-3B95-A5BF3BB1C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FE305-4EB6-5A8C-8853-EB144165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AD81-3AEE-7846-E1D7-7985CE12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9060-803C-0E63-24C8-04DF2165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0C29F-CFDA-5CDA-D92D-215BC3219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011B6-AAFE-A5EC-EB95-B972D071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8D6C-DEAF-7142-7658-5E6A9868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66B49-3315-B17C-33BC-9CEAAF81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1C55-9BE2-002B-8D8C-0799AE5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8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E6E0-AB9D-72F9-AC74-6C665C98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48A5-0692-F0F5-630D-B2ABD4FA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3A296-8E9C-A1C0-910B-821EA40F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40B6-4572-1B7A-001E-ECF93831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9E7A-F08D-7DB8-7E7A-9BF2A6FD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58B6-13F5-1BE9-B02D-CF1DB38B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AB04E-F9E9-81C7-62FB-6BB73D65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3AF59-836B-FEC6-89B8-4FDE5F83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7DEF-C118-E6D9-F62C-92DD8F2B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9438-C40B-3CE2-52B5-FFB75C5A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1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23B2-B853-6DA5-40B0-581A9C50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976B-BEAD-02FE-40B7-B19E109B7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3A3C0-49F4-7709-8F08-201B027F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8CFEC-30BB-1BA0-D7C7-12535435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CC71-7FC0-EB2D-D3DE-79019D4F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3BC4-9221-6DC6-45F7-493CD3D3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00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ED07-160C-F6F2-69EA-D55E72CF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A5411-0B33-4260-ECF6-C38415081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28CC2-F859-45D9-FB9E-6D2DB9ED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6C026-BAAC-68FB-126E-E3AEE70AA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E0828-EC36-0690-394E-7E034022E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66096-0042-DB8D-9FA1-827171F3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D5B93-6BE7-0F36-A2C8-FD5588C3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B8CE0-FA45-63B7-50B1-6E4D6825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1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50D2-CA27-19B1-9180-D7045EAE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D87A2-A9D9-E437-FE6D-75B61ADF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AC363-8575-8991-A3BF-E6D39AD4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1466A-EF37-2964-D40C-118B650E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E9A1C-0A35-CDD3-1F38-333EBDA8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6E887-2B5A-C6CF-3933-80DE467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FD6A1-8EC3-0810-7CBF-6F53DD46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1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A733-63E7-E983-4189-B665BBFE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8A15-7F71-B6E2-A0BA-C3DEFF0A3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A405C-373C-D4B3-1589-854928316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E635C-779F-1644-F2C1-ACD8691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7A06D-78C4-B3BF-9022-C646CCB7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BA585-0953-3111-FAE5-E421C954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1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61BD-71D5-77F4-0B66-EE39BF45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4D8E5-CF86-76BA-EEC3-D04C9B65D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095D4-2444-1DC1-B7EE-76526660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E2A8-6DDD-3BF1-DA23-E72A44C1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992AC-9226-A1FE-5BEF-D2742ACA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5C82-008D-AD3D-31A5-92C767A3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B023B-7096-0B3B-63D9-7FE3B7A9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8ACDC-CDF1-8D1B-6AC9-F6CCB049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C5DA-D028-15B6-3C88-E655FBE2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58A6-A6EA-45ED-8313-08CC9AC7A27C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A8EC-1C20-1EFC-0B2A-BAAD0940B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D45C-8BFC-A402-53D5-CB0643B9F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3DB2-E363-4902-95BF-AADF7DF7D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508D8E-1AD2-48A3-35F6-87220CDF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Data Analytics/Science: NumPy, Pandas, </a:t>
            </a:r>
            <a:r>
              <a:rPr lang="en-IN" dirty="0" err="1"/>
              <a:t>MatplotLib</a:t>
            </a:r>
            <a:r>
              <a:rPr lang="en-IN" dirty="0"/>
              <a:t>, Seaborn, </a:t>
            </a:r>
            <a:r>
              <a:rPr lang="en-IN" dirty="0" err="1"/>
              <a:t>ScikitLearn</a:t>
            </a:r>
            <a:r>
              <a:rPr lang="en-IN" dirty="0"/>
              <a:t> (</a:t>
            </a:r>
            <a:r>
              <a:rPr lang="en-IN" dirty="0" err="1"/>
              <a:t>SkLearn</a:t>
            </a:r>
            <a:r>
              <a:rPr lang="en-IN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04270A-C08B-76C2-FE42-C3DB386F3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5176-F333-6FAA-F753-72C62DB4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8D1D-EC5B-4428-4A8E-B62D97B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Basic operations</a:t>
            </a:r>
          </a:p>
          <a:p>
            <a:pPr lvl="1"/>
            <a:r>
              <a:rPr lang="en-IN" dirty="0"/>
              <a:t>Create a </a:t>
            </a:r>
            <a:r>
              <a:rPr lang="en-IN" dirty="0" err="1"/>
              <a:t>dataframe</a:t>
            </a:r>
            <a:endParaRPr lang="en-IN" dirty="0"/>
          </a:p>
          <a:p>
            <a:pPr lvl="1"/>
            <a:r>
              <a:rPr lang="en-IN" dirty="0"/>
              <a:t>Select a column/multiple columns</a:t>
            </a:r>
          </a:p>
          <a:p>
            <a:pPr lvl="1"/>
            <a:r>
              <a:rPr lang="en-IN" dirty="0"/>
              <a:t>Select a row/multiple rows</a:t>
            </a:r>
          </a:p>
          <a:p>
            <a:pPr lvl="1"/>
            <a:r>
              <a:rPr lang="en-IN" dirty="0"/>
              <a:t>Insert a new column/row</a:t>
            </a:r>
          </a:p>
          <a:p>
            <a:r>
              <a:rPr lang="en-IN" dirty="0"/>
              <a:t>Advanced Operations</a:t>
            </a:r>
          </a:p>
          <a:p>
            <a:pPr lvl="1"/>
            <a:r>
              <a:rPr lang="en-IN" dirty="0"/>
              <a:t>Indexing</a:t>
            </a:r>
          </a:p>
          <a:p>
            <a:pPr lvl="1"/>
            <a:r>
              <a:rPr lang="en-IN" dirty="0"/>
              <a:t>Filtering</a:t>
            </a:r>
          </a:p>
          <a:p>
            <a:pPr lvl="1"/>
            <a:r>
              <a:rPr lang="en-IN" dirty="0"/>
              <a:t>Missing data</a:t>
            </a:r>
          </a:p>
          <a:p>
            <a:pPr lvl="1"/>
            <a:r>
              <a:rPr lang="en-IN" dirty="0"/>
              <a:t>Grouping</a:t>
            </a:r>
          </a:p>
          <a:p>
            <a:pPr lvl="1"/>
            <a:r>
              <a:rPr lang="en-IN" dirty="0"/>
              <a:t>Joining</a:t>
            </a:r>
          </a:p>
        </p:txBody>
      </p:sp>
    </p:spTree>
    <p:extLst>
      <p:ext uri="{BB962C8B-B14F-4D97-AF65-F5344CB8AC3E}">
        <p14:creationId xmlns:p14="http://schemas.microsoft.com/office/powerpoint/2010/main" val="51739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190F-D1EF-BC0A-508E-6557C0A5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MatplotLib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5F2D-1227-3E48-5244-F0CE6B4B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Data visualization</a:t>
            </a:r>
            <a:r>
              <a:rPr lang="en-IN" dirty="0"/>
              <a:t> is very important to quickly understand trends and relationships in the data</a:t>
            </a:r>
          </a:p>
          <a:p>
            <a:r>
              <a:rPr lang="en-IN" b="1" dirty="0"/>
              <a:t>Matplotlib</a:t>
            </a:r>
            <a:r>
              <a:rPr lang="en-IN" dirty="0"/>
              <a:t>: One of the most popular plotting libraries in Python</a:t>
            </a:r>
          </a:p>
          <a:p>
            <a:r>
              <a:rPr lang="en-IN" i="1" dirty="0"/>
              <a:t>Grandfather</a:t>
            </a:r>
            <a:r>
              <a:rPr lang="en-IN" dirty="0"/>
              <a:t> of plotting and visualization libraries in Python</a:t>
            </a:r>
          </a:p>
          <a:p>
            <a:r>
              <a:rPr lang="en-IN" dirty="0"/>
              <a:t>Seaborn/Pandas built-in visualization are built on top of Matplotlib</a:t>
            </a:r>
          </a:p>
          <a:p>
            <a:r>
              <a:rPr lang="en-IN" dirty="0"/>
              <a:t>Heavily inspired by the plotting functions in the </a:t>
            </a:r>
            <a:r>
              <a:rPr lang="en-IN" dirty="0" err="1"/>
              <a:t>MatLab</a:t>
            </a:r>
            <a:r>
              <a:rPr lang="en-IN" dirty="0"/>
              <a:t> programming language</a:t>
            </a:r>
          </a:p>
          <a:p>
            <a:r>
              <a:rPr lang="en-IN" dirty="0"/>
              <a:t>Two approaches: (1) Functional (2) OOP</a:t>
            </a:r>
          </a:p>
          <a:p>
            <a:r>
              <a:rPr lang="en-IN" dirty="0"/>
              <a:t>Main goals</a:t>
            </a:r>
          </a:p>
          <a:p>
            <a:pPr lvl="1"/>
            <a:r>
              <a:rPr lang="en-IN" dirty="0"/>
              <a:t>Plot a functional relationship, e.g. y = 2x</a:t>
            </a:r>
          </a:p>
          <a:p>
            <a:pPr lvl="1"/>
            <a:r>
              <a:rPr lang="en-IN" dirty="0"/>
              <a:t>Plot a relationship between raw data points: x = [1, 2, 3, 4] and y = [2, 4, 6, 8]</a:t>
            </a:r>
          </a:p>
          <a:p>
            <a:r>
              <a:rPr lang="en-IN" dirty="0"/>
              <a:t>Main types of plots</a:t>
            </a:r>
          </a:p>
          <a:p>
            <a:pPr lvl="1"/>
            <a:r>
              <a:rPr lang="en-US" b="1" dirty="0"/>
              <a:t>Line Plot</a:t>
            </a:r>
            <a:r>
              <a:rPr lang="en-US" dirty="0"/>
              <a:t>: Great for showing functional relationships and continuous data</a:t>
            </a:r>
          </a:p>
          <a:p>
            <a:pPr lvl="1"/>
            <a:r>
              <a:rPr lang="en-US" b="1" dirty="0"/>
              <a:t>Scatter Plot</a:t>
            </a:r>
            <a:r>
              <a:rPr lang="en-US" dirty="0"/>
              <a:t>: Useful for plotting raw data points and understanding the correlation between two variables</a:t>
            </a:r>
          </a:p>
          <a:p>
            <a:pPr lvl="1"/>
            <a:r>
              <a:rPr lang="en-US" b="1" dirty="0"/>
              <a:t>Bar Plot</a:t>
            </a:r>
            <a:r>
              <a:rPr lang="en-US" dirty="0"/>
              <a:t>: Useful for categorical data to show comparisons between different groups</a:t>
            </a:r>
          </a:p>
          <a:p>
            <a:pPr lvl="1"/>
            <a:r>
              <a:rPr lang="en-US" b="1" dirty="0"/>
              <a:t>Histogram</a:t>
            </a:r>
            <a:r>
              <a:rPr lang="en-US" dirty="0"/>
              <a:t>: Good for showing the distribution of a single variable</a:t>
            </a:r>
          </a:p>
          <a:p>
            <a:pPr lvl="1"/>
            <a:r>
              <a:rPr lang="en-US" b="1" dirty="0"/>
              <a:t>Pie Chart</a:t>
            </a:r>
            <a:r>
              <a:rPr lang="en-US" dirty="0"/>
              <a:t>: Used for showing proportions or percentages of categories</a:t>
            </a:r>
          </a:p>
        </p:txBody>
      </p:sp>
    </p:spTree>
    <p:extLst>
      <p:ext uri="{BB962C8B-B14F-4D97-AF65-F5344CB8AC3E}">
        <p14:creationId xmlns:p14="http://schemas.microsoft.com/office/powerpoint/2010/main" val="38225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FF9E-6A1C-D94D-1AF5-626DF6F6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8EF37-D2B2-C891-D63C-9C95E89F4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49303" cy="4351338"/>
          </a:xfrm>
        </p:spPr>
        <p:txBody>
          <a:bodyPr>
            <a:normAutofit/>
          </a:bodyPr>
          <a:lstStyle/>
          <a:p>
            <a:r>
              <a:rPr lang="en-IN" b="1" dirty="0"/>
              <a:t>Functional</a:t>
            </a:r>
          </a:p>
          <a:p>
            <a:r>
              <a:rPr lang="en-IN" dirty="0" err="1"/>
              <a:t>plt.plot</a:t>
            </a:r>
            <a:r>
              <a:rPr lang="en-IN" dirty="0"/>
              <a:t>(x, y)   # Plotting using a simple functional call</a:t>
            </a:r>
          </a:p>
          <a:p>
            <a:r>
              <a:rPr lang="en-IN" dirty="0" err="1"/>
              <a:t>plt.xlabel</a:t>
            </a:r>
            <a:r>
              <a:rPr lang="en-IN" dirty="0"/>
              <a:t>('x-axis')</a:t>
            </a:r>
          </a:p>
          <a:p>
            <a:r>
              <a:rPr lang="en-IN" dirty="0" err="1"/>
              <a:t>plt.ylabel</a:t>
            </a:r>
            <a:r>
              <a:rPr lang="en-IN" dirty="0"/>
              <a:t>('y-axis')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5DFE7-06C8-5346-3C69-AE780A9F7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7503" y="1825625"/>
            <a:ext cx="6666297" cy="4351338"/>
          </a:xfrm>
        </p:spPr>
        <p:txBody>
          <a:bodyPr>
            <a:normAutofit/>
          </a:bodyPr>
          <a:lstStyle/>
          <a:p>
            <a:r>
              <a:rPr lang="en-IN" b="1" dirty="0"/>
              <a:t>Object-oriented</a:t>
            </a:r>
          </a:p>
          <a:p>
            <a:r>
              <a:rPr lang="en-IN" dirty="0"/>
              <a:t>fig, </a:t>
            </a:r>
            <a:r>
              <a:rPr lang="en-IN" dirty="0" err="1"/>
              <a:t>ax</a:t>
            </a:r>
            <a:r>
              <a:rPr lang="en-IN" dirty="0"/>
              <a:t> = </a:t>
            </a:r>
            <a:r>
              <a:rPr lang="en-IN" dirty="0" err="1"/>
              <a:t>plt.subplots</a:t>
            </a:r>
            <a:r>
              <a:rPr lang="en-IN" dirty="0"/>
              <a:t>()  # Create a figure and a set of subplots</a:t>
            </a:r>
          </a:p>
          <a:p>
            <a:r>
              <a:rPr lang="en-IN" dirty="0" err="1"/>
              <a:t>ax.plot</a:t>
            </a:r>
            <a:r>
              <a:rPr lang="en-IN" dirty="0"/>
              <a:t>(x, y)  # Plot on the axes object</a:t>
            </a:r>
          </a:p>
          <a:p>
            <a:r>
              <a:rPr lang="en-IN" dirty="0" err="1"/>
              <a:t>ax.set_xlabel</a:t>
            </a:r>
            <a:r>
              <a:rPr lang="en-IN" dirty="0"/>
              <a:t>('x-axis')  # Set label for x-axis</a:t>
            </a:r>
          </a:p>
          <a:p>
            <a:r>
              <a:rPr lang="en-IN" dirty="0" err="1"/>
              <a:t>ax.set_ylabel</a:t>
            </a:r>
            <a:r>
              <a:rPr lang="en-IN" dirty="0"/>
              <a:t>('y-axis')  # Set label for y-axis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1002B-EE44-5699-88E5-530580D0EA2D}"/>
              </a:ext>
            </a:extLst>
          </p:cNvPr>
          <p:cNvSpPr txBox="1"/>
          <p:nvPr/>
        </p:nvSpPr>
        <p:spPr>
          <a:xfrm>
            <a:off x="6968691" y="365125"/>
            <a:ext cx="4581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matplotlib.pyplot</a:t>
            </a:r>
            <a:r>
              <a:rPr lang="en-IN" sz="2400" dirty="0"/>
              <a:t> as </a:t>
            </a:r>
            <a:r>
              <a:rPr lang="en-IN" sz="2400" dirty="0" err="1"/>
              <a:t>plt</a:t>
            </a:r>
            <a:endParaRPr lang="en-IN" sz="2400" dirty="0"/>
          </a:p>
          <a:p>
            <a:r>
              <a:rPr lang="en-IN" sz="2400" dirty="0"/>
              <a:t>x = [1, 2, 3, 4]</a:t>
            </a:r>
          </a:p>
          <a:p>
            <a:r>
              <a:rPr lang="en-IN" sz="2400" dirty="0"/>
              <a:t>y = [2, 4, 6, 8]</a:t>
            </a:r>
          </a:p>
        </p:txBody>
      </p:sp>
    </p:spTree>
    <p:extLst>
      <p:ext uri="{BB962C8B-B14F-4D97-AF65-F5344CB8AC3E}">
        <p14:creationId xmlns:p14="http://schemas.microsoft.com/office/powerpoint/2010/main" val="243257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FFDA-0873-C641-508A-77ED9FE0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E306-E635-1AAA-69C0-AED8440A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Seaborn</a:t>
            </a:r>
            <a:r>
              <a:rPr lang="en-IN" dirty="0"/>
              <a:t>: Statistical plotting library </a:t>
            </a:r>
          </a:p>
          <a:p>
            <a:r>
              <a:rPr lang="en-IN" dirty="0"/>
              <a:t>Built on top of Matplotlib, but uses a simpler </a:t>
            </a:r>
            <a:r>
              <a:rPr lang="en-IN" i="1" dirty="0"/>
              <a:t>one-line </a:t>
            </a:r>
            <a:r>
              <a:rPr lang="en-IN" dirty="0"/>
              <a:t>syntax</a:t>
            </a:r>
          </a:p>
          <a:p>
            <a:r>
              <a:rPr lang="en-IN" dirty="0"/>
              <a:t>Can directly work with Python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Easy to use, but less customization possible as compared to Matplotlib</a:t>
            </a:r>
          </a:p>
          <a:p>
            <a:r>
              <a:rPr lang="en-IN" dirty="0"/>
              <a:t>Types of plots</a:t>
            </a:r>
          </a:p>
          <a:p>
            <a:pPr lvl="1"/>
            <a:r>
              <a:rPr lang="en-IN" dirty="0"/>
              <a:t>Scatter plots: Relationship between two continuous variables (Trends, correlations) </a:t>
            </a:r>
          </a:p>
          <a:p>
            <a:pPr lvl="1"/>
            <a:r>
              <a:rPr lang="en-IN" dirty="0"/>
              <a:t>Distribution plots: How a single variable is distributed (patterns, skew, outliers) (Histogram, KDE plot)</a:t>
            </a:r>
          </a:p>
          <a:p>
            <a:pPr lvl="1"/>
            <a:r>
              <a:rPr lang="en-IN" dirty="0"/>
              <a:t>Categorical plots: Categorical variables and their relationships with continuous data (Box plot, bar plot, count plot)</a:t>
            </a:r>
          </a:p>
          <a:p>
            <a:pPr lvl="1"/>
            <a:r>
              <a:rPr lang="en-IN" dirty="0"/>
              <a:t>Comparison plots: Compare two or more variables (pair plot)</a:t>
            </a:r>
          </a:p>
          <a:p>
            <a:pPr lvl="1"/>
            <a:r>
              <a:rPr lang="en-IN" dirty="0"/>
              <a:t>Matrix plots: Complex relationship in a matrix form (heatmap)</a:t>
            </a:r>
          </a:p>
        </p:txBody>
      </p:sp>
    </p:spTree>
    <p:extLst>
      <p:ext uri="{BB962C8B-B14F-4D97-AF65-F5344CB8AC3E}">
        <p14:creationId xmlns:p14="http://schemas.microsoft.com/office/powerpoint/2010/main" val="220696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9331-5CEE-26F6-5CC9-FB3B6F69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7" y="124861"/>
            <a:ext cx="10515600" cy="1010920"/>
          </a:xfrm>
        </p:spPr>
        <p:txBody>
          <a:bodyPr>
            <a:normAutofit/>
          </a:bodyPr>
          <a:lstStyle/>
          <a:p>
            <a:r>
              <a:rPr lang="en-IN" dirty="0"/>
              <a:t>Data Visualization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884503-F4A1-5B29-2E5D-5F0EADE7E6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8758" y="1367155"/>
          <a:ext cx="11800572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92">
                  <a:extLst>
                    <a:ext uri="{9D8B030D-6E8A-4147-A177-3AD203B41FA5}">
                      <a16:colId xmlns:a16="http://schemas.microsoft.com/office/drawing/2014/main" val="3829501363"/>
                    </a:ext>
                  </a:extLst>
                </a:gridCol>
                <a:gridCol w="3089710">
                  <a:extLst>
                    <a:ext uri="{9D8B030D-6E8A-4147-A177-3AD203B41FA5}">
                      <a16:colId xmlns:a16="http://schemas.microsoft.com/office/drawing/2014/main" val="2556607634"/>
                    </a:ext>
                  </a:extLst>
                </a:gridCol>
                <a:gridCol w="3003082">
                  <a:extLst>
                    <a:ext uri="{9D8B030D-6E8A-4147-A177-3AD203B41FA5}">
                      <a16:colId xmlns:a16="http://schemas.microsoft.com/office/drawing/2014/main" val="874366252"/>
                    </a:ext>
                  </a:extLst>
                </a:gridCol>
                <a:gridCol w="4148488">
                  <a:extLst>
                    <a:ext uri="{9D8B030D-6E8A-4147-A177-3AD203B41FA5}">
                      <a16:colId xmlns:a16="http://schemas.microsoft.com/office/drawing/2014/main" val="270345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7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Line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Trends over time periods/data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Stock prices over a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plt.plot</a:t>
                      </a:r>
                      <a:r>
                        <a:rPr lang="en-US" dirty="0"/>
                        <a:t>([1, 2, 3], [4, 5, 6]);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Scatter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Relationship between two numeric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House price versus Area of the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plt.scatter</a:t>
                      </a:r>
                      <a:r>
                        <a:rPr lang="en-US" dirty="0"/>
                        <a:t>([1, 2, 3], [4, 5, 6]);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Bar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Compare categories/groups with respect to numeric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 across product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plt.bar</a:t>
                      </a:r>
                      <a:r>
                        <a:rPr lang="en-IN" dirty="0"/>
                        <a:t>(['A', 'B', 'C'], [4, 7, 1]); </a:t>
                      </a:r>
                      <a:r>
                        <a:rPr lang="en-IN" dirty="0" err="1"/>
                        <a:t>plt.show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1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Distribution of a single numeric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Distribution of ages in a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plt.hist</a:t>
                      </a:r>
                      <a:r>
                        <a:rPr lang="en-US" dirty="0"/>
                        <a:t>([1, 2, 2, 3, 3, 3, 4, 4, 4, 4, 5, 5], bins=5);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7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Box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Distribution of data with reference to minimum, Q1, Q2, Q3,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 distribution across professions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plt.boxplot</a:t>
                      </a:r>
                      <a:r>
                        <a:rPr lang="en-US" dirty="0"/>
                        <a:t>([7, 2, 5, 13, 9, 6]);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9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Heatmap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Matrix to display values using colour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Correlation matrix between height and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sns.heatmap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np.random.rand</a:t>
                      </a:r>
                      <a:r>
                        <a:rPr lang="en-IN" dirty="0"/>
                        <a:t>(5, 5), </a:t>
                      </a:r>
                      <a:r>
                        <a:rPr lang="en-IN" dirty="0" err="1"/>
                        <a:t>annot</a:t>
                      </a:r>
                      <a:r>
                        <a:rPr lang="en-IN" dirty="0"/>
                        <a:t>=True); </a:t>
                      </a:r>
                      <a:r>
                        <a:rPr lang="en-IN" dirty="0" err="1"/>
                        <a:t>plt.show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9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Proportions/percentages among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 share of mobile phone 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plt.pie</a:t>
                      </a:r>
                      <a:r>
                        <a:rPr lang="en-IN" dirty="0"/>
                        <a:t>([40, 30, 20, 10], labels=['A', 'B', 'C', 'D'], </a:t>
                      </a:r>
                      <a:r>
                        <a:rPr lang="en-IN" dirty="0" err="1"/>
                        <a:t>autopct</a:t>
                      </a:r>
                      <a:r>
                        <a:rPr lang="en-IN" dirty="0"/>
                        <a:t>='%1.1f%%'); </a:t>
                      </a:r>
                      <a:r>
                        <a:rPr lang="en-IN" dirty="0" err="1"/>
                        <a:t>plt.show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7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4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054C-1C7E-52F9-7EC8-4F3D731F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58D6-F6B9-0A9F-860C-76A3BB40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NumPy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Foundation of Python Data Analytics</a:t>
            </a:r>
          </a:p>
          <a:p>
            <a:r>
              <a:rPr lang="en-IN" dirty="0"/>
              <a:t>Library for creating N-dimensional arrays of various data types</a:t>
            </a:r>
          </a:p>
          <a:p>
            <a:r>
              <a:rPr lang="en-IN" dirty="0"/>
              <a:t>More efficient than lists: </a:t>
            </a:r>
            <a:r>
              <a:rPr lang="en-IN" b="1" dirty="0"/>
              <a:t>Homogeneous </a:t>
            </a:r>
            <a:r>
              <a:rPr lang="en-IN" dirty="0"/>
              <a:t>unlike lists (All elements are of the same type) and are stored in contiguous memory locations</a:t>
            </a:r>
          </a:p>
          <a:p>
            <a:r>
              <a:rPr lang="en-IN" b="1" dirty="0"/>
              <a:t>Vectorization</a:t>
            </a:r>
            <a:r>
              <a:rPr lang="en-IN" dirty="0"/>
              <a:t>: Apply a function/operation simultaneously on entire arrays, without needing a </a:t>
            </a:r>
            <a:r>
              <a:rPr lang="en-IN" i="1" dirty="0"/>
              <a:t>for </a:t>
            </a:r>
            <a:r>
              <a:rPr lang="en-IN" dirty="0"/>
              <a:t>loop, e.g. </a:t>
            </a:r>
            <a:r>
              <a:rPr lang="en-IN" i="1" dirty="0"/>
              <a:t>result = </a:t>
            </a:r>
            <a:r>
              <a:rPr lang="en-IN" i="1" dirty="0" err="1"/>
              <a:t>arr</a:t>
            </a:r>
            <a:r>
              <a:rPr lang="en-IN" i="1" dirty="0"/>
              <a:t> + 5</a:t>
            </a:r>
          </a:p>
          <a:p>
            <a:r>
              <a:rPr lang="en-IN" b="1" dirty="0"/>
              <a:t>Broadcasting</a:t>
            </a:r>
            <a:r>
              <a:rPr lang="en-IN" dirty="0"/>
              <a:t>: Align arrays of different shapes, e.g. result = arr_2d + arra_1d</a:t>
            </a:r>
          </a:p>
          <a:p>
            <a:r>
              <a:rPr lang="en-IN" dirty="0"/>
              <a:t>Linear algebra: Matrix, Eigenvalues/Eigenvectors, etc</a:t>
            </a:r>
          </a:p>
          <a:p>
            <a:r>
              <a:rPr lang="en-IN" dirty="0"/>
              <a:t>Statistical functions: Mean, Mode, Median, Standard deviation, Covariance, etc</a:t>
            </a:r>
          </a:p>
          <a:p>
            <a:r>
              <a:rPr lang="en-IN" dirty="0"/>
              <a:t>Random number generation: From uniform, normal, binomial distributions</a:t>
            </a:r>
          </a:p>
          <a:p>
            <a:r>
              <a:rPr lang="en-IN" dirty="0"/>
              <a:t>Missing data: Can handle missing data</a:t>
            </a:r>
          </a:p>
          <a:p>
            <a:r>
              <a:rPr lang="en-IN" dirty="0"/>
              <a:t>Compatibility: With Pandas, Matplotlib, SciPy, TensorFlow, etc</a:t>
            </a:r>
          </a:p>
        </p:txBody>
      </p:sp>
    </p:spTree>
    <p:extLst>
      <p:ext uri="{BB962C8B-B14F-4D97-AF65-F5344CB8AC3E}">
        <p14:creationId xmlns:p14="http://schemas.microsoft.com/office/powerpoint/2010/main" val="223231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054C-1C7E-52F9-7EC8-4F3D731F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58D6-F6B9-0A9F-860C-76A3BB40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Main ways of creating a NumPy array:</a:t>
            </a:r>
          </a:p>
          <a:p>
            <a:pPr lvl="1"/>
            <a:r>
              <a:rPr lang="en-IN" dirty="0"/>
              <a:t>Transform Python list</a:t>
            </a:r>
          </a:p>
          <a:p>
            <a:pPr lvl="1"/>
            <a:r>
              <a:rPr lang="en-IN" dirty="0"/>
              <a:t>Use built-in functions</a:t>
            </a:r>
          </a:p>
          <a:p>
            <a:pPr lvl="1"/>
            <a:r>
              <a:rPr lang="en-IN" dirty="0"/>
              <a:t>Generate random data</a:t>
            </a:r>
          </a:p>
          <a:p>
            <a:r>
              <a:rPr lang="en-IN" dirty="0"/>
              <a:t>Indexing and Selection: Single element, Slicing, Broadcasting, 2D indexing and selection, Conditional selection</a:t>
            </a:r>
          </a:p>
          <a:p>
            <a:r>
              <a:rPr lang="en-IN" dirty="0"/>
              <a:t>Operations on arrays: Arithmetic, Universal functions, Summary statistics, </a:t>
            </a:r>
            <a:r>
              <a:rPr lang="en-IN"/>
              <a:t>2D 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64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207854-91C7-61AF-F29B-EDF171C5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8BFCA7-0FE8-E7F7-F74B-265BDAF17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293" y="4469609"/>
            <a:ext cx="4534133" cy="18161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123B2-C426-36E4-E948-65083505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87" y="1412265"/>
            <a:ext cx="7256899" cy="26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277F-29EC-01D4-336D-A2296FDC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8744-A1EB-181A-7A2F-67A572D4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Pandas</a:t>
            </a:r>
            <a:r>
              <a:rPr lang="en-IN" dirty="0"/>
              <a:t>: Library for Data Analysis</a:t>
            </a:r>
          </a:p>
          <a:p>
            <a:r>
              <a:rPr lang="en-IN" dirty="0"/>
              <a:t>Extremely powerful and flexible table (</a:t>
            </a:r>
            <a:r>
              <a:rPr lang="en-IN" dirty="0" err="1"/>
              <a:t>DataFrame</a:t>
            </a:r>
            <a:r>
              <a:rPr lang="en-IN" dirty="0"/>
              <a:t>) system built on top of NumPy</a:t>
            </a:r>
          </a:p>
          <a:p>
            <a:r>
              <a:rPr lang="en-IN" dirty="0"/>
              <a:t>Computationally very efficient</a:t>
            </a:r>
          </a:p>
          <a:p>
            <a:r>
              <a:rPr lang="en-IN" dirty="0"/>
              <a:t>Features</a:t>
            </a:r>
          </a:p>
          <a:p>
            <a:pPr lvl="1"/>
            <a:r>
              <a:rPr lang="en-IN" dirty="0"/>
              <a:t>Read/Write data – Many formats supported</a:t>
            </a:r>
          </a:p>
          <a:p>
            <a:pPr lvl="1"/>
            <a:r>
              <a:rPr lang="en-IN" dirty="0"/>
              <a:t>Indexing, Applying logic, Sub-setting, etc</a:t>
            </a:r>
          </a:p>
          <a:p>
            <a:pPr lvl="1"/>
            <a:r>
              <a:rPr lang="en-IN" dirty="0"/>
              <a:t>Handle missing data</a:t>
            </a:r>
          </a:p>
          <a:p>
            <a:pPr lvl="1"/>
            <a:r>
              <a:rPr lang="en-IN" dirty="0"/>
              <a:t>Adjust and restructure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64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C2F9-965C-F1A3-0D45-FAF897D1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Compared to Pandas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2C70C-C891-1506-2946-CB18FE5F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02030"/>
            <a:ext cx="5157787" cy="823912"/>
          </a:xfrm>
        </p:spPr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9586A3-A6C9-C2F3-B541-1C15624D6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225942"/>
            <a:ext cx="5157787" cy="44636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Aim: Numerical computation using n-dimensional arrays</a:t>
            </a:r>
          </a:p>
          <a:p>
            <a:r>
              <a:rPr lang="en-IN" dirty="0"/>
              <a:t>Data types: Mainly Integer, Float</a:t>
            </a:r>
          </a:p>
          <a:p>
            <a:r>
              <a:rPr lang="en-IN" dirty="0"/>
              <a:t>Performance: Very fast</a:t>
            </a:r>
          </a:p>
          <a:p>
            <a:r>
              <a:rPr lang="en-IN" dirty="0"/>
              <a:t>Indexing: Integer-based (e.g. array [0,1])</a:t>
            </a:r>
          </a:p>
          <a:p>
            <a:r>
              <a:rPr lang="en-IN" dirty="0"/>
              <a:t>Built-in operations: Numerical and linear-algebra related</a:t>
            </a:r>
          </a:p>
          <a:p>
            <a:r>
              <a:rPr lang="en-IN" dirty="0"/>
              <a:t>Time-series data: No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7139E7-19C8-B494-CEB8-305BEF9E0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02030"/>
            <a:ext cx="5183188" cy="823912"/>
          </a:xfrm>
        </p:spPr>
        <p:txBody>
          <a:bodyPr/>
          <a:lstStyle/>
          <a:p>
            <a:r>
              <a:rPr lang="en-IN" dirty="0"/>
              <a:t>Pandas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CD7CD-767B-9CEC-1894-0748CFBDA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225942"/>
            <a:ext cx="5183188" cy="44636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Aim: Data processing using series and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Data types: Numeric, Text, Date</a:t>
            </a:r>
          </a:p>
          <a:p>
            <a:r>
              <a:rPr lang="en-IN" dirty="0"/>
              <a:t>Performance: Relative slower</a:t>
            </a:r>
          </a:p>
          <a:p>
            <a:r>
              <a:rPr lang="en-IN" dirty="0"/>
              <a:t>Indexing: Additionally also supports label-indexing (e.g. </a:t>
            </a:r>
            <a:r>
              <a:rPr lang="en-IN" dirty="0" err="1"/>
              <a:t>df</a:t>
            </a:r>
            <a:r>
              <a:rPr lang="en-IN" dirty="0"/>
              <a:t>[‘age’]</a:t>
            </a:r>
          </a:p>
          <a:p>
            <a:r>
              <a:rPr lang="en-IN" dirty="0"/>
              <a:t>Built-in operations: Data analysis tools such as merging, sorting, joining, handling missing data, etc</a:t>
            </a:r>
          </a:p>
          <a:p>
            <a:r>
              <a:rPr lang="en-IN" dirty="0"/>
              <a:t>Time-series data: Excellent support such as date-based indexing, shifting, resampling, etc</a:t>
            </a:r>
          </a:p>
        </p:txBody>
      </p:sp>
    </p:spTree>
    <p:extLst>
      <p:ext uri="{BB962C8B-B14F-4D97-AF65-F5344CB8AC3E}">
        <p14:creationId xmlns:p14="http://schemas.microsoft.com/office/powerpoint/2010/main" val="232012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EB9F-CE99-6A8D-2FB8-498A2661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Pandas: Main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0F89-8DC0-493E-0EFA-567F459E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Series and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Conditional filtering and useful methods</a:t>
            </a:r>
          </a:p>
          <a:p>
            <a:r>
              <a:rPr lang="en-IN" dirty="0"/>
              <a:t>Missing data</a:t>
            </a:r>
          </a:p>
          <a:p>
            <a:r>
              <a:rPr lang="en-IN" dirty="0"/>
              <a:t>Grouping operations</a:t>
            </a:r>
          </a:p>
          <a:p>
            <a:r>
              <a:rPr lang="en-IN" dirty="0"/>
              <a:t>Combining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Text methods and Time methods</a:t>
            </a:r>
          </a:p>
          <a:p>
            <a:r>
              <a:rPr lang="en-IN" dirty="0"/>
              <a:t>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9823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535-9844-49EA-C1AD-DBB4F620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3A4E-515E-6681-7F84-536A6D81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622"/>
            <a:ext cx="10515600" cy="4351338"/>
          </a:xfrm>
        </p:spPr>
        <p:txBody>
          <a:bodyPr/>
          <a:lstStyle/>
          <a:p>
            <a:r>
              <a:rPr lang="en-IN" b="1" dirty="0"/>
              <a:t>Series</a:t>
            </a:r>
            <a:r>
              <a:rPr lang="en-IN" dirty="0"/>
              <a:t>: A data structure that holds an array of information along with a named index</a:t>
            </a:r>
          </a:p>
          <a:p>
            <a:r>
              <a:rPr lang="en-IN" dirty="0"/>
              <a:t>The named index distinguishes it from a NumPy array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00EA8A-5D65-59CD-4FA7-BA80BCC6944E}"/>
              </a:ext>
            </a:extLst>
          </p:cNvPr>
          <p:cNvGraphicFramePr>
            <a:graphicFrameLocks noGrp="1"/>
          </p:cNvGraphicFramePr>
          <p:nvPr/>
        </p:nvGraphicFramePr>
        <p:xfrm>
          <a:off x="713071" y="4381402"/>
          <a:ext cx="2636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53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1549667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B042FC-D3A7-FBEA-AE6C-A6903C3E1BBA}"/>
              </a:ext>
            </a:extLst>
          </p:cNvPr>
          <p:cNvSpPr txBox="1"/>
          <p:nvPr/>
        </p:nvSpPr>
        <p:spPr>
          <a:xfrm>
            <a:off x="713071" y="3429000"/>
            <a:ext cx="280095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NumPy array has numeric index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6CB9CF-630D-EF85-2B1B-93D5FEECEA2B}"/>
              </a:ext>
            </a:extLst>
          </p:cNvPr>
          <p:cNvGraphicFramePr>
            <a:graphicFrameLocks noGrp="1"/>
          </p:cNvGraphicFramePr>
          <p:nvPr/>
        </p:nvGraphicFramePr>
        <p:xfrm>
          <a:off x="4138859" y="4380192"/>
          <a:ext cx="34827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8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1730943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Labelled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2F169B-DF1F-5C11-2C83-2819A4171F90}"/>
              </a:ext>
            </a:extLst>
          </p:cNvPr>
          <p:cNvSpPr txBox="1"/>
          <p:nvPr/>
        </p:nvSpPr>
        <p:spPr>
          <a:xfrm>
            <a:off x="4479755" y="3427790"/>
            <a:ext cx="280095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Pandas series has a labelled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B767-4047-1FAB-C191-A322BD66D95C}"/>
              </a:ext>
            </a:extLst>
          </p:cNvPr>
          <p:cNvSpPr txBox="1"/>
          <p:nvPr/>
        </p:nvSpPr>
        <p:spPr>
          <a:xfrm>
            <a:off x="713071" y="6004954"/>
            <a:ext cx="3080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Finding data using this index is not easy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9AA78-14BD-F216-244F-B5C1B039F8A4}"/>
              </a:ext>
            </a:extLst>
          </p:cNvPr>
          <p:cNvSpPr txBox="1"/>
          <p:nvPr/>
        </p:nvSpPr>
        <p:spPr>
          <a:xfrm>
            <a:off x="4209448" y="5971486"/>
            <a:ext cx="296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Finding data using this index is very easy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62460-173C-0600-63C8-B0C29D45809D}"/>
              </a:ext>
            </a:extLst>
          </p:cNvPr>
          <p:cNvGraphicFramePr>
            <a:graphicFrameLocks noGrp="1"/>
          </p:cNvGraphicFramePr>
          <p:nvPr/>
        </p:nvGraphicFramePr>
        <p:xfrm>
          <a:off x="8123723" y="4380192"/>
          <a:ext cx="3918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917">
                  <a:extLst>
                    <a:ext uri="{9D8B030D-6E8A-4147-A177-3AD203B41FA5}">
                      <a16:colId xmlns:a16="http://schemas.microsoft.com/office/drawing/2014/main" val="3830052696"/>
                    </a:ext>
                  </a:extLst>
                </a:gridCol>
                <a:gridCol w="1617044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732725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Numeric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Labelled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ECFE0-9906-9A3E-79C9-4D6FA43B2D6E}"/>
              </a:ext>
            </a:extLst>
          </p:cNvPr>
          <p:cNvSpPr txBox="1"/>
          <p:nvPr/>
        </p:nvSpPr>
        <p:spPr>
          <a:xfrm>
            <a:off x="8559667" y="3427790"/>
            <a:ext cx="314184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Note: Data is internally still numerically organized!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ACACB-E5F6-79B8-79D9-58FACAE1B76B}"/>
              </a:ext>
            </a:extLst>
          </p:cNvPr>
          <p:cNvSpPr txBox="1"/>
          <p:nvPr/>
        </p:nvSpPr>
        <p:spPr>
          <a:xfrm>
            <a:off x="8630256" y="5971486"/>
            <a:ext cx="296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can still use the numeric index, if we want</a:t>
            </a:r>
          </a:p>
        </p:txBody>
      </p:sp>
    </p:spTree>
    <p:extLst>
      <p:ext uri="{BB962C8B-B14F-4D97-AF65-F5344CB8AC3E}">
        <p14:creationId xmlns:p14="http://schemas.microsoft.com/office/powerpoint/2010/main" val="26073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8ED4-2473-9102-8E7E-773279F3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D59C-8E3D-BA62-E01D-40F69055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DataFrame</a:t>
            </a:r>
            <a:r>
              <a:rPr lang="en-IN" dirty="0"/>
              <a:t>: Table of columns and rows that can be easily restructured/filtered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So, </a:t>
            </a:r>
            <a:r>
              <a:rPr lang="en-IN" dirty="0" err="1"/>
              <a:t>Dataframe</a:t>
            </a:r>
            <a:r>
              <a:rPr lang="en-IN" dirty="0"/>
              <a:t> = Several series that share the same index, like a spreadsheet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9C4D6-AB90-19DB-3297-3A6639CE2DA3}"/>
              </a:ext>
            </a:extLst>
          </p:cNvPr>
          <p:cNvSpPr txBox="1"/>
          <p:nvPr/>
        </p:nvSpPr>
        <p:spPr>
          <a:xfrm>
            <a:off x="1039528" y="2858703"/>
            <a:ext cx="75077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11FBE1-923A-25E1-FC9A-B2C0007BE767}"/>
              </a:ext>
            </a:extLst>
          </p:cNvPr>
          <p:cNvGraphicFramePr>
            <a:graphicFrameLocks noGrp="1"/>
          </p:cNvGraphicFramePr>
          <p:nvPr/>
        </p:nvGraphicFramePr>
        <p:xfrm>
          <a:off x="693821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95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66964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B8A7D-5C4A-FCD2-F64D-5BE86E2F1F77}"/>
              </a:ext>
            </a:extLst>
          </p:cNvPr>
          <p:cNvSpPr txBox="1"/>
          <p:nvPr/>
        </p:nvSpPr>
        <p:spPr>
          <a:xfrm>
            <a:off x="3342772" y="2858703"/>
            <a:ext cx="37073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Multiple Series with the Same Index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2206F9-3AF9-A1D3-C8ED-5154348EB8BA}"/>
              </a:ext>
            </a:extLst>
          </p:cNvPr>
          <p:cNvGraphicFramePr>
            <a:graphicFrameLocks noGrp="1"/>
          </p:cNvGraphicFramePr>
          <p:nvPr/>
        </p:nvGraphicFramePr>
        <p:xfrm>
          <a:off x="2561926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5095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66964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DF18A2-9497-F7A9-876A-4311AAC74331}"/>
              </a:ext>
            </a:extLst>
          </p:cNvPr>
          <p:cNvGraphicFramePr>
            <a:graphicFrameLocks noGrp="1"/>
          </p:cNvGraphicFramePr>
          <p:nvPr/>
        </p:nvGraphicFramePr>
        <p:xfrm>
          <a:off x="4369067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5095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66964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DA0406-96B5-A31C-BBDF-DC02A093C658}"/>
              </a:ext>
            </a:extLst>
          </p:cNvPr>
          <p:cNvGraphicFramePr>
            <a:graphicFrameLocks noGrp="1"/>
          </p:cNvGraphicFramePr>
          <p:nvPr/>
        </p:nvGraphicFramePr>
        <p:xfrm>
          <a:off x="6166583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5095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66964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465F3E-1DD4-C1D3-DC80-112617098232}"/>
              </a:ext>
            </a:extLst>
          </p:cNvPr>
          <p:cNvSpPr txBox="1"/>
          <p:nvPr/>
        </p:nvSpPr>
        <p:spPr>
          <a:xfrm>
            <a:off x="9251079" y="2858703"/>
            <a:ext cx="15003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Dataframe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8A773F-276B-C396-C959-AA5DE78D53A2}"/>
              </a:ext>
            </a:extLst>
          </p:cNvPr>
          <p:cNvGraphicFramePr>
            <a:graphicFrameLocks noGrp="1"/>
          </p:cNvGraphicFramePr>
          <p:nvPr/>
        </p:nvGraphicFramePr>
        <p:xfrm>
          <a:off x="8346506" y="3397720"/>
          <a:ext cx="358882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0787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80267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  <a:gridCol w="802678">
                  <a:extLst>
                    <a:ext uri="{9D8B030D-6E8A-4147-A177-3AD203B41FA5}">
                      <a16:colId xmlns:a16="http://schemas.microsoft.com/office/drawing/2014/main" val="1749496761"/>
                    </a:ext>
                  </a:extLst>
                </a:gridCol>
                <a:gridCol w="802678">
                  <a:extLst>
                    <a:ext uri="{9D8B030D-6E8A-4147-A177-3AD203B41FA5}">
                      <a16:colId xmlns:a16="http://schemas.microsoft.com/office/drawing/2014/main" val="305399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84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1330</Words>
  <Application>Microsoft Office PowerPoint</Application>
  <PresentationFormat>Widescreen</PresentationFormat>
  <Paragraphs>235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 Data Analytics/Science: NumPy, Pandas, MatplotLib, Seaborn, ScikitLearn (SkLearn)</vt:lpstr>
      <vt:lpstr>NumPy</vt:lpstr>
      <vt:lpstr>NumPy Arrays</vt:lpstr>
      <vt:lpstr>Pandas</vt:lpstr>
      <vt:lpstr>Pandas</vt:lpstr>
      <vt:lpstr>NumPy Compared to Pandas</vt:lpstr>
      <vt:lpstr>Pandas: Main Topics</vt:lpstr>
      <vt:lpstr>Series</vt:lpstr>
      <vt:lpstr>DataFrame</vt:lpstr>
      <vt:lpstr>DataFrame</vt:lpstr>
      <vt:lpstr>MatplotLib</vt:lpstr>
      <vt:lpstr>Matplotlib Approaches</vt:lpstr>
      <vt:lpstr>Seaborn</vt:lpstr>
      <vt:lpstr>Data Visualization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2024-11-30T13:54:46Z</dcterms:created>
  <dcterms:modified xsi:type="dcterms:W3CDTF">2024-11-30T13:55:54Z</dcterms:modified>
</cp:coreProperties>
</file>