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  <p:sldId id="2035" r:id="rId3"/>
    <p:sldId id="2036" r:id="rId4"/>
    <p:sldId id="2046" r:id="rId5"/>
    <p:sldId id="2438" r:id="rId6"/>
    <p:sldId id="2347" r:id="rId7"/>
    <p:sldId id="2439" r:id="rId8"/>
    <p:sldId id="2440" r:id="rId9"/>
    <p:sldId id="2441" r:id="rId10"/>
    <p:sldId id="338" r:id="rId11"/>
    <p:sldId id="531" r:id="rId12"/>
    <p:sldId id="2074" r:id="rId13"/>
    <p:sldId id="2460" r:id="rId14"/>
    <p:sldId id="1961" r:id="rId15"/>
    <p:sldId id="1076" r:id="rId16"/>
    <p:sldId id="2246" r:id="rId17"/>
    <p:sldId id="2247" r:id="rId18"/>
    <p:sldId id="418" r:id="rId19"/>
    <p:sldId id="1430" r:id="rId20"/>
    <p:sldId id="412" r:id="rId21"/>
    <p:sldId id="417" r:id="rId22"/>
    <p:sldId id="2302" r:id="rId23"/>
    <p:sldId id="1464" r:id="rId24"/>
    <p:sldId id="1846" r:id="rId25"/>
    <p:sldId id="2462" r:id="rId26"/>
    <p:sldId id="2405" r:id="rId27"/>
    <p:sldId id="2461" r:id="rId28"/>
    <p:sldId id="1834" r:id="rId29"/>
    <p:sldId id="2311" r:id="rId30"/>
    <p:sldId id="1966" r:id="rId31"/>
    <p:sldId id="1967" r:id="rId32"/>
    <p:sldId id="2218" r:id="rId33"/>
    <p:sldId id="2219" r:id="rId34"/>
    <p:sldId id="442" r:id="rId35"/>
    <p:sldId id="2406" r:id="rId36"/>
    <p:sldId id="231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4E4F7-6746-8CDB-2FB8-D58E99CF5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95507D-5D78-B4AD-74D3-881A1EAB8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1273-9DD5-C58D-59D8-4A25F6DD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8DFC-5B9B-8882-76FA-BF06CF660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C477B-B736-C591-150B-377B181F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57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1093-EA76-0857-A316-181B6333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7B208-E9D4-01AB-4CA6-90EA8A518B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08775-ACF1-8779-75CE-170A985A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9E22A-1770-0000-35A8-9BB64607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CEAFD-0B23-3E98-023E-60CDE3E0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346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6867B-B7E7-D4BB-6B6D-4DBA5470F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4DDAB-C63F-A441-2EC1-B0C837629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506AE-86A3-2ABC-4AB0-122AF4EA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008B0-ACFF-3E19-96F2-C966801BB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C69C0-0EAD-CBCA-8196-D5D79799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39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6AF3-F591-EF51-E87F-3AD3476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E883-C8B5-E85F-D36C-3938FA90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22E03-4512-3FE4-F64A-A03BFE5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03A7-4FC8-52FE-BBB7-694B0452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060B5-DEFD-0744-C479-EA369A454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29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7FC8-5ED2-8DAE-F49F-C58F38D7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7AA43-571D-98BC-FC4B-6C611C753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CD0C5-DD83-43AA-4786-F0CF8CD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8EB41-60AD-714E-F6FA-433394C3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B4496-9B80-FC98-E3E8-3FC82B86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42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BA6A-B7B5-9AF0-A924-0016DCE8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BA988-FC3D-FA6C-652C-F0348D4E0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2FDA90-303B-5853-F5F1-8D0465860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151FF-1AD9-D6A4-FDBC-4881A231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95B0CB-49F8-589D-19AF-72BA12D54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E104F-E7D8-3C71-276D-A1F51FD8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37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6D41-0D46-4BE1-2360-A2F666FE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21A47-3789-F889-F348-2EEC3BFEA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7CFA5-E4E0-037B-4825-2F5982943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F8C0C-05FC-5720-F176-42F56E8908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5FAA6-7606-C331-0C72-1DDF80F7C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EC96C-C38B-7ACC-28AD-1AC098E6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99B24C-396A-E796-B71E-1374F903A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CE524-4338-0056-767D-6F966B49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45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3612-C479-F90F-1FCA-13983896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092C0-B01C-D67D-B789-76235D36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28E3B2-0582-6E09-4175-2E4A5EBD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89DEE-A0F3-DFAB-1898-0B05EBC07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44EA3-9293-CEE0-07D9-05CF95CC0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7AF888-2B8B-4AB3-7DBF-ABDF42E1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1D363-DD43-C372-68A3-2945C6D8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347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DE52-CD27-26C9-0D0C-5CDFAD64D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99167-E96A-1778-D2D7-8E708E2C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B32A7-006F-2251-244D-8F129D419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FA510-BBF2-95D6-C49F-5E6B5A99B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D027A-1EBF-5F97-9A99-7314535D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E2CEF-CD07-F2EE-EA23-04B2CB7D1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294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CD09-40B3-06CB-F4D5-11CAB5A57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D1DDB-AEC5-4E45-3E51-BBBA3B38D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52111-BF77-BA71-D6B4-17D41720E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CF531-8596-DA27-A83D-28585F9B6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A6BB-DE0A-43DB-9407-647D4DC71986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92FBD-3B5A-20E0-892D-E4804B50B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F1F54-B594-2139-CE68-2765EF99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31AA7-006F-4819-9A52-CCE51DB0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14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8060E7-51A7-E781-4512-6BD7BA2A9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93E7F-BBB6-6D6A-C141-685D31079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4D0BA-F983-514E-BD15-D810A0F28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A6BB-DE0A-43DB-9407-647D4DC71986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999A3-CA0B-B33E-5E78-07CD423C7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25056-131D-CA18-0CF1-85EFC733D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31AA7-006F-4819-9A52-CCE51DB082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32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6A7046-8C4B-1E18-440B-C3E07F80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759A22-A16F-50F5-B0D2-95147429E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653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869316-DFC3-0854-2802-5692B599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Population and Sample, Probability Theory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FE90F9-9187-D0EF-F6C5-CC884DA40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066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0B468D-0134-9101-94FA-3999FAF2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and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A553F72-E8CA-91EF-860A-2CD144289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Population (</a:t>
                </a:r>
                <a:r>
                  <a:rPr lang="en-US" dirty="0"/>
                  <a:t>N) = Complete data	</a:t>
                </a:r>
                <a:r>
                  <a:rPr lang="en-US" b="1" dirty="0"/>
                  <a:t>Sample </a:t>
                </a:r>
                <a:r>
                  <a:rPr lang="en-US" dirty="0"/>
                  <a:t>(n) = Subset of data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Estimation</a:t>
                </a:r>
                <a:r>
                  <a:rPr lang="en-US" dirty="0"/>
                  <a:t>: From sample mean -&gt; Population mean, i.e.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Point estimate</a:t>
                </a:r>
                <a:r>
                  <a:rPr lang="en-US" dirty="0"/>
                  <a:t>: Exact estimate, </a:t>
                </a:r>
                <a:r>
                  <a:rPr lang="en-US" b="1" dirty="0"/>
                  <a:t>Interval estimate</a:t>
                </a:r>
                <a:r>
                  <a:rPr lang="en-US" dirty="0"/>
                  <a:t>: A range of estimates (Called </a:t>
                </a:r>
                <a:r>
                  <a:rPr lang="en-US" b="1" dirty="0"/>
                  <a:t>Confidence interval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A553F72-E8CA-91EF-860A-2CD144289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411CF7A2-42BB-B125-E00B-20EA9B25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50" y="2166761"/>
            <a:ext cx="918338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017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E6717-9298-07F9-ED0A-94FFEE3F7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51B6D-5A10-A229-CE8F-8D834A99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10000 students in a university</a:t>
            </a:r>
          </a:p>
          <a:p>
            <a:r>
              <a:rPr lang="en-US" dirty="0"/>
              <a:t>Question: What is the average student height?</a:t>
            </a:r>
          </a:p>
          <a:p>
            <a:pPr lvl="1"/>
            <a:r>
              <a:rPr lang="en-US" dirty="0"/>
              <a:t>Difficult: Measure the actual height of the </a:t>
            </a:r>
            <a:r>
              <a:rPr lang="en-US" b="1" dirty="0"/>
              <a:t>population</a:t>
            </a:r>
            <a:r>
              <a:rPr lang="en-US" dirty="0"/>
              <a:t>, i.e. all 10000 students to calculate the average (</a:t>
            </a:r>
            <a:r>
              <a:rPr lang="en-US" b="1" dirty="0">
                <a:solidFill>
                  <a:srgbClr val="FF0000"/>
                </a:solidFill>
              </a:rPr>
              <a:t>parameter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Easier: Take a </a:t>
            </a:r>
            <a:r>
              <a:rPr lang="en-US" b="1" dirty="0"/>
              <a:t>sample</a:t>
            </a:r>
            <a:r>
              <a:rPr lang="en-US" dirty="0"/>
              <a:t> of 500 students,  calculate the average and use it to estimate the population average (</a:t>
            </a:r>
            <a:r>
              <a:rPr lang="en-US" b="1" dirty="0">
                <a:solidFill>
                  <a:srgbClr val="FF0000"/>
                </a:solidFill>
              </a:rPr>
              <a:t>statistic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E49738-532F-36F4-A11E-825F31F732DB}"/>
              </a:ext>
            </a:extLst>
          </p:cNvPr>
          <p:cNvGraphicFramePr>
            <a:graphicFrameLocks/>
          </p:cNvGraphicFramePr>
          <p:nvPr/>
        </p:nvGraphicFramePr>
        <p:xfrm>
          <a:off x="461144" y="4483100"/>
          <a:ext cx="10972000" cy="18288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011905">
                  <a:extLst>
                    <a:ext uri="{9D8B030D-6E8A-4147-A177-3AD203B41FA5}">
                      <a16:colId xmlns:a16="http://schemas.microsoft.com/office/drawing/2014/main" val="94355025"/>
                    </a:ext>
                  </a:extLst>
                </a:gridCol>
                <a:gridCol w="2002055">
                  <a:extLst>
                    <a:ext uri="{9D8B030D-6E8A-4147-A177-3AD203B41FA5}">
                      <a16:colId xmlns:a16="http://schemas.microsoft.com/office/drawing/2014/main" val="2345997595"/>
                    </a:ext>
                  </a:extLst>
                </a:gridCol>
                <a:gridCol w="4158114">
                  <a:extLst>
                    <a:ext uri="{9D8B030D-6E8A-4147-A177-3AD203B41FA5}">
                      <a16:colId xmlns:a16="http://schemas.microsoft.com/office/drawing/2014/main" val="620759973"/>
                    </a:ext>
                  </a:extLst>
                </a:gridCol>
                <a:gridCol w="1799926">
                  <a:extLst>
                    <a:ext uri="{9D8B030D-6E8A-4147-A177-3AD203B41FA5}">
                      <a16:colId xmlns:a16="http://schemas.microsoft.com/office/drawing/2014/main" val="3875775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Population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F0000"/>
                          </a:solidFill>
                        </a:rPr>
                        <a:t>Sample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Symbol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82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/>
                        <a:t>μ</a:t>
                      </a:r>
                      <a:r>
                        <a:rPr lang="en-IN" sz="2400" b="0" dirty="0"/>
                        <a:t> (Mu)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Sample 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x̄</a:t>
                      </a:r>
                      <a:r>
                        <a:rPr lang="en-IN" sz="2400" dirty="0"/>
                        <a:t> (x bar)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42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/>
                        <a:t>σ</a:t>
                      </a:r>
                      <a:r>
                        <a:rPr lang="en-IN" sz="2400" b="0" dirty="0"/>
                        <a:t> (Sigma)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Sample 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482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sz="2400" b="1" dirty="0"/>
                        <a:t>π</a:t>
                      </a:r>
                      <a:r>
                        <a:rPr lang="en-IN" sz="2400" b="0" dirty="0"/>
                        <a:t> (Pi)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Sample Proportion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p̂</a:t>
                      </a:r>
                      <a:r>
                        <a:rPr lang="en-IN" sz="2400" dirty="0"/>
                        <a:t> (p-hat)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3615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A29E3D-63E9-600A-6CBC-AA6543B61270}"/>
              </a:ext>
            </a:extLst>
          </p:cNvPr>
          <p:cNvSpPr txBox="1"/>
          <p:nvPr/>
        </p:nvSpPr>
        <p:spPr>
          <a:xfrm>
            <a:off x="6096000" y="375840"/>
            <a:ext cx="175179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Population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C06640-611F-B7D6-023F-547E708D399E}"/>
              </a:ext>
            </a:extLst>
          </p:cNvPr>
          <p:cNvSpPr txBox="1"/>
          <p:nvPr/>
        </p:nvSpPr>
        <p:spPr>
          <a:xfrm>
            <a:off x="10005141" y="375840"/>
            <a:ext cx="1751798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Sample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B0402D8-1C2C-F820-0D27-25BB0D795EDF}"/>
              </a:ext>
            </a:extLst>
          </p:cNvPr>
          <p:cNvSpPr/>
          <p:nvPr/>
        </p:nvSpPr>
        <p:spPr>
          <a:xfrm>
            <a:off x="8126930" y="248164"/>
            <a:ext cx="1617044" cy="636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Sampling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E608B-80C3-8FA2-F759-F18415A2309A}"/>
              </a:ext>
            </a:extLst>
          </p:cNvPr>
          <p:cNvSpPr txBox="1"/>
          <p:nvPr/>
        </p:nvSpPr>
        <p:spPr>
          <a:xfrm>
            <a:off x="6096000" y="1604870"/>
            <a:ext cx="175179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Sample statistic (x̄)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F90E3-AA9B-F34A-38A7-F86590FECA5B}"/>
              </a:ext>
            </a:extLst>
          </p:cNvPr>
          <p:cNvSpPr txBox="1"/>
          <p:nvPr/>
        </p:nvSpPr>
        <p:spPr>
          <a:xfrm>
            <a:off x="10005141" y="1604870"/>
            <a:ext cx="1751798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Population parameter (</a:t>
            </a:r>
            <a:r>
              <a:rPr lang="el-GR" sz="2000" b="1" dirty="0"/>
              <a:t>μ</a:t>
            </a:r>
            <a:r>
              <a:rPr lang="en-IN" sz="2000" b="1" dirty="0"/>
              <a:t>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BE14CA7-FABA-D8C6-6E60-6F56A3D693F4}"/>
              </a:ext>
            </a:extLst>
          </p:cNvPr>
          <p:cNvSpPr/>
          <p:nvPr/>
        </p:nvSpPr>
        <p:spPr>
          <a:xfrm>
            <a:off x="8126930" y="1640798"/>
            <a:ext cx="1617044" cy="636029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Estimate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63A324-C611-1204-6A08-3139025E746C}"/>
              </a:ext>
            </a:extLst>
          </p:cNvPr>
          <p:cNvCxnSpPr>
            <a:cxnSpLocks/>
          </p:cNvCxnSpPr>
          <p:nvPr/>
        </p:nvCxnSpPr>
        <p:spPr>
          <a:xfrm>
            <a:off x="10881032" y="775950"/>
            <a:ext cx="0" cy="393628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A59C02-5597-CA3C-F4CA-A3AD3EB03439}"/>
              </a:ext>
            </a:extLst>
          </p:cNvPr>
          <p:cNvCxnSpPr>
            <a:cxnSpLocks/>
          </p:cNvCxnSpPr>
          <p:nvPr/>
        </p:nvCxnSpPr>
        <p:spPr>
          <a:xfrm flipH="1" flipV="1">
            <a:off x="6921795" y="1169578"/>
            <a:ext cx="3959245" cy="5480"/>
          </a:xfrm>
          <a:prstGeom prst="line">
            <a:avLst/>
          </a:prstGeom>
          <a:ln w="317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053ADA-3F1D-1557-C90D-3BC9E52A46F9}"/>
              </a:ext>
            </a:extLst>
          </p:cNvPr>
          <p:cNvCxnSpPr>
            <a:cxnSpLocks/>
          </p:cNvCxnSpPr>
          <p:nvPr/>
        </p:nvCxnSpPr>
        <p:spPr>
          <a:xfrm>
            <a:off x="6905410" y="1158945"/>
            <a:ext cx="0" cy="434248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897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3518-F20B-2C30-E71F-1EC69990B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Types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59F1FC-3D9F-6B34-B5B8-220EAC4215C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2697" y="1440614"/>
          <a:ext cx="10515600" cy="521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78851511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6792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Univariate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Bivariate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40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Analysis of a single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Analysis of two variables to find relationship between them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75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Analyzing the ages of individuals in a population</a:t>
                      </a:r>
                    </a:p>
                    <a:p>
                      <a:pPr lvl="1"/>
                      <a:r>
                        <a:rPr lang="en-US" sz="2400" dirty="0"/>
                        <a:t>Examining the heights of a sample of students</a:t>
                      </a:r>
                    </a:p>
                    <a:p>
                      <a:pPr lvl="1"/>
                      <a:r>
                        <a:rPr lang="en-US" sz="2400" dirty="0"/>
                        <a:t>Studying the test scores of students in a class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US" sz="2400" dirty="0"/>
                        <a:t>Amount of time spent studying (variable 1) and the Test scores achieved (variable 2)</a:t>
                      </a:r>
                    </a:p>
                    <a:p>
                      <a:pPr lvl="1"/>
                      <a:r>
                        <a:rPr lang="en-US" sz="2400" dirty="0"/>
                        <a:t>Education (variable 1) and the Income level (variable 2)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75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Descriptive statistics such as mean, mode, median, variance, standard deviation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Correlation, Regression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127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Histogram, Box plot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Scatter plot, Heatmap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111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7186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F8C39-A582-2776-529D-7A34EDA1D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654D-25A8-E710-6061-BF398C03E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Resampling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Modifying a dataset by changing its </a:t>
            </a:r>
            <a:r>
              <a:rPr lang="en-US" i="1" dirty="0"/>
              <a:t>size </a:t>
            </a:r>
            <a:r>
              <a:rPr lang="en-US" dirty="0"/>
              <a:t>or </a:t>
            </a:r>
            <a:r>
              <a:rPr lang="en-US" i="1" dirty="0"/>
              <a:t>composition</a:t>
            </a:r>
          </a:p>
          <a:p>
            <a:r>
              <a:rPr lang="en-US" dirty="0"/>
              <a:t>How? </a:t>
            </a:r>
            <a:r>
              <a:rPr lang="en-US" b="1" dirty="0"/>
              <a:t>Bootstrapping</a:t>
            </a:r>
            <a:r>
              <a:rPr lang="en-US" dirty="0"/>
              <a:t> or </a:t>
            </a:r>
            <a:r>
              <a:rPr lang="en-US" b="1" dirty="0"/>
              <a:t>Cross-validation</a:t>
            </a:r>
          </a:p>
          <a:p>
            <a:r>
              <a:rPr lang="en-US" b="1" dirty="0"/>
              <a:t>Bootstrapping</a:t>
            </a:r>
            <a:r>
              <a:rPr lang="en-US" dirty="0"/>
              <a:t>: Draw random samples from the original data using replacement</a:t>
            </a:r>
          </a:p>
          <a:p>
            <a:r>
              <a:rPr lang="en-US" b="1" dirty="0"/>
              <a:t>Cross-validation</a:t>
            </a:r>
            <a:r>
              <a:rPr lang="en-US" dirty="0"/>
              <a:t>: Split data into </a:t>
            </a:r>
            <a:r>
              <a:rPr lang="en-US" b="1" dirty="0"/>
              <a:t>training set</a:t>
            </a:r>
            <a:r>
              <a:rPr lang="en-US" dirty="0"/>
              <a:t> and a </a:t>
            </a:r>
            <a:r>
              <a:rPr lang="en-US" b="1" dirty="0"/>
              <a:t>testing set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K-fold cross validation</a:t>
            </a:r>
          </a:p>
          <a:p>
            <a:pPr lvl="2"/>
            <a:r>
              <a:rPr lang="en-US" dirty="0"/>
              <a:t>Divide data into </a:t>
            </a:r>
            <a:r>
              <a:rPr lang="en-US" i="1" dirty="0"/>
              <a:t>k </a:t>
            </a:r>
            <a:r>
              <a:rPr lang="en-US" dirty="0"/>
              <a:t>subsets (folds), e.g. sample 1, 2, and 3</a:t>
            </a:r>
          </a:p>
          <a:p>
            <a:pPr lvl="2"/>
            <a:r>
              <a:rPr lang="en-US" dirty="0"/>
              <a:t>Train the model on </a:t>
            </a:r>
            <a:r>
              <a:rPr lang="en-US" i="1" dirty="0"/>
              <a:t>k-1</a:t>
            </a:r>
            <a:r>
              <a:rPr lang="en-US" dirty="0"/>
              <a:t> folds and tested on the remaining fold (e.g. Training: 1,2 and Test 3)</a:t>
            </a:r>
          </a:p>
          <a:p>
            <a:pPr lvl="2"/>
            <a:r>
              <a:rPr lang="en-US" dirty="0"/>
              <a:t>Repeat the process </a:t>
            </a:r>
            <a:r>
              <a:rPr lang="en-US" i="1" dirty="0"/>
              <a:t>k</a:t>
            </a:r>
            <a:r>
              <a:rPr lang="en-US" dirty="0"/>
              <a:t> times</a:t>
            </a:r>
          </a:p>
          <a:p>
            <a:r>
              <a:rPr lang="en-US" b="1" dirty="0"/>
              <a:t>Oversampling</a:t>
            </a:r>
            <a:r>
              <a:rPr lang="en-US" dirty="0"/>
              <a:t>: Increase the size of the minority class by duplicating samples or generating synthetic data</a:t>
            </a:r>
          </a:p>
          <a:p>
            <a:pPr lvl="1"/>
            <a:r>
              <a:rPr lang="en-US" dirty="0"/>
              <a:t>Example: </a:t>
            </a:r>
            <a:r>
              <a:rPr lang="en-US" b="1" dirty="0"/>
              <a:t>SMOTE (</a:t>
            </a:r>
            <a:r>
              <a:rPr lang="en-IN" b="1" dirty="0"/>
              <a:t>Synthetic Minority Oversampling Technique)</a:t>
            </a:r>
            <a:r>
              <a:rPr lang="en-IN" dirty="0"/>
              <a:t>: Handles imbalanced datasets, where the minority class has significantly lower samples than the others (Code: gender-smote.py and smote.py)</a:t>
            </a:r>
          </a:p>
        </p:txBody>
      </p:sp>
    </p:spTree>
    <p:extLst>
      <p:ext uri="{BB962C8B-B14F-4D97-AF65-F5344CB8AC3E}">
        <p14:creationId xmlns:p14="http://schemas.microsoft.com/office/powerpoint/2010/main" val="3942410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21C2-79D9-EBD7-F080-1F7D9FB4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29E40-5D06-B0D7-514B-A32A6CD68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Probability sampling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Random selection</a:t>
            </a:r>
          </a:p>
          <a:p>
            <a:pPr lvl="1"/>
            <a:r>
              <a:rPr lang="en-US" dirty="0"/>
              <a:t>Every member of the population has a chance of being selected</a:t>
            </a:r>
          </a:p>
          <a:p>
            <a:pPr lvl="1"/>
            <a:r>
              <a:rPr lang="en-US" dirty="0"/>
              <a:t>Most appropriate</a:t>
            </a:r>
          </a:p>
          <a:p>
            <a:pPr lvl="1"/>
            <a:r>
              <a:rPr lang="en-US" dirty="0"/>
              <a:t>Mainly used in quantitative research</a:t>
            </a:r>
          </a:p>
          <a:p>
            <a:r>
              <a:rPr lang="en-US" b="1" dirty="0"/>
              <a:t>Non-probability sampling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>
                <a:solidFill>
                  <a:srgbClr val="FF0000"/>
                </a:solidFill>
              </a:rPr>
              <a:t>Non-random selection</a:t>
            </a:r>
          </a:p>
          <a:p>
            <a:pPr lvl="1"/>
            <a:r>
              <a:rPr lang="en-US" dirty="0"/>
              <a:t>Not every individual has a chance of being included</a:t>
            </a:r>
          </a:p>
          <a:p>
            <a:pPr lvl="1"/>
            <a:r>
              <a:rPr lang="en-US" dirty="0"/>
              <a:t>Easier and cheaper to access, has a higher risk of </a:t>
            </a:r>
            <a:r>
              <a:rPr lang="en-US" b="1" dirty="0"/>
              <a:t>sampling bias</a:t>
            </a:r>
          </a:p>
          <a:p>
            <a:pPr lvl="1"/>
            <a:r>
              <a:rPr lang="en-US" dirty="0"/>
              <a:t>Used in qualitative research</a:t>
            </a:r>
          </a:p>
        </p:txBody>
      </p:sp>
    </p:spTree>
    <p:extLst>
      <p:ext uri="{BB962C8B-B14F-4D97-AF65-F5344CB8AC3E}">
        <p14:creationId xmlns:p14="http://schemas.microsoft.com/office/powerpoint/2010/main" val="746680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A388-A9F1-0AFE-997A-0F8F5C5D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Sampling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503536-5161-E3BB-FF95-CC8E264489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9053" y="1450239"/>
          <a:ext cx="11693893" cy="504263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6993">
                  <a:extLst>
                    <a:ext uri="{9D8B030D-6E8A-4147-A177-3AD203B41FA5}">
                      <a16:colId xmlns:a16="http://schemas.microsoft.com/office/drawing/2014/main" val="784803187"/>
                    </a:ext>
                  </a:extLst>
                </a:gridCol>
                <a:gridCol w="2358189">
                  <a:extLst>
                    <a:ext uri="{9D8B030D-6E8A-4147-A177-3AD203B41FA5}">
                      <a16:colId xmlns:a16="http://schemas.microsoft.com/office/drawing/2014/main" val="88849249"/>
                    </a:ext>
                  </a:extLst>
                </a:gridCol>
                <a:gridCol w="2656573">
                  <a:extLst>
                    <a:ext uri="{9D8B030D-6E8A-4147-A177-3AD203B41FA5}">
                      <a16:colId xmlns:a16="http://schemas.microsoft.com/office/drawing/2014/main" val="2084614368"/>
                    </a:ext>
                  </a:extLst>
                </a:gridCol>
                <a:gridCol w="5082138">
                  <a:extLst>
                    <a:ext uri="{9D8B030D-6E8A-4147-A177-3AD203B41FA5}">
                      <a16:colId xmlns:a16="http://schemas.microsoft.com/office/drawing/2014/main" val="504831341"/>
                    </a:ext>
                  </a:extLst>
                </a:gridCol>
              </a:tblGrid>
              <a:tr h="434607">
                <a:tc>
                  <a:txBody>
                    <a:bodyPr/>
                    <a:lstStyle/>
                    <a:p>
                      <a:r>
                        <a:rPr lang="en-IN" sz="2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41212"/>
                  </a:ext>
                </a:extLst>
              </a:tr>
              <a:tr h="1071635">
                <a:tc>
                  <a:txBody>
                    <a:bodyPr/>
                    <a:lstStyle/>
                    <a:p>
                      <a:r>
                        <a:rPr lang="en-IN" sz="2000" b="1" dirty="0"/>
                        <a:t>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Every member of the population has an equal 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Random number generator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Just pick </a:t>
                      </a:r>
                      <a:r>
                        <a:rPr lang="en-IN" sz="2000" i="1" dirty="0"/>
                        <a:t>n </a:t>
                      </a:r>
                      <a:r>
                        <a:rPr lang="en-IN" sz="2000" i="0" dirty="0"/>
                        <a:t>random samples from 1 million credit card transactions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28644"/>
                  </a:ext>
                </a:extLst>
              </a:tr>
              <a:tr h="750144">
                <a:tc>
                  <a:txBody>
                    <a:bodyPr/>
                    <a:lstStyle/>
                    <a:p>
                      <a:r>
                        <a:rPr lang="en-IN" sz="2000" b="1" dirty="0"/>
                        <a:t>Systematic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Similar but easier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Choose at regular intervals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Pick order number # 7, 17, 27, 37, 47,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68152"/>
                  </a:ext>
                </a:extLst>
              </a:tr>
              <a:tr h="1393125">
                <a:tc>
                  <a:txBody>
                    <a:bodyPr/>
                    <a:lstStyle/>
                    <a:p>
                      <a:r>
                        <a:rPr lang="en-IN" sz="2000" b="1" dirty="0"/>
                        <a:t>Stratified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More representative, if we have sub-categories within data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Divide population into strata (sub-groups) and then pick proportionate samples from each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From 5 different income groups, select proportionate 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03573"/>
                  </a:ext>
                </a:extLst>
              </a:tr>
              <a:tr h="1393125">
                <a:tc>
                  <a:txBody>
                    <a:bodyPr/>
                    <a:lstStyle/>
                    <a:p>
                      <a:r>
                        <a:rPr lang="en-IN" sz="2000" b="1" dirty="0"/>
                        <a:t>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Similar, but use entire sub-groups, rather than samples within sub-groups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Divide population into clusters and pick entire clusters as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Select 5 different branches of a bank out of say 25 and consider all the customers from these 5 branches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8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645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0A388-A9F1-0AFE-997A-0F8F5C5D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Non-Probability Sampling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503536-5161-E3BB-FF95-CC8E264489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9053" y="1450239"/>
          <a:ext cx="11693893" cy="52983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596993">
                  <a:extLst>
                    <a:ext uri="{9D8B030D-6E8A-4147-A177-3AD203B41FA5}">
                      <a16:colId xmlns:a16="http://schemas.microsoft.com/office/drawing/2014/main" val="784803187"/>
                    </a:ext>
                  </a:extLst>
                </a:gridCol>
                <a:gridCol w="2358189">
                  <a:extLst>
                    <a:ext uri="{9D8B030D-6E8A-4147-A177-3AD203B41FA5}">
                      <a16:colId xmlns:a16="http://schemas.microsoft.com/office/drawing/2014/main" val="88849249"/>
                    </a:ext>
                  </a:extLst>
                </a:gridCol>
                <a:gridCol w="2656573">
                  <a:extLst>
                    <a:ext uri="{9D8B030D-6E8A-4147-A177-3AD203B41FA5}">
                      <a16:colId xmlns:a16="http://schemas.microsoft.com/office/drawing/2014/main" val="2084614368"/>
                    </a:ext>
                  </a:extLst>
                </a:gridCol>
                <a:gridCol w="5082138">
                  <a:extLst>
                    <a:ext uri="{9D8B030D-6E8A-4147-A177-3AD203B41FA5}">
                      <a16:colId xmlns:a16="http://schemas.microsoft.com/office/drawing/2014/main" val="504831341"/>
                    </a:ext>
                  </a:extLst>
                </a:gridCol>
              </a:tblGrid>
              <a:tr h="434607">
                <a:tc>
                  <a:txBody>
                    <a:bodyPr/>
                    <a:lstStyle/>
                    <a:p>
                      <a:r>
                        <a:rPr lang="en-IN" sz="20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Brief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441212"/>
                  </a:ext>
                </a:extLst>
              </a:tr>
              <a:tr h="1071635">
                <a:tc>
                  <a:txBody>
                    <a:bodyPr/>
                    <a:lstStyle/>
                    <a:p>
                      <a:r>
                        <a:rPr lang="en-IN" sz="2000" b="1" dirty="0"/>
                        <a:t>Convenience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Just pick sample data as per one’s convenience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No systematic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To research opinions about student support services in our university, we ask our fellow students to complete a survey on the topic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628644"/>
                  </a:ext>
                </a:extLst>
              </a:tr>
              <a:tr h="750144">
                <a:tc>
                  <a:txBody>
                    <a:bodyPr/>
                    <a:lstStyle/>
                    <a:p>
                      <a:r>
                        <a:rPr lang="en-IN" sz="2000" b="1" dirty="0"/>
                        <a:t>Voluntary-response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People voluntarily come forward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Start with the people who are interested – May be biased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Ask employees about problems faced through a third-party survey – unhappy employees will come forward on their 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268152"/>
                  </a:ext>
                </a:extLst>
              </a:tr>
              <a:tr h="1393125">
                <a:tc>
                  <a:txBody>
                    <a:bodyPr/>
                    <a:lstStyle/>
                    <a:p>
                      <a:r>
                        <a:rPr lang="en-IN" sz="2000" b="1" dirty="0"/>
                        <a:t>Purposive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Done for a specific purpose, also called </a:t>
                      </a:r>
                      <a:r>
                        <a:rPr lang="en-IN" sz="2000" b="1" dirty="0"/>
                        <a:t>judgment sampling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Reach the right people and then do a detailed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We want to know the opinions of foreign students at C-DAC, so we specifically talk to them about a variety of 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503573"/>
                  </a:ext>
                </a:extLst>
              </a:tr>
              <a:tr h="1393125">
                <a:tc>
                  <a:txBody>
                    <a:bodyPr/>
                    <a:lstStyle/>
                    <a:p>
                      <a:r>
                        <a:rPr lang="en-IN" sz="2000" b="1" dirty="0"/>
                        <a:t>Snowball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Recruit more participants via existing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Create a </a:t>
                      </a:r>
                      <a:r>
                        <a:rPr lang="en-IN" sz="2000" b="1" dirty="0"/>
                        <a:t>snowball </a:t>
                      </a:r>
                      <a:r>
                        <a:rPr lang="en-IN" sz="2000" dirty="0"/>
                        <a:t>of participants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Homeless people survey – Initially difficult to find such people to speak – But they may help us speak with others soon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889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0277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C2FE0D-7744-7FFC-D625-5725C28B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Space and Events, Probability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C5DC04-3E46-40CD-37F5-C18EE8103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BD214F-B397-A210-F917-D84877A50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Space and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F1FB2E-A48F-0B15-DC84-18D804467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Sample space</a:t>
            </a:r>
            <a:r>
              <a:rPr lang="en-IN" dirty="0"/>
              <a:t>: All the possible outcomes of an experiment</a:t>
            </a:r>
          </a:p>
          <a:p>
            <a:r>
              <a:rPr lang="en-IN" b="1" dirty="0"/>
              <a:t>Event</a:t>
            </a:r>
            <a:r>
              <a:rPr lang="en-IN" dirty="0"/>
              <a:t>: A subset of the sample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22AFC-9945-4B53-BA09-4BD321450A61}"/>
              </a:ext>
            </a:extLst>
          </p:cNvPr>
          <p:cNvSpPr txBox="1"/>
          <p:nvPr/>
        </p:nvSpPr>
        <p:spPr>
          <a:xfrm>
            <a:off x="2695074" y="3012708"/>
            <a:ext cx="5861785" cy="329320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800" b="1" dirty="0"/>
              <a:t>Sample space (S)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5B50C9-A7E3-D481-5C19-698B498147B3}"/>
              </a:ext>
            </a:extLst>
          </p:cNvPr>
          <p:cNvSpPr/>
          <p:nvPr/>
        </p:nvSpPr>
        <p:spPr>
          <a:xfrm>
            <a:off x="5996539" y="4803007"/>
            <a:ext cx="2370411" cy="10704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Event (E)</a:t>
            </a:r>
          </a:p>
        </p:txBody>
      </p:sp>
    </p:spTree>
    <p:extLst>
      <p:ext uri="{BB962C8B-B14F-4D97-AF65-F5344CB8AC3E}">
        <p14:creationId xmlns:p14="http://schemas.microsoft.com/office/powerpoint/2010/main" val="206017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3EF37C-93D6-C56F-1B30-C3233BFF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7F6427D-C8FF-550A-8039-DBA83099C1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Correlation</a:t>
                </a:r>
                <a:r>
                  <a:rPr lang="en-US" dirty="0"/>
                  <a:t>: Are two </a:t>
                </a:r>
                <a:r>
                  <a:rPr lang="en-US" u="sng" dirty="0"/>
                  <a:t>numeric</a:t>
                </a:r>
                <a:r>
                  <a:rPr lang="en-US" dirty="0"/>
                  <a:t> variables related?</a:t>
                </a:r>
              </a:p>
              <a:p>
                <a:r>
                  <a:rPr lang="en-US" dirty="0"/>
                  <a:t>Examples: Exercise and Health, Study and Marks, Experience and Salary</a:t>
                </a:r>
              </a:p>
              <a:p>
                <a:r>
                  <a:rPr lang="en-IN" dirty="0"/>
                  <a:t>Correlation 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US" b="1" dirty="0"/>
              </a:p>
              <a:p>
                <a:r>
                  <a:rPr lang="en-US" dirty="0"/>
                  <a:t>Measured using </a:t>
                </a:r>
                <a:r>
                  <a:rPr lang="en-US" b="1" dirty="0"/>
                  <a:t>correlation coefficient (r)</a:t>
                </a:r>
                <a:endParaRPr lang="en-US" dirty="0"/>
              </a:p>
              <a:p>
                <a:pPr lvl="1"/>
                <a:r>
                  <a:rPr lang="en-US" b="1" dirty="0"/>
                  <a:t>Pearson Correlation Coefficient</a:t>
                </a:r>
                <a:r>
                  <a:rPr lang="en-US" dirty="0"/>
                  <a:t>: Measures linear relationships between continuous variables</a:t>
                </a:r>
              </a:p>
              <a:p>
                <a:pPr lvl="1"/>
                <a:r>
                  <a:rPr lang="en-US" b="1" dirty="0"/>
                  <a:t>Spearman Rank Correlation Coefficient</a:t>
                </a:r>
                <a:r>
                  <a:rPr lang="en-US" dirty="0"/>
                  <a:t>: Measures relationships, even if they are not strictly linear</a:t>
                </a:r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7F6427D-C8FF-550A-8039-DBA83099C1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3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806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AC4D-368B-27CC-49F4-EC5F53C8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Events and Sample Space: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2981D-A650-2508-9BD2-5B79AD289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Consider students in our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E4AE15-3D2B-4D9B-BFC3-711FA0455A17}"/>
              </a:ext>
            </a:extLst>
          </p:cNvPr>
          <p:cNvSpPr txBox="1"/>
          <p:nvPr/>
        </p:nvSpPr>
        <p:spPr>
          <a:xfrm>
            <a:off x="1300213" y="2447464"/>
            <a:ext cx="2213008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i="1" dirty="0"/>
              <a:t>Presence</a:t>
            </a:r>
            <a:r>
              <a:rPr lang="en-IN" sz="2400" dirty="0"/>
              <a:t> </a:t>
            </a:r>
            <a:r>
              <a:rPr lang="en-IN" sz="2400" b="1" dirty="0"/>
              <a:t>event</a:t>
            </a:r>
            <a:endParaRPr lang="en-IN" sz="2400" dirty="0"/>
          </a:p>
          <a:p>
            <a:pPr algn="ctr"/>
            <a:r>
              <a:rPr lang="en-IN" sz="2400" dirty="0"/>
              <a:t>present</a:t>
            </a:r>
          </a:p>
          <a:p>
            <a:pPr algn="ctr"/>
            <a:r>
              <a:rPr lang="en-IN" sz="2400" dirty="0"/>
              <a:t>absent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16BD5D-2747-1C3E-9EC7-99FC6D360D8C}"/>
              </a:ext>
            </a:extLst>
          </p:cNvPr>
          <p:cNvSpPr txBox="1"/>
          <p:nvPr/>
        </p:nvSpPr>
        <p:spPr>
          <a:xfrm>
            <a:off x="7805285" y="2447463"/>
            <a:ext cx="2397493" cy="120032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i="1" dirty="0"/>
              <a:t>Activeness</a:t>
            </a:r>
            <a:r>
              <a:rPr lang="en-IN" sz="2400" dirty="0"/>
              <a:t> </a:t>
            </a:r>
            <a:r>
              <a:rPr lang="en-IN" sz="2400" b="1" dirty="0"/>
              <a:t>event</a:t>
            </a:r>
            <a:endParaRPr lang="en-IN" sz="2400" dirty="0"/>
          </a:p>
          <a:p>
            <a:pPr algn="ctr"/>
            <a:r>
              <a:rPr lang="en-IN" sz="2400" dirty="0"/>
              <a:t>active</a:t>
            </a:r>
          </a:p>
          <a:p>
            <a:pPr algn="ctr"/>
            <a:r>
              <a:rPr lang="en-IN" sz="2400" dirty="0"/>
              <a:t>inactive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9AFDB-100A-4CB4-F853-ACB8018F40E9}"/>
              </a:ext>
            </a:extLst>
          </p:cNvPr>
          <p:cNvSpPr txBox="1"/>
          <p:nvPr/>
        </p:nvSpPr>
        <p:spPr>
          <a:xfrm>
            <a:off x="1214922" y="5295673"/>
            <a:ext cx="9615638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Sample space</a:t>
            </a:r>
          </a:p>
          <a:p>
            <a:pPr algn="ctr"/>
            <a:r>
              <a:rPr lang="en-IN" sz="2400" dirty="0"/>
              <a:t>{(present, active), (present, inactive), (absent, active), (absent, inactive)}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D4A14F-1D83-DAFD-D77A-C6462AE17F1A}"/>
              </a:ext>
            </a:extLst>
          </p:cNvPr>
          <p:cNvCxnSpPr>
            <a:cxnSpLocks/>
          </p:cNvCxnSpPr>
          <p:nvPr/>
        </p:nvCxnSpPr>
        <p:spPr>
          <a:xfrm>
            <a:off x="2444817" y="3647792"/>
            <a:ext cx="0" cy="914048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C1D4E9-0992-05AA-1ED2-3DFCB8FAD1B7}"/>
              </a:ext>
            </a:extLst>
          </p:cNvPr>
          <p:cNvCxnSpPr>
            <a:cxnSpLocks/>
          </p:cNvCxnSpPr>
          <p:nvPr/>
        </p:nvCxnSpPr>
        <p:spPr>
          <a:xfrm>
            <a:off x="8957377" y="3647792"/>
            <a:ext cx="0" cy="914048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48731E-67FA-173C-8756-F2EACE37AFDF}"/>
              </a:ext>
            </a:extLst>
          </p:cNvPr>
          <p:cNvCxnSpPr>
            <a:cxnSpLocks/>
          </p:cNvCxnSpPr>
          <p:nvPr/>
        </p:nvCxnSpPr>
        <p:spPr>
          <a:xfrm>
            <a:off x="5858577" y="4561840"/>
            <a:ext cx="0" cy="733833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8B99F32-54E3-50F4-B46D-528E0EF2FC16}"/>
              </a:ext>
            </a:extLst>
          </p:cNvPr>
          <p:cNvCxnSpPr/>
          <p:nvPr/>
        </p:nvCxnSpPr>
        <p:spPr>
          <a:xfrm>
            <a:off x="2444817" y="4561840"/>
            <a:ext cx="6512560" cy="0"/>
          </a:xfrm>
          <a:prstGeom prst="line">
            <a:avLst/>
          </a:prstGeom>
          <a:ln w="158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24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A56ABF-D8EA-E17B-FE99-989051C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Probability Definition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9C7C0-B7AA-F732-0815-C4CBADECF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Probability: </a:t>
            </a:r>
            <a:r>
              <a:rPr lang="en-US" dirty="0"/>
              <a:t>How likely it is that something will occur?</a:t>
            </a:r>
          </a:p>
          <a:p>
            <a:r>
              <a:rPr lang="en-US" dirty="0"/>
              <a:t>Written as a number or fraction (e.g. 0.5 or 50%)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What is the probability that it will rain today?</a:t>
            </a:r>
          </a:p>
          <a:p>
            <a:pPr lvl="1"/>
            <a:r>
              <a:rPr lang="en-US" dirty="0"/>
              <a:t>Sample space (S) = {R, NR}</a:t>
            </a:r>
          </a:p>
          <a:p>
            <a:pPr lvl="1"/>
            <a:r>
              <a:rPr lang="en-US" dirty="0"/>
              <a:t>P(R)    = 1 / 2 = 0.5 or 50%</a:t>
            </a:r>
          </a:p>
          <a:p>
            <a:pPr lvl="1"/>
            <a:r>
              <a:rPr lang="en-US" dirty="0"/>
              <a:t>P(NR) = 1 / 2 = 0.5 or 50%</a:t>
            </a:r>
          </a:p>
          <a:p>
            <a:r>
              <a:rPr lang="en-US" dirty="0"/>
              <a:t>But what about rainy season?</a:t>
            </a:r>
          </a:p>
          <a:p>
            <a:pPr lvl="1"/>
            <a:r>
              <a:rPr lang="en-US" dirty="0"/>
              <a:t>It should be: P(R) = 100% and P(NR) = 0%</a:t>
            </a:r>
          </a:p>
          <a:p>
            <a:r>
              <a:rPr lang="en-US" b="1" dirty="0"/>
              <a:t>Theoretical probability</a:t>
            </a:r>
            <a:r>
              <a:rPr lang="en-US" dirty="0"/>
              <a:t>: What will happen in theory?</a:t>
            </a:r>
            <a:endParaRPr lang="en-US" b="1" dirty="0"/>
          </a:p>
          <a:p>
            <a:r>
              <a:rPr lang="en-US" b="1" dirty="0"/>
              <a:t>Empirical/Practical probability</a:t>
            </a:r>
            <a:r>
              <a:rPr lang="en-US" dirty="0"/>
              <a:t>: What actually happened?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0A499-D2B5-1E5E-9A3A-BBE86F59DDBE}"/>
              </a:ext>
            </a:extLst>
          </p:cNvPr>
          <p:cNvSpPr txBox="1"/>
          <p:nvPr/>
        </p:nvSpPr>
        <p:spPr>
          <a:xfrm>
            <a:off x="4937761" y="3884003"/>
            <a:ext cx="247369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Theoretical probability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C47E7-88A2-07D7-0E80-44622411EC2E}"/>
              </a:ext>
            </a:extLst>
          </p:cNvPr>
          <p:cNvSpPr txBox="1"/>
          <p:nvPr/>
        </p:nvSpPr>
        <p:spPr>
          <a:xfrm>
            <a:off x="6495449" y="4812129"/>
            <a:ext cx="247369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Empirical probability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8E9C61-A002-331D-20E6-C0B4B50E7287}"/>
              </a:ext>
            </a:extLst>
          </p:cNvPr>
          <p:cNvCxnSpPr>
            <a:cxnSpLocks/>
          </p:cNvCxnSpPr>
          <p:nvPr/>
        </p:nvCxnSpPr>
        <p:spPr>
          <a:xfrm>
            <a:off x="7024038" y="705799"/>
            <a:ext cx="4358640" cy="0"/>
          </a:xfrm>
          <a:prstGeom prst="line">
            <a:avLst/>
          </a:prstGeom>
          <a:ln w="50800">
            <a:solidFill>
              <a:srgbClr val="7030A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1967B9-5ED8-DBA5-3263-40EAC18EEC9E}"/>
              </a:ext>
            </a:extLst>
          </p:cNvPr>
          <p:cNvSpPr txBox="1"/>
          <p:nvPr/>
        </p:nvSpPr>
        <p:spPr>
          <a:xfrm>
            <a:off x="6597318" y="47105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Impossible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BD47CA-A3A8-4985-D957-9B283E990CF3}"/>
              </a:ext>
            </a:extLst>
          </p:cNvPr>
          <p:cNvSpPr txBox="1"/>
          <p:nvPr/>
        </p:nvSpPr>
        <p:spPr>
          <a:xfrm>
            <a:off x="6525929" y="952038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0%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C4C366-77F1-8737-B7A4-55E15DA4F5EE}"/>
              </a:ext>
            </a:extLst>
          </p:cNvPr>
          <p:cNvSpPr/>
          <p:nvPr/>
        </p:nvSpPr>
        <p:spPr>
          <a:xfrm>
            <a:off x="9081438" y="632376"/>
            <a:ext cx="167640" cy="15756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ECC361-771A-5B87-17B6-5845A99C22AD}"/>
              </a:ext>
            </a:extLst>
          </p:cNvPr>
          <p:cNvSpPr txBox="1"/>
          <p:nvPr/>
        </p:nvSpPr>
        <p:spPr>
          <a:xfrm>
            <a:off x="8433738" y="47105"/>
            <a:ext cx="1800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Equal chance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2741DD-B7AC-2905-53B9-5DADD03A40AF}"/>
              </a:ext>
            </a:extLst>
          </p:cNvPr>
          <p:cNvSpPr txBox="1"/>
          <p:nvPr/>
        </p:nvSpPr>
        <p:spPr>
          <a:xfrm>
            <a:off x="8637624" y="952038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D23AF1-B004-8267-43C3-04B9B4479B16}"/>
              </a:ext>
            </a:extLst>
          </p:cNvPr>
          <p:cNvSpPr txBox="1"/>
          <p:nvPr/>
        </p:nvSpPr>
        <p:spPr>
          <a:xfrm>
            <a:off x="10749319" y="952038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100%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DFCDE3-8258-55C7-50E0-A3942672DB8D}"/>
              </a:ext>
            </a:extLst>
          </p:cNvPr>
          <p:cNvSpPr txBox="1"/>
          <p:nvPr/>
        </p:nvSpPr>
        <p:spPr>
          <a:xfrm>
            <a:off x="6495449" y="1375020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4E49BD-FEF8-8D18-66D6-1EBA951921AA}"/>
              </a:ext>
            </a:extLst>
          </p:cNvPr>
          <p:cNvSpPr txBox="1"/>
          <p:nvPr/>
        </p:nvSpPr>
        <p:spPr>
          <a:xfrm>
            <a:off x="8607144" y="1375020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3ABFE9-0630-AB2D-8DF0-B07A9FF8806F}"/>
              </a:ext>
            </a:extLst>
          </p:cNvPr>
          <p:cNvSpPr txBox="1"/>
          <p:nvPr/>
        </p:nvSpPr>
        <p:spPr>
          <a:xfrm>
            <a:off x="10718839" y="1375020"/>
            <a:ext cx="1168669" cy="369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923A4-7EDD-836F-982A-EC318517FAF9}"/>
              </a:ext>
            </a:extLst>
          </p:cNvPr>
          <p:cNvSpPr txBox="1"/>
          <p:nvPr/>
        </p:nvSpPr>
        <p:spPr>
          <a:xfrm>
            <a:off x="10651490" y="76374"/>
            <a:ext cx="1404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Certain</a:t>
            </a:r>
          </a:p>
        </p:txBody>
      </p:sp>
    </p:spTree>
    <p:extLst>
      <p:ext uri="{BB962C8B-B14F-4D97-AF65-F5344CB8AC3E}">
        <p14:creationId xmlns:p14="http://schemas.microsoft.com/office/powerpoint/2010/main" val="142297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39FA-D2B8-95E9-9B03-A7148B9B5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Autofit/>
          </a:bodyPr>
          <a:lstStyle/>
          <a:p>
            <a:r>
              <a:rPr lang="en-IN" sz="2800" dirty="0"/>
              <a:t>A team winning consecutive matches (Symbols: Win = 1, Loss = 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C2A40-2C05-AA87-2D34-92463DBA6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8363"/>
            <a:ext cx="10515600" cy="5308600"/>
          </a:xfrm>
        </p:spPr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F001907-CAFB-C8AD-E414-CE7F86A0F25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3341" y="555546"/>
              <a:ext cx="8128000" cy="627122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62711336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4598799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559862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121284678"/>
                        </a:ext>
                      </a:extLst>
                    </a:gridCol>
                  </a:tblGrid>
                  <a:tr h="419062"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Match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Possible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Theoretical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400" dirty="0"/>
                            <a:t>Theoretical probability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184623"/>
                      </a:ext>
                    </a:extLst>
                  </a:tr>
                  <a:tr h="447764"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 </a:t>
                          </a:r>
                        </a:p>
                        <a:p>
                          <a:r>
                            <a:rPr lang="en-IN" sz="12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0.50 = 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846014"/>
                      </a:ext>
                    </a:extLst>
                  </a:tr>
                  <a:tr h="79219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  <a:p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0.25 = 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270051"/>
                      </a:ext>
                    </a:extLst>
                  </a:tr>
                  <a:tr h="14810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  <a:p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0.125 = 12.5%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9358533"/>
                      </a:ext>
                    </a:extLst>
                  </a:tr>
                  <a:tr h="2858804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0011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0111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1011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1100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1101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1110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I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200" b="0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IN" sz="1200" dirty="0"/>
                        </a:p>
                        <a:p>
                          <a:endParaRPr lang="en-IN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0.0625 = 6.25%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81007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8F001907-CAFB-C8AD-E414-CE7F86A0F2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9284604"/>
                  </p:ext>
                </p:extLst>
              </p:nvPr>
            </p:nvGraphicFramePr>
            <p:xfrm>
              <a:off x="713341" y="555546"/>
              <a:ext cx="8128000" cy="627122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62711336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424598799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055986279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121284678"/>
                        </a:ext>
                      </a:extLst>
                    </a:gridCol>
                  </a:tblGrid>
                  <a:tr h="419062"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Match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Possible cases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400" dirty="0"/>
                            <a:t>Theoretical probability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400" dirty="0"/>
                            <a:t>Theoretical probability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518462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 </a:t>
                          </a:r>
                        </a:p>
                        <a:p>
                          <a:r>
                            <a:rPr lang="en-IN" sz="12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94667" r="-100898" b="-119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0.50 = 50%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884601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108148" r="-100898" b="-5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0.25 = 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48270051"/>
                      </a:ext>
                    </a:extLst>
                  </a:tr>
                  <a:tr h="15544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110196" r="-100898" b="-1972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0.125 = 12.5%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9358533"/>
                      </a:ext>
                    </a:extLst>
                  </a:tr>
                  <a:tr h="30175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0011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0111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1011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1100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1101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dirty="0"/>
                            <a:t>1110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IN" sz="1200" b="1" kern="1200" dirty="0">
                              <a:solidFill>
                                <a:srgbClr val="FF0000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1111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108283" r="-100898" b="-16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200" dirty="0"/>
                            <a:t>0.0625 = 6.25%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810073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8397CDB-6416-8F9C-A6BB-59BBB6A7FBA1}"/>
              </a:ext>
            </a:extLst>
          </p:cNvPr>
          <p:cNvSpPr txBox="1"/>
          <p:nvPr/>
        </p:nvSpPr>
        <p:spPr>
          <a:xfrm>
            <a:off x="9211377" y="1867301"/>
            <a:ext cx="2142423" cy="34163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Imagine the team actually winning four consecutive matches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Theoretical probability would diminish to 6.25%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But the team has actually won! So, the empirical probability will be 100%</a:t>
            </a:r>
          </a:p>
        </p:txBody>
      </p:sp>
    </p:spTree>
    <p:extLst>
      <p:ext uri="{BB962C8B-B14F-4D97-AF65-F5344CB8AC3E}">
        <p14:creationId xmlns:p14="http://schemas.microsoft.com/office/powerpoint/2010/main" val="350680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A94FAD-931A-2D3A-2234-E66021E9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Marginal, Joint, Conditional Probability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5C402-9799-1569-86AE-319770FD2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93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96130-AB2C-CBAD-A3FD-3CAF9BE4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Terms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592BE-F8B5-ABC5-3C5C-EBAB3A7A0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Independent events</a:t>
            </a:r>
            <a:r>
              <a:rPr lang="en-IN" dirty="0"/>
              <a:t>: Outcome of Event A </a:t>
            </a:r>
            <a:r>
              <a:rPr lang="en-IN" dirty="0">
                <a:solidFill>
                  <a:srgbClr val="FF0000"/>
                </a:solidFill>
              </a:rPr>
              <a:t>does not</a:t>
            </a:r>
            <a:r>
              <a:rPr lang="en-IN" dirty="0"/>
              <a:t> impact the outcome of Event B</a:t>
            </a:r>
          </a:p>
          <a:p>
            <a:pPr lvl="1"/>
            <a:r>
              <a:rPr lang="en-IN" dirty="0"/>
              <a:t>We take out one marble, note its colour, </a:t>
            </a:r>
            <a:r>
              <a:rPr lang="en-IN" dirty="0">
                <a:solidFill>
                  <a:srgbClr val="FF0000"/>
                </a:solidFill>
              </a:rPr>
              <a:t>put </a:t>
            </a:r>
            <a:r>
              <a:rPr lang="en-IN" dirty="0"/>
              <a:t>the marble back (called </a:t>
            </a:r>
            <a:r>
              <a:rPr lang="en-IN" i="1" dirty="0"/>
              <a:t>replacement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We then take out a second marble and note its colour</a:t>
            </a:r>
          </a:p>
          <a:p>
            <a:pPr lvl="1"/>
            <a:r>
              <a:rPr lang="en-IN" dirty="0"/>
              <a:t>What is the probability that both are red?</a:t>
            </a:r>
          </a:p>
          <a:p>
            <a:r>
              <a:rPr lang="en-IN" b="1" dirty="0"/>
              <a:t>Dependent events</a:t>
            </a:r>
            <a:r>
              <a:rPr lang="en-IN" dirty="0"/>
              <a:t>: Outcome of Event A </a:t>
            </a:r>
            <a:r>
              <a:rPr lang="en-IN" dirty="0">
                <a:solidFill>
                  <a:srgbClr val="FF0000"/>
                </a:solidFill>
              </a:rPr>
              <a:t>does </a:t>
            </a:r>
            <a:r>
              <a:rPr lang="en-IN" dirty="0"/>
              <a:t>impact the outcome of Event B</a:t>
            </a:r>
          </a:p>
          <a:p>
            <a:pPr lvl="1"/>
            <a:r>
              <a:rPr lang="en-IN" dirty="0"/>
              <a:t>We take out one marble, note its colour, </a:t>
            </a:r>
            <a:r>
              <a:rPr lang="en-IN" dirty="0">
                <a:solidFill>
                  <a:srgbClr val="FF0000"/>
                </a:solidFill>
              </a:rPr>
              <a:t>do not </a:t>
            </a:r>
            <a:r>
              <a:rPr lang="en-IN" dirty="0"/>
              <a:t>put the marble back (no </a:t>
            </a:r>
            <a:r>
              <a:rPr lang="en-IN" i="1" dirty="0"/>
              <a:t>replacement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We then take out a second marble and note its colour</a:t>
            </a:r>
          </a:p>
          <a:p>
            <a:pPr lvl="1"/>
            <a:r>
              <a:rPr lang="en-IN" dirty="0"/>
              <a:t>What is the probability that both are red?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756F56-DE8D-D7CC-194D-0B60969F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691" y="59555"/>
            <a:ext cx="1686150" cy="12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4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496130-AB2C-CBAD-A3FD-3CAF9BE4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Terms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7592BE-F8B5-ABC5-3C5C-EBAB3A7A0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Marginal probability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Probability of an event irrespective of the outcome of another variable: P(A)</a:t>
            </a:r>
          </a:p>
          <a:p>
            <a:r>
              <a:rPr lang="en-US" b="1" dirty="0"/>
              <a:t>Joint probability</a:t>
            </a:r>
            <a:r>
              <a:rPr lang="en-US" dirty="0"/>
              <a:t>: Events A and B are happening together, whether they are independent or dependent: </a:t>
            </a:r>
            <a:r>
              <a:rPr lang="en-IN" dirty="0"/>
              <a:t>P(A,B)</a:t>
            </a:r>
          </a:p>
          <a:p>
            <a:pPr lvl="1"/>
            <a:r>
              <a:rPr lang="en-IN" b="1" dirty="0"/>
              <a:t>Independent events</a:t>
            </a:r>
            <a:r>
              <a:rPr lang="en-IN" dirty="0"/>
              <a:t>: If A and B are independent, P(A,B) = P(A) x P(B)</a:t>
            </a:r>
          </a:p>
          <a:p>
            <a:pPr lvl="1"/>
            <a:r>
              <a:rPr lang="en-IN" b="1" dirty="0"/>
              <a:t>Dependent events</a:t>
            </a:r>
            <a:r>
              <a:rPr lang="en-IN" dirty="0"/>
              <a:t>: If A and B are dependent, P(A,B) = P(A) x P(B|A), where P(B|A) is the </a:t>
            </a:r>
            <a:r>
              <a:rPr lang="en-IN" b="1" dirty="0"/>
              <a:t>conditional probability </a:t>
            </a:r>
            <a:r>
              <a:rPr lang="en-IN" dirty="0"/>
              <a:t>of B given A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6435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9B9A-7B60-A253-D518-E2A62C5D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Marginal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4DD1B-F90A-B102-529C-E15A53579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jar contains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2 blue</a:t>
                </a:r>
                <a:r>
                  <a:rPr lang="en-US" dirty="0"/>
                  <a:t> marbles and </a:t>
                </a:r>
                <a:r>
                  <a:rPr lang="en-US" dirty="0">
                    <a:solidFill>
                      <a:srgbClr val="FF0000"/>
                    </a:solidFill>
                  </a:rPr>
                  <a:t>3 red</a:t>
                </a:r>
                <a:r>
                  <a:rPr lang="en-US" dirty="0"/>
                  <a:t> marbles</a:t>
                </a:r>
              </a:p>
              <a:p>
                <a:r>
                  <a:rPr lang="en-IN" b="1" dirty="0"/>
                  <a:t>Marginal probability</a:t>
                </a:r>
                <a:r>
                  <a:rPr lang="en-IN" dirty="0"/>
                  <a:t> of the jar … </a:t>
                </a:r>
              </a:p>
              <a:p>
                <a:pPr lvl="1"/>
                <a:r>
                  <a:rPr lang="en-IN" dirty="0"/>
                  <a:t>Containing a blue marble: P(B)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= 0.4</a:t>
                </a:r>
              </a:p>
              <a:p>
                <a:pPr lvl="1"/>
                <a:endParaRPr lang="en-IN" dirty="0"/>
              </a:p>
              <a:p>
                <a:pPr lvl="1"/>
                <a:r>
                  <a:rPr lang="en-IN" dirty="0"/>
                  <a:t>Containing a red marble: P(R)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= 0.6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4DD1B-F90A-B102-529C-E15A53579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CEE4C9D-20D3-5ACC-C158-F8737498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415" y="2398853"/>
            <a:ext cx="1686150" cy="12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400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69B9A-7B60-A253-D518-E2A62C5D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Joint Probability of Independent Events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4DD1B-F90A-B102-529C-E15A535793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We take out one marble, note its colour, </a:t>
                </a:r>
                <a:r>
                  <a:rPr lang="en-IN" dirty="0">
                    <a:highlight>
                      <a:srgbClr val="FFFF00"/>
                    </a:highlight>
                  </a:rPr>
                  <a:t>put the marble back</a:t>
                </a:r>
                <a:r>
                  <a:rPr lang="en-IN" dirty="0"/>
                  <a:t> (i.e. </a:t>
                </a:r>
                <a:r>
                  <a:rPr lang="en-IN" dirty="0">
                    <a:highlight>
                      <a:srgbClr val="FFFF00"/>
                    </a:highlight>
                  </a:rPr>
                  <a:t>replace it</a:t>
                </a:r>
                <a:r>
                  <a:rPr lang="en-IN" dirty="0"/>
                  <a:t>) … Probability that it was red = P(R)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b="1" dirty="0"/>
                  <a:t> </a:t>
                </a:r>
                <a:endParaRPr lang="en-IN" dirty="0"/>
              </a:p>
              <a:p>
                <a:r>
                  <a:rPr lang="en-IN" dirty="0"/>
                  <a:t>We then take out a second marble and note its colour … Probability that it was red = P(R)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b="1" dirty="0"/>
                  <a:t> </a:t>
                </a:r>
                <a:endParaRPr lang="en-IN" dirty="0"/>
              </a:p>
              <a:p>
                <a:r>
                  <a:rPr lang="en-IN" dirty="0"/>
                  <a:t>Note: The second result does not depend on the first result, since we put the marble back, resetting the jar to its original state </a:t>
                </a:r>
              </a:p>
              <a:p>
                <a:r>
                  <a:rPr lang="en-IN" dirty="0"/>
                  <a:t>Joint probability that two times it was red = P(R) x P(R)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x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</m:oMath>
                </a14:m>
                <a:r>
                  <a:rPr lang="en-IN" b="1" dirty="0"/>
                  <a:t> </a:t>
                </a:r>
                <a:r>
                  <a:rPr lang="en-IN" dirty="0"/>
                  <a:t>= 0.36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4DD1B-F90A-B102-529C-E15A53579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CEE4C9D-20D3-5ACC-C158-F87374987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7825" y="5326914"/>
            <a:ext cx="1686150" cy="124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05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0E009-7542-11A1-3A3B-51C53333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Joint Probability of Dependent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BCBCF-7F62-F0AB-E1C4-786D61495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39691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Dependent</a:t>
            </a:r>
            <a:r>
              <a:rPr lang="en-US" dirty="0"/>
              <a:t> </a:t>
            </a:r>
            <a:r>
              <a:rPr lang="en-US" b="1" dirty="0"/>
              <a:t>event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The outcome of Event A impacts the outcome of Event B</a:t>
            </a:r>
          </a:p>
          <a:p>
            <a:r>
              <a:rPr lang="en-US" dirty="0"/>
              <a:t>A jar contains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2 blue</a:t>
            </a:r>
            <a:r>
              <a:rPr lang="en-US" dirty="0"/>
              <a:t> marbles and </a:t>
            </a:r>
            <a:r>
              <a:rPr lang="en-US" dirty="0">
                <a:solidFill>
                  <a:srgbClr val="FF0000"/>
                </a:solidFill>
              </a:rPr>
              <a:t>3 red</a:t>
            </a:r>
            <a:r>
              <a:rPr lang="en-US" dirty="0"/>
              <a:t> marbles</a:t>
            </a:r>
          </a:p>
          <a:p>
            <a:r>
              <a:rPr lang="en-US" dirty="0"/>
              <a:t>If you take two marbles out of the jar </a:t>
            </a:r>
            <a:r>
              <a:rPr lang="en-US" dirty="0">
                <a:highlight>
                  <a:srgbClr val="FFFF00"/>
                </a:highlight>
              </a:rPr>
              <a:t>without putting the first one back</a:t>
            </a:r>
            <a:r>
              <a:rPr lang="en-US" dirty="0"/>
              <a:t>, what is the probability that they are both red?</a:t>
            </a:r>
            <a:endParaRPr lang="en-IN" dirty="0"/>
          </a:p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57EA89E-74F1-C5DF-A9E0-03F1B3FD0F5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10501" y="1825625"/>
                <a:ext cx="6285297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color of the first marble affects the probability of drawing a 2nd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 marble</a:t>
                </a:r>
              </a:p>
              <a:p>
                <a:r>
                  <a:rPr lang="en-US" dirty="0"/>
                  <a:t>Probability of drawing a first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 marble: P(R1)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b="1" dirty="0"/>
                  <a:t>Conditional probability</a:t>
                </a:r>
                <a:r>
                  <a:rPr lang="en-US" dirty="0"/>
                  <a:t> of drawing a second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 marble given that the first marble was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: P(R2|R1)</a:t>
                </a:r>
              </a:p>
              <a:p>
                <a:r>
                  <a:rPr lang="en-US" dirty="0"/>
                  <a:t>Probability of both 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  <a:r>
                  <a:rPr lang="en-US" dirty="0"/>
                  <a:t> marbles:</a:t>
                </a:r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P(R1,R2) = P(R1) x P(R2|R1)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57EA89E-74F1-C5DF-A9E0-03F1B3FD0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10501" y="1825625"/>
                <a:ext cx="6285297" cy="4351338"/>
              </a:xfrm>
              <a:blipFill>
                <a:blip r:embed="rId2"/>
                <a:stretch>
                  <a:fillRect l="-1455" t="-35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62A19DF-0B14-24F9-566F-5F9636A55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320" y="365125"/>
            <a:ext cx="1686150" cy="12429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188461-263D-BD86-FD00-9CD29097F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738" y="3059995"/>
            <a:ext cx="1766120" cy="1158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F88B42-0E63-489E-310B-90E2FA777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5062" y="4504624"/>
            <a:ext cx="1883796" cy="12359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FED62-CB06-6AA4-A708-FEB1DF1968EF}"/>
              </a:ext>
            </a:extLst>
          </p:cNvPr>
          <p:cNvCxnSpPr>
            <a:cxnSpLocks/>
          </p:cNvCxnSpPr>
          <p:nvPr/>
        </p:nvCxnSpPr>
        <p:spPr>
          <a:xfrm>
            <a:off x="10789920" y="5241334"/>
            <a:ext cx="211756" cy="24961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51EAB8-DA87-737A-040B-8872D63C5331}"/>
              </a:ext>
            </a:extLst>
          </p:cNvPr>
          <p:cNvCxnSpPr>
            <a:cxnSpLocks/>
          </p:cNvCxnSpPr>
          <p:nvPr/>
        </p:nvCxnSpPr>
        <p:spPr>
          <a:xfrm flipH="1">
            <a:off x="10789920" y="5241334"/>
            <a:ext cx="211756" cy="211755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943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1CE6-5B2D-D1C6-816A-579CB16E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Probability to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225E5-7CFF-3747-7A74-C86A136F1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Bayes’ Theorem</a:t>
                </a:r>
                <a:r>
                  <a:rPr lang="en-US" dirty="0"/>
                  <a:t>: Helps reverse conditional probabilities by incorporating conditional probability</a:t>
                </a:r>
              </a:p>
              <a:p>
                <a:endParaRPr lang="en-IN" b="1" dirty="0">
                  <a:solidFill>
                    <a:srgbClr val="FF0000"/>
                  </a:solidFill>
                </a:endParaRPr>
              </a:p>
              <a:p>
                <a:r>
                  <a:rPr lang="en-IN" b="1" dirty="0">
                    <a:solidFill>
                      <a:srgbClr val="FF0000"/>
                    </a:solidFill>
                  </a:rPr>
                  <a:t>Conditional probability</a:t>
                </a:r>
              </a:p>
              <a:p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e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i="1" dirty="0">
                  <a:latin typeface="Cambria Math" panose="02040503050406030204" pitchFamily="18" charset="0"/>
                </a:endParaRPr>
              </a:p>
              <a:p>
                <a:r>
                  <a:rPr lang="en-IN" b="1" dirty="0">
                    <a:solidFill>
                      <a:srgbClr val="FF0000"/>
                    </a:solidFill>
                  </a:rPr>
                  <a:t>Bayes’ Theorem</a:t>
                </a: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IN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B225E5-7CFF-3747-7A74-C86A136F1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60D125-1B06-B925-3C91-2B7A7052A2C3}"/>
              </a:ext>
            </a:extLst>
          </p:cNvPr>
          <p:cNvCxnSpPr/>
          <p:nvPr/>
        </p:nvCxnSpPr>
        <p:spPr>
          <a:xfrm>
            <a:off x="1655545" y="4090737"/>
            <a:ext cx="0" cy="4908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FF5D1F-BFD4-286E-2C84-5259DD7B5795}"/>
              </a:ext>
            </a:extLst>
          </p:cNvPr>
          <p:cNvCxnSpPr/>
          <p:nvPr/>
        </p:nvCxnSpPr>
        <p:spPr>
          <a:xfrm>
            <a:off x="1655546" y="4581626"/>
            <a:ext cx="258919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AD6311-5425-A358-D1AC-BC0B6A1EA0D9}"/>
              </a:ext>
            </a:extLst>
          </p:cNvPr>
          <p:cNvCxnSpPr>
            <a:cxnSpLocks/>
          </p:cNvCxnSpPr>
          <p:nvPr/>
        </p:nvCxnSpPr>
        <p:spPr>
          <a:xfrm>
            <a:off x="4244741" y="4581625"/>
            <a:ext cx="0" cy="587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E019E6-83D1-C243-9DC6-0231D00B54C8}"/>
              </a:ext>
            </a:extLst>
          </p:cNvPr>
          <p:cNvCxnSpPr>
            <a:cxnSpLocks/>
          </p:cNvCxnSpPr>
          <p:nvPr/>
        </p:nvCxnSpPr>
        <p:spPr>
          <a:xfrm flipH="1">
            <a:off x="3253339" y="5168767"/>
            <a:ext cx="99140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BA3E42-DFAC-A65D-A688-406A45F63529}"/>
              </a:ext>
            </a:extLst>
          </p:cNvPr>
          <p:cNvCxnSpPr/>
          <p:nvPr/>
        </p:nvCxnSpPr>
        <p:spPr>
          <a:xfrm>
            <a:off x="3253339" y="5168767"/>
            <a:ext cx="0" cy="11550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17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F8FD-5B88-BEC0-0B5F-1F69C0AF0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Pearson Correlation Coefficient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BFA54-E53A-0E53-6631-21410698B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Range: -1 to +1</a:t>
            </a:r>
          </a:p>
          <a:p>
            <a:r>
              <a:rPr lang="en-IN" dirty="0"/>
              <a:t>Positive correlation: Variables move up together</a:t>
            </a:r>
          </a:p>
          <a:p>
            <a:pPr lvl="1"/>
            <a:r>
              <a:rPr lang="en-IN" dirty="0"/>
              <a:t>Example: Correlation of 0.80 between Hours spent studying and test scores</a:t>
            </a:r>
          </a:p>
          <a:p>
            <a:r>
              <a:rPr lang="en-IN" dirty="0"/>
              <a:t>Negative correlation: As one variable moves up, the other moves down</a:t>
            </a:r>
          </a:p>
          <a:p>
            <a:pPr lvl="1"/>
            <a:r>
              <a:rPr lang="en-IN" dirty="0"/>
              <a:t>Example: Correlation of -0.70 between Hours spent watching TV and physical fitness</a:t>
            </a:r>
          </a:p>
          <a:p>
            <a:r>
              <a:rPr lang="en-IN" dirty="0"/>
              <a:t>Zero correlation: Variables are unrelated</a:t>
            </a:r>
          </a:p>
          <a:p>
            <a:pPr lvl="1"/>
            <a:r>
              <a:rPr lang="en-IN" dirty="0"/>
              <a:t>Example: Correlation of 0.02 between Shoe size and IQ score</a:t>
            </a:r>
          </a:p>
        </p:txBody>
      </p:sp>
    </p:spTree>
    <p:extLst>
      <p:ext uri="{BB962C8B-B14F-4D97-AF65-F5344CB8AC3E}">
        <p14:creationId xmlns:p14="http://schemas.microsoft.com/office/powerpoint/2010/main" val="32866029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80E9-9F12-5E14-719C-F8B3DC66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98CD8-A76B-435B-303B-B3819E405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10% of patients entering a clinic have liver disease</a:t>
            </a:r>
          </a:p>
          <a:p>
            <a:r>
              <a:rPr lang="en-US" dirty="0"/>
              <a:t>5% of patients entering a clinic are alcoholic</a:t>
            </a:r>
          </a:p>
          <a:p>
            <a:r>
              <a:rPr lang="en-US" dirty="0"/>
              <a:t>Out of the patients who have liver disease, 7% are alcoholics</a:t>
            </a:r>
          </a:p>
          <a:p>
            <a:r>
              <a:rPr lang="en-US" dirty="0"/>
              <a:t>A  = Liver disease; So P(A) = 0.10</a:t>
            </a:r>
          </a:p>
          <a:p>
            <a:r>
              <a:rPr lang="en-US" dirty="0"/>
              <a:t>B  = Alcoholic; So P(B) = 0.05</a:t>
            </a:r>
          </a:p>
          <a:p>
            <a:r>
              <a:rPr lang="en-US" dirty="0"/>
              <a:t>B|A = Patient is alcoholic, given that the patient has liver disease; So P(B|A) = 0.07</a:t>
            </a:r>
          </a:p>
          <a:p>
            <a:r>
              <a:rPr lang="en-US" dirty="0"/>
              <a:t>Find P(A|B), i.e. probability that the patient has liver disease, given that the patient is alcoholic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482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880E9-9F12-5E14-719C-F8B3DC66E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498CD8-A76B-435B-303B-B3819E405E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𝐿𝑖𝑣𝑒𝑟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𝑑𝑖𝑠𝑒𝑎𝑠𝑒</m:t>
                        </m:r>
                      </m:e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𝐴𝑙𝑐𝑜h𝑜𝑙𝑖𝑐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𝐴𝑙𝑐𝑜h𝑜𝑙𝑖𝑐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𝐿𝑖𝑣𝑒𝑟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𝑑𝑖𝑠𝑒𝑎𝑠𝑒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𝐿𝑖𝑣𝑒𝑟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𝑑𝑖𝑠𝑒𝑎𝑠𝑒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𝐴𝑙𝑐𝑜h𝑜𝑙𝑖𝑐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:r>
                  <a:rPr lang="en-IN" dirty="0"/>
                  <a:t>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0.07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0.1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i="1" dirty="0">
                    <a:latin typeface="Cambria Math" panose="02040503050406030204" pitchFamily="18" charset="0"/>
                  </a:rPr>
                  <a:t>P(A|B) = 0.14</a:t>
                </a:r>
              </a:p>
              <a:p>
                <a:endParaRPr lang="en-US" dirty="0"/>
              </a:p>
              <a:p>
                <a:r>
                  <a:rPr lang="en-US" dirty="0"/>
                  <a:t>Conclusion: If the patient is an alcoholic, their chances of having liver disease is 0.14 (14%)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498CD8-A76B-435B-303B-B3819E405E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29648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3BE9-0C19-9FE6-86AD-42050D7E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C3C63-66AF-3231-DC8B-851011FE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Rain prediction</a:t>
            </a:r>
          </a:p>
          <a:p>
            <a:r>
              <a:rPr lang="en-IN" dirty="0"/>
              <a:t>Overall historical probability of rain: P(R) = 0.30</a:t>
            </a:r>
          </a:p>
          <a:p>
            <a:r>
              <a:rPr lang="en-IN" dirty="0"/>
              <a:t>Sky condition</a:t>
            </a:r>
          </a:p>
          <a:p>
            <a:pPr lvl="1"/>
            <a:r>
              <a:rPr lang="en-IN" dirty="0"/>
              <a:t>P(</a:t>
            </a:r>
            <a:r>
              <a:rPr lang="en-IN" dirty="0" err="1"/>
              <a:t>Overcast|Rain</a:t>
            </a:r>
            <a:r>
              <a:rPr lang="en-IN" dirty="0"/>
              <a:t>) = 0.8</a:t>
            </a:r>
          </a:p>
          <a:p>
            <a:pPr lvl="1"/>
            <a:r>
              <a:rPr lang="en-IN" dirty="0"/>
              <a:t>P(</a:t>
            </a:r>
            <a:r>
              <a:rPr lang="en-IN" dirty="0" err="1"/>
              <a:t>Clear-sky|Rain</a:t>
            </a:r>
            <a:r>
              <a:rPr lang="en-IN" dirty="0"/>
              <a:t>) = 0.2</a:t>
            </a:r>
          </a:p>
          <a:p>
            <a:pPr lvl="1"/>
            <a:r>
              <a:rPr lang="en-IN" dirty="0"/>
              <a:t>P(Overcast) = 0.6</a:t>
            </a:r>
          </a:p>
          <a:p>
            <a:r>
              <a:rPr lang="en-IN" dirty="0"/>
              <a:t>Find P(</a:t>
            </a:r>
            <a:r>
              <a:rPr lang="en-IN" dirty="0" err="1"/>
              <a:t>Rain|Overcast</a:t>
            </a:r>
            <a:r>
              <a:rPr lang="en-IN" dirty="0"/>
              <a:t>), because today it is overcast</a:t>
            </a:r>
          </a:p>
          <a:p>
            <a:r>
              <a:rPr lang="en-IN" dirty="0"/>
              <a:t>Suppose A = Rain, B = Overcast sky condition</a:t>
            </a:r>
          </a:p>
        </p:txBody>
      </p:sp>
    </p:spTree>
    <p:extLst>
      <p:ext uri="{BB962C8B-B14F-4D97-AF65-F5344CB8AC3E}">
        <p14:creationId xmlns:p14="http://schemas.microsoft.com/office/powerpoint/2010/main" val="3544121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3BE9-0C19-9FE6-86AD-42050D7ED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C3C63-66AF-3231-DC8B-851011FE14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sz="2800" b="0" dirty="0"/>
              </a:p>
              <a:p>
                <a:r>
                  <a:rPr lang="en-IN" dirty="0"/>
                  <a:t>i.e.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𝑅𝑎𝑖𝑛</m:t>
                        </m:r>
                      </m:e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𝑂𝑣𝑒𝑟𝑐𝑎𝑠𝑡</m:t>
                        </m:r>
                      </m:e>
                    </m:d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0.4 or 40%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3C3C63-66AF-3231-DC8B-851011FE14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48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927A-CC07-D36B-7FF4-8B318D9C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889B5-F716-2538-66FA-5E1C1CE64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Dangerous fires are rare (1%)</a:t>
            </a:r>
          </a:p>
          <a:p>
            <a:r>
              <a:rPr lang="en-US" dirty="0"/>
              <a:t>Smoke is quite common due to barbecues (10%)</a:t>
            </a:r>
          </a:p>
          <a:p>
            <a:r>
              <a:rPr lang="en-US" dirty="0"/>
              <a:t>90% dangerous fires cause smoke</a:t>
            </a:r>
          </a:p>
          <a:p>
            <a:r>
              <a:rPr lang="en-US" dirty="0"/>
              <a:t>What is the probability that we have a dangerous fire when there is smoke?</a:t>
            </a:r>
          </a:p>
        </p:txBody>
      </p:sp>
    </p:spTree>
    <p:extLst>
      <p:ext uri="{BB962C8B-B14F-4D97-AF65-F5344CB8AC3E}">
        <p14:creationId xmlns:p14="http://schemas.microsoft.com/office/powerpoint/2010/main" val="28525607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B927A-CC07-D36B-7FF4-8B318D9C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889B5-F716-2538-66FA-5E1C1CE64D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Dangerous fires are rare (1%), Smoke is quite common due to barbecues (10%), 90% dangerous fires cause smoke</a:t>
                </a:r>
              </a:p>
              <a:p>
                <a:r>
                  <a:rPr lang="en-US" dirty="0"/>
                  <a:t>What is the probability that we have a dangerous fire when there is smoke? Suppose A = Fire, B = Smoke</a:t>
                </a: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𝑆𝑚𝑜𝑘𝑒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𝑆𝑚𝑜𝑘𝑒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𝑆𝑚𝑜𝑘𝑒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0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𝑆𝑚𝑜𝑘𝑒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90%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1%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10%</m:t>
                        </m:r>
                      </m:den>
                    </m:f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𝐹𝑖𝑟𝑒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𝑆𝑚𝑜𝑘𝑒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)=9%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8889B5-F716-2538-66FA-5E1C1CE64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0565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9733-E9DB-BAB1-1FAC-6883A7D5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 Probability to Bayes’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7C2E8B-8DB8-6AB1-9B29-A5974E4268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Conditional Probability: P(Good Credit Rating | Loan Approved)</a:t>
                </a:r>
              </a:p>
              <a:p>
                <a:r>
                  <a:rPr lang="en-US" dirty="0"/>
                  <a:t>Bayes' Theorem: P(Loan Approved | Good Credit Rating)</a:t>
                </a:r>
              </a:p>
              <a:p>
                <a:r>
                  <a:rPr lang="en-US" dirty="0"/>
                  <a:t>Suppose A = Good credit rating, B = Loan approved</a:t>
                </a:r>
              </a:p>
              <a:p>
                <a:r>
                  <a:rPr lang="en-US" dirty="0"/>
                  <a:t>As we know, Conditional Probability: P(A | B)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0" dirty="0"/>
              </a:p>
              <a:p>
                <a:r>
                  <a:rPr lang="en-US" b="1" dirty="0">
                    <a:solidFill>
                      <a:srgbClr val="7030A0"/>
                    </a:solidFill>
                  </a:rPr>
                  <a:t>P(Good credit rating | Loan approved)</a:t>
                </a:r>
                <a:r>
                  <a:rPr lang="en-US" dirty="0"/>
                  <a:t> =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1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𝐺𝑜𝑜𝑑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𝑐𝑟𝑒𝑑𝑖𝑡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𝑟𝑎𝑡𝑖𝑛𝑔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𝐿𝑜𝑎𝑛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𝑎𝑝𝑝𝑟𝑜𝑣𝑒𝑑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𝐺𝑜𝑜𝑑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𝑐𝑟𝑒𝑑𝑖𝑡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𝑟𝑎𝑡𝑖𝑛𝑔</m:t>
                        </m:r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b="0" dirty="0"/>
              </a:p>
              <a:p>
                <a:endParaRPr lang="en-US" dirty="0"/>
              </a:p>
              <a:p>
                <a:r>
                  <a:rPr lang="en-US" dirty="0"/>
                  <a:t>Now Bayes' Theorem: P(B | A)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P(Loan approved | Good credit rating) =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31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𝑮𝒐𝒐𝒅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𝒄𝒓𝒆𝒅𝒊𝒕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𝒓𝒂𝒕𝒊𝒏𝒈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𝑳𝒐𝒂𝒏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3100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𝒂𝒑𝒑𝒓𝒐𝒗𝒆𝒅</m:t>
                            </m:r>
                          </m:e>
                        </m:d>
                        <m:r>
                          <a:rPr lang="en-IN" sz="3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𝐺𝑜𝑜𝑑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𝑐𝑟𝑒𝑑𝑖𝑡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𝑟𝑎𝑡𝑖𝑛𝑔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𝐿𝑜𝑎𝑛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𝑎𝑝𝑝𝑟𝑜𝑣𝑒𝑑</m:t>
                        </m:r>
                        <m:r>
                          <a:rPr lang="en-IN" sz="31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7C2E8B-8DB8-6AB1-9B29-A5974E426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9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7C80C-1172-B754-588E-6B906644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Positive, Negative, No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D242-1619-4190-98A3-90FF3604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E315F-B3A1-E330-C2BF-74E0D5680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407" y="1939641"/>
            <a:ext cx="8860653" cy="395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108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8534-97BA-22A0-D1F0-5650D0DD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Pearson Correlation Coefficient for Earlier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ADD00-2366-475F-ACB1-0047BE77A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Corr(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Corr(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2.75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1.58 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1.92</m:t>
                        </m:r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Corr(</a:t>
                </a:r>
                <a:r>
                  <a:rPr lang="en-IN" dirty="0" err="1"/>
                  <a:t>x,y</a:t>
                </a:r>
                <a:r>
                  <a:rPr lang="en-IN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2.75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1.58 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1.92</m:t>
                        </m:r>
                      </m:den>
                    </m:f>
                  </m:oMath>
                </a14:m>
                <a:r>
                  <a:rPr lang="en-IN" dirty="0"/>
                  <a:t> = 0.90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ADD00-2366-475F-ACB1-0047BE77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BBB8EF-19BC-8A2C-FB67-FBBB3047EB5E}"/>
              </a:ext>
            </a:extLst>
          </p:cNvPr>
          <p:cNvGraphicFramePr>
            <a:graphicFrameLocks noGrp="1"/>
          </p:cNvGraphicFramePr>
          <p:nvPr/>
        </p:nvGraphicFramePr>
        <p:xfrm>
          <a:off x="6768013" y="1234439"/>
          <a:ext cx="4109094" cy="315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547">
                  <a:extLst>
                    <a:ext uri="{9D8B030D-6E8A-4147-A177-3AD203B41FA5}">
                      <a16:colId xmlns:a16="http://schemas.microsoft.com/office/drawing/2014/main" val="3177757768"/>
                    </a:ext>
                  </a:extLst>
                </a:gridCol>
                <a:gridCol w="2054547">
                  <a:extLst>
                    <a:ext uri="{9D8B030D-6E8A-4147-A177-3AD203B41FA5}">
                      <a16:colId xmlns:a16="http://schemas.microsoft.com/office/drawing/2014/main" val="2913550566"/>
                    </a:ext>
                  </a:extLst>
                </a:gridCol>
              </a:tblGrid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89028"/>
                  </a:ext>
                </a:extLst>
              </a:tr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36655"/>
                  </a:ext>
                </a:extLst>
              </a:tr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5861"/>
                  </a:ext>
                </a:extLst>
              </a:tr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19209"/>
                  </a:ext>
                </a:extLst>
              </a:tr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67450"/>
                  </a:ext>
                </a:extLst>
              </a:tr>
              <a:tr h="526135">
                <a:tc>
                  <a:txBody>
                    <a:bodyPr/>
                    <a:lstStyle/>
                    <a:p>
                      <a:r>
                        <a:rPr lang="en-IN" sz="20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3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0722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DCA0-315B-C001-20BD-2FFBCE4C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Covariance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28B21-8202-3F18-028B-D58A3865C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C:\code\Data Analytics\correlation-covariance-crypto-gold.py</a:t>
            </a:r>
          </a:p>
          <a:p>
            <a:endParaRPr lang="en-IN" dirty="0"/>
          </a:p>
          <a:p>
            <a:r>
              <a:rPr lang="en-IN" dirty="0"/>
              <a:t>Interpretation: Correlation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Interpretation: Covariance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2CBB50-01E2-4B7F-35A5-5E8FAFCBC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088" y="2521823"/>
            <a:ext cx="4048690" cy="1390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32FCEE-3A15-B1F7-DDCD-DA566E0AE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41" y="4488323"/>
            <a:ext cx="6247482" cy="11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03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5E05-44B7-486A-23F6-84599CF0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Spearman Rank Correlation?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4BC6-9725-1DF8-24D3-945FA793D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Pearson correlation coefficient: Works well when data is linear, but not well when the data is not linear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DBC-4F8D-3231-1955-4190FB6D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1652"/>
            <a:ext cx="10161069" cy="416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7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04E5-6A3F-03BA-6EB2-C53ABBA8C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Spearman Rank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46752-FFBD-EE3B-2C89-F68EA9DB28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),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/>
                  <a:t>  … R(x) and R(y) specify the ranks of x and y</a:t>
                </a:r>
              </a:p>
              <a:p>
                <a:endParaRPr lang="en-IN" dirty="0"/>
              </a:p>
              <a:p>
                <a:r>
                  <a:rPr lang="en-IN" dirty="0"/>
                  <a:t>More popular formula: </a:t>
                </a:r>
                <a:r>
                  <a:rPr lang="en-IN" dirty="0" err="1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d</a:t>
                </a:r>
                <a:r>
                  <a:rPr lang="en-IN" baseline="30000" dirty="0"/>
                  <a:t>2</a:t>
                </a:r>
                <a:r>
                  <a:rPr lang="en-IN" dirty="0"/>
                  <a:t> = Square of differences in the ranks of the two coordinates for each point (</a:t>
                </a:r>
                <a:r>
                  <a:rPr lang="en-IN" dirty="0" err="1"/>
                  <a:t>x,y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n = Number of data points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946752-FFBD-EE3B-2C89-F68EA9DB28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6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8534-97BA-22A0-D1F0-5650D0DD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Spearman Rank Correlation Coefficient for Earlier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ADD00-2366-475F-ACB1-0047BE77A4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𝐶𝑜𝑣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IN" b="0" i="1" baseline="-25000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More popular formula: </a:t>
                </a:r>
                <a:r>
                  <a:rPr lang="en-IN" dirty="0" err="1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r>
                  <a:rPr lang="en-IN" dirty="0"/>
                  <a:t>d</a:t>
                </a:r>
                <a:r>
                  <a:rPr lang="en-IN" baseline="30000" dirty="0"/>
                  <a:t>2</a:t>
                </a:r>
                <a:r>
                  <a:rPr lang="en-IN" dirty="0"/>
                  <a:t> = Square of differences in the ranks of the two coordinates for each point (</a:t>
                </a:r>
                <a:r>
                  <a:rPr lang="en-IN" dirty="0" err="1"/>
                  <a:t>x,y</a:t>
                </a:r>
                <a:r>
                  <a:rPr lang="en-IN" dirty="0"/>
                  <a:t>)</a:t>
                </a:r>
              </a:p>
              <a:p>
                <a:r>
                  <a:rPr lang="en-IN" dirty="0"/>
                  <a:t>n = Number of data points</a:t>
                </a:r>
              </a:p>
              <a:p>
                <a:r>
                  <a:rPr lang="en-IN" dirty="0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0" dirty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</a:rPr>
                          <m:t>𝛴</m:t>
                        </m:r>
                        <m:sSup>
                          <m:sSup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</m:e>
                          <m: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IN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0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dirty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6 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 0.50</m:t>
                        </m:r>
                      </m:num>
                      <m:den>
                        <m:d>
                          <m:d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IN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den>
                    </m:f>
                  </m:oMath>
                </a14:m>
                <a:endParaRPr lang="en-IN" dirty="0"/>
              </a:p>
              <a:p>
                <a:r>
                  <a:rPr lang="en-IN" dirty="0" err="1"/>
                  <a:t>r</a:t>
                </a:r>
                <a:r>
                  <a:rPr lang="en-IN" baseline="-25000" dirty="0" err="1"/>
                  <a:t>s</a:t>
                </a:r>
                <a:r>
                  <a:rPr lang="en-IN" dirty="0"/>
                  <a:t> =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IN" dirty="0"/>
                  <a:t> = 1 – 0.125 = 0.87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4ADD00-2366-475F-ACB1-0047BE77A4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39" b="-9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DBBB8EF-19BC-8A2C-FB67-FBBB3047EB5E}"/>
              </a:ext>
            </a:extLst>
          </p:cNvPr>
          <p:cNvGraphicFramePr>
            <a:graphicFrameLocks noGrp="1"/>
          </p:cNvGraphicFramePr>
          <p:nvPr/>
        </p:nvGraphicFramePr>
        <p:xfrm>
          <a:off x="8479856" y="945682"/>
          <a:ext cx="353247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236">
                  <a:extLst>
                    <a:ext uri="{9D8B030D-6E8A-4147-A177-3AD203B41FA5}">
                      <a16:colId xmlns:a16="http://schemas.microsoft.com/office/drawing/2014/main" val="3177757768"/>
                    </a:ext>
                  </a:extLst>
                </a:gridCol>
                <a:gridCol w="1766236">
                  <a:extLst>
                    <a:ext uri="{9D8B030D-6E8A-4147-A177-3AD203B41FA5}">
                      <a16:colId xmlns:a16="http://schemas.microsoft.com/office/drawing/2014/main" val="2913550566"/>
                    </a:ext>
                  </a:extLst>
                </a:gridCol>
              </a:tblGrid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Height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89028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36655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5861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19209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67450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385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A03F3A-5B50-5A10-799B-E1CB9892B41B}"/>
              </a:ext>
            </a:extLst>
          </p:cNvPr>
          <p:cNvGraphicFramePr>
            <a:graphicFrameLocks noGrp="1"/>
          </p:cNvGraphicFramePr>
          <p:nvPr/>
        </p:nvGraphicFramePr>
        <p:xfrm>
          <a:off x="6283688" y="3982403"/>
          <a:ext cx="572864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8534">
                  <a:extLst>
                    <a:ext uri="{9D8B030D-6E8A-4147-A177-3AD203B41FA5}">
                      <a16:colId xmlns:a16="http://schemas.microsoft.com/office/drawing/2014/main" val="3177757768"/>
                    </a:ext>
                  </a:extLst>
                </a:gridCol>
                <a:gridCol w="501462">
                  <a:extLst>
                    <a:ext uri="{9D8B030D-6E8A-4147-A177-3AD203B41FA5}">
                      <a16:colId xmlns:a16="http://schemas.microsoft.com/office/drawing/2014/main" val="3816279712"/>
                    </a:ext>
                  </a:extLst>
                </a:gridCol>
                <a:gridCol w="476698">
                  <a:extLst>
                    <a:ext uri="{9D8B030D-6E8A-4147-A177-3AD203B41FA5}">
                      <a16:colId xmlns:a16="http://schemas.microsoft.com/office/drawing/2014/main" val="2913550566"/>
                    </a:ext>
                  </a:extLst>
                </a:gridCol>
                <a:gridCol w="613479">
                  <a:extLst>
                    <a:ext uri="{9D8B030D-6E8A-4147-A177-3AD203B41FA5}">
                      <a16:colId xmlns:a16="http://schemas.microsoft.com/office/drawing/2014/main" val="3611171674"/>
                    </a:ext>
                  </a:extLst>
                </a:gridCol>
                <a:gridCol w="1486634">
                  <a:extLst>
                    <a:ext uri="{9D8B030D-6E8A-4147-A177-3AD203B41FA5}">
                      <a16:colId xmlns:a16="http://schemas.microsoft.com/office/drawing/2014/main" val="4229377436"/>
                    </a:ext>
                  </a:extLst>
                </a:gridCol>
                <a:gridCol w="1891833">
                  <a:extLst>
                    <a:ext uri="{9D8B030D-6E8A-4147-A177-3AD203B41FA5}">
                      <a16:colId xmlns:a16="http://schemas.microsoft.com/office/drawing/2014/main" val="322603706"/>
                    </a:ext>
                  </a:extLst>
                </a:gridCol>
              </a:tblGrid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x</a:t>
                      </a:r>
                      <a:r>
                        <a:rPr lang="en-IN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  <a:r>
                        <a:rPr lang="en-IN" baseline="-250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y</a:t>
                      </a:r>
                      <a:r>
                        <a:rPr lang="en-IN" baseline="-25000" dirty="0" err="1"/>
                        <a:t>i</a:t>
                      </a:r>
                      <a:endParaRPr lang="en-IN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</a:t>
                      </a:r>
                      <a:r>
                        <a:rPr lang="en-IN" baseline="-250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d</a:t>
                      </a:r>
                      <a:r>
                        <a:rPr lang="en-IN" baseline="-25000" dirty="0"/>
                        <a:t>i </a:t>
                      </a:r>
                      <a:r>
                        <a:rPr lang="en-IN" baseline="0" dirty="0"/>
                        <a:t>= </a:t>
                      </a:r>
                      <a:r>
                        <a:rPr lang="en-IN" dirty="0"/>
                        <a:t>R</a:t>
                      </a:r>
                      <a:r>
                        <a:rPr lang="en-IN" baseline="-25000" dirty="0"/>
                        <a:t>x </a:t>
                      </a:r>
                      <a:r>
                        <a:rPr lang="en-IN" baseline="0" dirty="0"/>
                        <a:t>- </a:t>
                      </a:r>
                      <a:r>
                        <a:rPr lang="en-IN" dirty="0"/>
                        <a:t>R</a:t>
                      </a:r>
                      <a:r>
                        <a:rPr lang="en-IN" baseline="-25000" dirty="0"/>
                        <a:t>y</a:t>
                      </a:r>
                      <a:endParaRPr lang="en-IN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aseline="0" dirty="0"/>
                        <a:t>d</a:t>
                      </a:r>
                      <a:r>
                        <a:rPr lang="en-IN" baseline="-25000" dirty="0"/>
                        <a:t>i</a:t>
                      </a:r>
                      <a:r>
                        <a:rPr lang="en-IN" baseline="30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589028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36655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335861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519209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267450"/>
                  </a:ext>
                </a:extLst>
              </a:tr>
              <a:tr h="244247">
                <a:tc>
                  <a:txBody>
                    <a:bodyPr/>
                    <a:lstStyle/>
                    <a:p>
                      <a:r>
                        <a:rPr lang="en-IN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38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869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2505</Words>
  <Application>Microsoft Office PowerPoint</Application>
  <PresentationFormat>Widescreen</PresentationFormat>
  <Paragraphs>418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Office Theme</vt:lpstr>
      <vt:lpstr>Correlation</vt:lpstr>
      <vt:lpstr>Correlation</vt:lpstr>
      <vt:lpstr>Pearson Correlation Coefficient Interpretation</vt:lpstr>
      <vt:lpstr>Positive, Negative, No Correlation</vt:lpstr>
      <vt:lpstr>Pearson Correlation Coefficient for Earlier Example</vt:lpstr>
      <vt:lpstr>Covariance Example</vt:lpstr>
      <vt:lpstr>Why Spearman Rank Correlation?</vt:lpstr>
      <vt:lpstr>Spearman Rank Correlation</vt:lpstr>
      <vt:lpstr>Spearman Rank Correlation Coefficient for Earlier Example</vt:lpstr>
      <vt:lpstr>Population and Sample, Probability Theory</vt:lpstr>
      <vt:lpstr>Sampling and Population</vt:lpstr>
      <vt:lpstr>Population and Sample</vt:lpstr>
      <vt:lpstr>Sampling Types</vt:lpstr>
      <vt:lpstr>Resampling</vt:lpstr>
      <vt:lpstr>Sampling Techniques</vt:lpstr>
      <vt:lpstr>Probability Sampling</vt:lpstr>
      <vt:lpstr>Non-Probability Sampling</vt:lpstr>
      <vt:lpstr>Sample Space and Events, Probability</vt:lpstr>
      <vt:lpstr>Sample Space and Events</vt:lpstr>
      <vt:lpstr>Events and Sample Space: Examples</vt:lpstr>
      <vt:lpstr>Probability Definition</vt:lpstr>
      <vt:lpstr>A team winning consecutive matches (Symbols: Win = 1, Loss = 0)</vt:lpstr>
      <vt:lpstr>Marginal, Joint, Conditional Probability</vt:lpstr>
      <vt:lpstr>Basic Terms</vt:lpstr>
      <vt:lpstr>Basic Terms</vt:lpstr>
      <vt:lpstr>Marginal Probability</vt:lpstr>
      <vt:lpstr>Joint Probability of Independent Events</vt:lpstr>
      <vt:lpstr>Joint Probability of Dependent Events</vt:lpstr>
      <vt:lpstr>Conditional Probability to Bayes’ Theorem</vt:lpstr>
      <vt:lpstr>Bayes’ Theorem Example</vt:lpstr>
      <vt:lpstr>Bayes’ Theorem Example</vt:lpstr>
      <vt:lpstr>Bayes’ Theorem Example</vt:lpstr>
      <vt:lpstr>Bayes’ Theorem Example</vt:lpstr>
      <vt:lpstr>Bayes’ Theorem</vt:lpstr>
      <vt:lpstr>Bayes’ Theorem</vt:lpstr>
      <vt:lpstr>Conditional Probability to Bayes’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2024-12-04T10:12:16Z</dcterms:created>
  <dcterms:modified xsi:type="dcterms:W3CDTF">2024-12-04T10:13:09Z</dcterms:modified>
</cp:coreProperties>
</file>