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173" r:id="rId3"/>
    <p:sldId id="2174" r:id="rId4"/>
    <p:sldId id="2175" r:id="rId5"/>
    <p:sldId id="2177" r:id="rId6"/>
    <p:sldId id="2178" r:id="rId7"/>
    <p:sldId id="2426" r:id="rId8"/>
    <p:sldId id="2179" r:id="rId9"/>
    <p:sldId id="2180" r:id="rId10"/>
    <p:sldId id="2181" r:id="rId11"/>
    <p:sldId id="2182" r:id="rId12"/>
    <p:sldId id="2184" r:id="rId13"/>
    <p:sldId id="2490" r:id="rId14"/>
    <p:sldId id="2185" r:id="rId15"/>
    <p:sldId id="24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58A6-A6EA-45ED-8313-08CC9AC7A2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3DB2-E363-4902-95BF-AADF7DF7D27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Python Data Analytics/Science: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NumPy, Pandas, </a:t>
            </a:r>
            <a:r>
              <a:rPr lang="en-IN" dirty="0" err="1"/>
              <a:t>MatplotLib</a:t>
            </a:r>
            <a:r>
              <a:rPr lang="en-IN" dirty="0"/>
              <a:t>, Seaborn, </a:t>
            </a:r>
            <a:r>
              <a:rPr lang="en-IN" dirty="0" err="1"/>
              <a:t>ScikitLearn</a:t>
            </a:r>
            <a:r>
              <a:rPr lang="en-IN" dirty="0"/>
              <a:t> (</a:t>
            </a:r>
            <a:r>
              <a:rPr lang="en-IN" dirty="0" err="1"/>
              <a:t>SkLearn</a:t>
            </a:r>
            <a:r>
              <a:rPr lang="en-IN" dirty="0"/>
              <a:t>)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Basic operations</a:t>
            </a:r>
            <a:endParaRPr lang="en-IN" dirty="0"/>
          </a:p>
          <a:p>
            <a:pPr lvl="1"/>
            <a:r>
              <a:rPr lang="en-IN" dirty="0"/>
              <a:t>Create a </a:t>
            </a:r>
            <a:r>
              <a:rPr lang="en-IN" dirty="0" err="1"/>
              <a:t>dataframe</a:t>
            </a:r>
            <a:endParaRPr lang="en-IN" dirty="0"/>
          </a:p>
          <a:p>
            <a:pPr lvl="1"/>
            <a:r>
              <a:rPr lang="en-IN" dirty="0"/>
              <a:t>Select a column/multiple columns</a:t>
            </a:r>
            <a:endParaRPr lang="en-IN" dirty="0"/>
          </a:p>
          <a:p>
            <a:pPr lvl="1"/>
            <a:r>
              <a:rPr lang="en-IN" dirty="0"/>
              <a:t>Select a row/multiple rows</a:t>
            </a:r>
            <a:endParaRPr lang="en-IN" dirty="0"/>
          </a:p>
          <a:p>
            <a:pPr lvl="1"/>
            <a:r>
              <a:rPr lang="en-IN" dirty="0"/>
              <a:t>Insert a new column/row</a:t>
            </a:r>
            <a:endParaRPr lang="en-IN" dirty="0"/>
          </a:p>
          <a:p>
            <a:r>
              <a:rPr lang="en-IN" dirty="0"/>
              <a:t>Advanced Operations</a:t>
            </a:r>
            <a:endParaRPr lang="en-IN" dirty="0"/>
          </a:p>
          <a:p>
            <a:pPr lvl="1"/>
            <a:r>
              <a:rPr lang="en-IN" dirty="0"/>
              <a:t>Indexing</a:t>
            </a:r>
            <a:endParaRPr lang="en-IN" dirty="0"/>
          </a:p>
          <a:p>
            <a:pPr lvl="1"/>
            <a:r>
              <a:rPr lang="en-IN" dirty="0"/>
              <a:t>Filtering</a:t>
            </a:r>
            <a:endParaRPr lang="en-IN" dirty="0"/>
          </a:p>
          <a:p>
            <a:pPr lvl="1"/>
            <a:r>
              <a:rPr lang="en-IN" dirty="0"/>
              <a:t>Missing data</a:t>
            </a:r>
            <a:endParaRPr lang="en-IN" dirty="0"/>
          </a:p>
          <a:p>
            <a:pPr lvl="1"/>
            <a:r>
              <a:rPr lang="en-IN" dirty="0"/>
              <a:t>Grouping</a:t>
            </a:r>
            <a:endParaRPr lang="en-IN" dirty="0"/>
          </a:p>
          <a:p>
            <a:pPr lvl="1"/>
            <a:r>
              <a:rPr lang="en-IN" dirty="0"/>
              <a:t>Joining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Data visualization</a:t>
            </a:r>
            <a:r>
              <a:rPr lang="en-IN" dirty="0"/>
              <a:t> is very important to quickly understand trends and relationships in the data</a:t>
            </a:r>
            <a:endParaRPr lang="en-IN" dirty="0"/>
          </a:p>
          <a:p>
            <a:r>
              <a:rPr lang="en-IN" b="1" dirty="0"/>
              <a:t>Matplotlib</a:t>
            </a:r>
            <a:r>
              <a:rPr lang="en-IN" dirty="0"/>
              <a:t>: One of the most popular plotting libraries in Python</a:t>
            </a:r>
            <a:endParaRPr lang="en-IN" dirty="0"/>
          </a:p>
          <a:p>
            <a:r>
              <a:rPr lang="en-IN" i="1" dirty="0"/>
              <a:t>Grandfather</a:t>
            </a:r>
            <a:r>
              <a:rPr lang="en-IN" dirty="0"/>
              <a:t> of plotting and visualization libraries in Python</a:t>
            </a:r>
            <a:endParaRPr lang="en-IN" dirty="0"/>
          </a:p>
          <a:p>
            <a:r>
              <a:rPr lang="en-IN" dirty="0"/>
              <a:t>Seaborn/Pandas built-in visualization are built on top of Matplotlib</a:t>
            </a:r>
            <a:endParaRPr lang="en-IN" dirty="0"/>
          </a:p>
          <a:p>
            <a:r>
              <a:rPr lang="en-IN" dirty="0"/>
              <a:t>Heavily inspired by the plotting functions in the </a:t>
            </a:r>
            <a:r>
              <a:rPr lang="en-IN" dirty="0" err="1"/>
              <a:t>MatLab</a:t>
            </a:r>
            <a:r>
              <a:rPr lang="en-IN" dirty="0"/>
              <a:t> programming language</a:t>
            </a:r>
            <a:endParaRPr lang="en-IN" dirty="0"/>
          </a:p>
          <a:p>
            <a:r>
              <a:rPr lang="en-IN" dirty="0"/>
              <a:t>Two approaches: (1) Functional (2) OOP</a:t>
            </a:r>
            <a:endParaRPr lang="en-IN" dirty="0"/>
          </a:p>
          <a:p>
            <a:r>
              <a:rPr lang="en-IN" dirty="0"/>
              <a:t>Main goals</a:t>
            </a:r>
            <a:endParaRPr lang="en-IN" dirty="0"/>
          </a:p>
          <a:p>
            <a:pPr lvl="1"/>
            <a:r>
              <a:rPr lang="en-IN" dirty="0"/>
              <a:t>Plot a functional relationship, e.g. y = 2x</a:t>
            </a:r>
            <a:endParaRPr lang="en-IN" dirty="0"/>
          </a:p>
          <a:p>
            <a:pPr lvl="1"/>
            <a:r>
              <a:rPr lang="en-IN" dirty="0"/>
              <a:t>Plot a relationship between raw data points: x = [1, 2, 3, 4] and y = [2, 4, 6, 8]</a:t>
            </a:r>
            <a:endParaRPr lang="en-IN" dirty="0"/>
          </a:p>
          <a:p>
            <a:r>
              <a:rPr lang="en-IN" dirty="0"/>
              <a:t>Main types of plots</a:t>
            </a:r>
            <a:endParaRPr lang="en-IN" dirty="0"/>
          </a:p>
          <a:p>
            <a:pPr lvl="1"/>
            <a:r>
              <a:rPr lang="en-US" b="1" dirty="0"/>
              <a:t>Line Plot</a:t>
            </a:r>
            <a:r>
              <a:rPr lang="en-US" dirty="0"/>
              <a:t>: Great for showing functional relationships and continuous data</a:t>
            </a:r>
            <a:endParaRPr lang="en-US" dirty="0"/>
          </a:p>
          <a:p>
            <a:pPr lvl="1"/>
            <a:r>
              <a:rPr lang="en-US" b="1" dirty="0"/>
              <a:t>Scatter Plot</a:t>
            </a:r>
            <a:r>
              <a:rPr lang="en-US" dirty="0"/>
              <a:t>: Useful for plotting raw data points and understanding the correlation between two variables</a:t>
            </a:r>
            <a:endParaRPr lang="en-US" dirty="0"/>
          </a:p>
          <a:p>
            <a:pPr lvl="1"/>
            <a:r>
              <a:rPr lang="en-US" b="1" dirty="0"/>
              <a:t>Bar Plot</a:t>
            </a:r>
            <a:r>
              <a:rPr lang="en-US" dirty="0"/>
              <a:t>: Useful for categorical data to show comparisons between different groups</a:t>
            </a:r>
            <a:endParaRPr lang="en-US" dirty="0"/>
          </a:p>
          <a:p>
            <a:pPr lvl="1"/>
            <a:r>
              <a:rPr lang="en-US" b="1" dirty="0"/>
              <a:t>Histogram</a:t>
            </a:r>
            <a:r>
              <a:rPr lang="en-US" dirty="0"/>
              <a:t>: Good for showing the distribution of a single variable</a:t>
            </a:r>
            <a:endParaRPr lang="en-US" dirty="0"/>
          </a:p>
          <a:p>
            <a:pPr lvl="1"/>
            <a:r>
              <a:rPr lang="en-US" b="1" dirty="0"/>
              <a:t>Pie Chart</a:t>
            </a:r>
            <a:r>
              <a:rPr lang="en-US" dirty="0"/>
              <a:t>: Used for showing proportions or percentages of categories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Approaches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49303" cy="4351338"/>
          </a:xfrm>
        </p:spPr>
        <p:txBody>
          <a:bodyPr>
            <a:normAutofit/>
          </a:bodyPr>
          <a:lstStyle/>
          <a:p>
            <a:r>
              <a:rPr lang="en-IN" b="1" dirty="0"/>
              <a:t>Functional</a:t>
            </a:r>
            <a:endParaRPr lang="en-IN" b="1" dirty="0"/>
          </a:p>
          <a:p>
            <a:r>
              <a:rPr lang="en-IN" dirty="0" err="1"/>
              <a:t>plt.plot</a:t>
            </a:r>
            <a:r>
              <a:rPr lang="en-IN" dirty="0"/>
              <a:t>(x, y)   # Plotting using a simple functional call</a:t>
            </a:r>
            <a:endParaRPr lang="en-IN" dirty="0"/>
          </a:p>
          <a:p>
            <a:r>
              <a:rPr lang="en-IN" dirty="0" err="1"/>
              <a:t>plt.xlabel</a:t>
            </a:r>
            <a:r>
              <a:rPr lang="en-IN" dirty="0"/>
              <a:t>('x-axis')</a:t>
            </a:r>
            <a:endParaRPr lang="en-IN" dirty="0"/>
          </a:p>
          <a:p>
            <a:r>
              <a:rPr lang="en-IN" dirty="0" err="1"/>
              <a:t>plt.ylabel</a:t>
            </a:r>
            <a:r>
              <a:rPr lang="en-IN" dirty="0"/>
              <a:t>('y-axis')</a:t>
            </a:r>
            <a:endParaRPr lang="en-IN" dirty="0"/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  <a:endParaRPr lang="en-IN" dirty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7503" y="1825625"/>
            <a:ext cx="6666297" cy="4351338"/>
          </a:xfrm>
        </p:spPr>
        <p:txBody>
          <a:bodyPr>
            <a:normAutofit/>
          </a:bodyPr>
          <a:lstStyle/>
          <a:p>
            <a:r>
              <a:rPr lang="en-IN" b="1" dirty="0"/>
              <a:t>Object-oriented</a:t>
            </a:r>
            <a:endParaRPr lang="en-IN" b="1" dirty="0"/>
          </a:p>
          <a:p>
            <a:r>
              <a:rPr lang="en-IN" dirty="0"/>
              <a:t>fig, </a:t>
            </a:r>
            <a:r>
              <a:rPr lang="en-IN" dirty="0" err="1"/>
              <a:t>ax</a:t>
            </a:r>
            <a:r>
              <a:rPr lang="en-IN" dirty="0"/>
              <a:t> = </a:t>
            </a:r>
            <a:r>
              <a:rPr lang="en-IN" dirty="0" err="1"/>
              <a:t>plt.subplots</a:t>
            </a:r>
            <a:r>
              <a:rPr lang="en-IN" dirty="0"/>
              <a:t>()  # Create a figure and a set of subplots</a:t>
            </a:r>
            <a:endParaRPr lang="en-IN" dirty="0"/>
          </a:p>
          <a:p>
            <a:r>
              <a:rPr lang="en-IN" dirty="0" err="1"/>
              <a:t>ax.plot</a:t>
            </a:r>
            <a:r>
              <a:rPr lang="en-IN" dirty="0"/>
              <a:t>(x, y)  # Plot on the axes object</a:t>
            </a:r>
            <a:endParaRPr lang="en-IN" dirty="0"/>
          </a:p>
          <a:p>
            <a:r>
              <a:rPr lang="en-IN" dirty="0" err="1"/>
              <a:t>ax.set_xlabel</a:t>
            </a:r>
            <a:r>
              <a:rPr lang="en-IN" dirty="0"/>
              <a:t>('x-axis')  # Set label for x-axis</a:t>
            </a:r>
            <a:endParaRPr lang="en-IN" dirty="0"/>
          </a:p>
          <a:p>
            <a:r>
              <a:rPr lang="en-IN" dirty="0" err="1"/>
              <a:t>ax.set_ylabel</a:t>
            </a:r>
            <a:r>
              <a:rPr lang="en-IN" dirty="0"/>
              <a:t>('y-axis')  # Set label for y-axis</a:t>
            </a:r>
            <a:endParaRPr lang="en-IN" dirty="0"/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68691" y="365125"/>
            <a:ext cx="4581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r>
              <a:rPr lang="en-IN" sz="2400" dirty="0"/>
              <a:t>x = [1, 2, 3, 4]</a:t>
            </a:r>
            <a:endParaRPr lang="en-IN" sz="2400" dirty="0"/>
          </a:p>
          <a:p>
            <a:r>
              <a:rPr lang="en-IN" sz="2400" dirty="0"/>
              <a:t>y = [2, 4, 6, 8]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Seaborn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Seaborn</a:t>
            </a:r>
            <a:r>
              <a:rPr lang="en-IN" dirty="0"/>
              <a:t>: Statistical plotting library </a:t>
            </a:r>
            <a:endParaRPr lang="en-IN" dirty="0"/>
          </a:p>
          <a:p>
            <a:r>
              <a:rPr lang="en-IN" dirty="0"/>
              <a:t>Built on top of Matplotlib, but uses a simpler </a:t>
            </a:r>
            <a:r>
              <a:rPr lang="en-IN" i="1" dirty="0"/>
              <a:t>one-line </a:t>
            </a:r>
            <a:r>
              <a:rPr lang="en-IN" dirty="0"/>
              <a:t>syntax</a:t>
            </a:r>
            <a:endParaRPr lang="en-IN" dirty="0"/>
          </a:p>
          <a:p>
            <a:r>
              <a:rPr lang="en-IN" dirty="0"/>
              <a:t>Can directly work with Python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Easy to use, but less customization possible as compared to Matplotlib</a:t>
            </a:r>
            <a:endParaRPr lang="en-IN" dirty="0"/>
          </a:p>
          <a:p>
            <a:r>
              <a:rPr lang="en-IN" dirty="0"/>
              <a:t>Types of plots</a:t>
            </a:r>
            <a:endParaRPr lang="en-IN" dirty="0"/>
          </a:p>
          <a:p>
            <a:pPr lvl="1"/>
            <a:r>
              <a:rPr lang="en-IN" dirty="0"/>
              <a:t>Scatter plots: Relationship between two continuous variables (Trends, correlations) </a:t>
            </a:r>
            <a:endParaRPr lang="en-IN" dirty="0"/>
          </a:p>
          <a:p>
            <a:pPr lvl="1"/>
            <a:r>
              <a:rPr lang="en-IN" dirty="0"/>
              <a:t>Distribution plots: How a single variable is distributed (patterns, skew, outliers) (Histogram, KDE plot)</a:t>
            </a:r>
            <a:endParaRPr lang="en-IN" dirty="0"/>
          </a:p>
          <a:p>
            <a:pPr lvl="1"/>
            <a:r>
              <a:rPr lang="en-IN" dirty="0"/>
              <a:t>Categorical plots: Categorical variables and their relationships with continuous data (Box plot, bar plot, count plot)</a:t>
            </a:r>
            <a:endParaRPr lang="en-IN" dirty="0"/>
          </a:p>
          <a:p>
            <a:pPr lvl="1"/>
            <a:r>
              <a:rPr lang="en-IN" dirty="0"/>
              <a:t>Comparison plots: Compare two or more variables (pair plot)</a:t>
            </a:r>
            <a:endParaRPr lang="en-IN" dirty="0"/>
          </a:p>
          <a:p>
            <a:pPr lvl="1"/>
            <a:r>
              <a:rPr lang="en-IN" dirty="0"/>
              <a:t>Matrix plots: Complex relationship in a matrix form (heatmap)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447" y="124861"/>
            <a:ext cx="10515600" cy="1010920"/>
          </a:xfrm>
        </p:spPr>
        <p:txBody>
          <a:bodyPr>
            <a:normAutofit/>
          </a:bodyPr>
          <a:lstStyle/>
          <a:p>
            <a:r>
              <a:rPr lang="en-IN" dirty="0"/>
              <a:t>Data Visualization Summary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8758" y="1367155"/>
          <a:ext cx="11800572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92"/>
                <a:gridCol w="3089710"/>
                <a:gridCol w="3003082"/>
                <a:gridCol w="4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Line plot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Trends over time periods/data points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Stock prices over a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plt.plot</a:t>
                      </a:r>
                      <a:r>
                        <a:rPr lang="en-US" dirty="0"/>
                        <a:t>([1, 2, 3], [4, 5,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Scatter plot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Relationship between two numeric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House price versus Area of the house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plt.scatter</a:t>
                      </a:r>
                      <a:r>
                        <a:rPr lang="en-US" dirty="0"/>
                        <a:t>([1, 2, 3], [4, 5,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Bar plot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Compare categories/groups with respect to numeric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 across product categories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plt.bar</a:t>
                      </a:r>
                      <a:r>
                        <a:rPr lang="en-IN" dirty="0"/>
                        <a:t>(['A', 'B', 'C'], [4, 7, 1]);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Histogram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a single numeric 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ages in a 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plt.hist</a:t>
                      </a:r>
                      <a:r>
                        <a:rPr lang="en-US" dirty="0"/>
                        <a:t>([1, 2, 2, 3, 3, 3, 4, 4, 4, 4, 5, 5], bins=5);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Box plot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Distribution of data with reference to minimum, Q1, Q2, Q3, maximum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 distribution across professions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plt.boxplot</a:t>
                      </a:r>
                      <a:r>
                        <a:rPr lang="en-US" dirty="0"/>
                        <a:t>([7, 2, 5, 13, 9, 6]); </a:t>
                      </a:r>
                      <a:r>
                        <a:rPr lang="en-US" dirty="0" err="1"/>
                        <a:t>plt.show</a:t>
                      </a:r>
                      <a:r>
                        <a:rPr lang="en-US" dirty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Heatmap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Matrix to display values using colour intensity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Correlation matrix between height and 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sns.heatmap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np.random.rand</a:t>
                      </a:r>
                      <a:r>
                        <a:rPr lang="en-IN" dirty="0"/>
                        <a:t>(5, 5), </a:t>
                      </a:r>
                      <a:r>
                        <a:rPr lang="en-IN" dirty="0" err="1"/>
                        <a:t>annot</a:t>
                      </a:r>
                      <a:r>
                        <a:rPr lang="en-IN" dirty="0"/>
                        <a:t>=True);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Pie chart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Proportions/percentages among categories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 share of mobile phone brands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plt.pie</a:t>
                      </a:r>
                      <a:r>
                        <a:rPr lang="en-IN" dirty="0"/>
                        <a:t>([40, 30, 20, 10], labels=['A', 'B', 'C', 'D'], </a:t>
                      </a:r>
                      <a:r>
                        <a:rPr lang="en-IN" dirty="0" err="1"/>
                        <a:t>autopct</a:t>
                      </a:r>
                      <a:r>
                        <a:rPr lang="en-IN" dirty="0"/>
                        <a:t>='%1.1f%%'); </a:t>
                      </a:r>
                      <a:r>
                        <a:rPr lang="en-IN" dirty="0" err="1"/>
                        <a:t>plt.show</a:t>
                      </a:r>
                      <a:r>
                        <a:rPr lang="en-IN" dirty="0"/>
                        <a:t>()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NumPy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Foundation of Python Data Analytics</a:t>
            </a:r>
            <a:endParaRPr lang="en-IN" dirty="0"/>
          </a:p>
          <a:p>
            <a:r>
              <a:rPr lang="en-IN" dirty="0"/>
              <a:t>Library for creating N-dimensional arrays of various data types</a:t>
            </a:r>
            <a:endParaRPr lang="en-IN" dirty="0"/>
          </a:p>
          <a:p>
            <a:r>
              <a:rPr lang="en-IN" dirty="0"/>
              <a:t>More efficient than lists: </a:t>
            </a:r>
            <a:r>
              <a:rPr lang="en-IN" b="1" dirty="0"/>
              <a:t>Homogeneous </a:t>
            </a:r>
            <a:r>
              <a:rPr lang="en-IN" dirty="0"/>
              <a:t>unlike lists (All elements are of the same type) and are stored in contiguous memory locations</a:t>
            </a:r>
            <a:endParaRPr lang="en-IN" dirty="0"/>
          </a:p>
          <a:p>
            <a:r>
              <a:rPr lang="en-IN" b="1" dirty="0"/>
              <a:t>Vectorization</a:t>
            </a:r>
            <a:r>
              <a:rPr lang="en-IN" dirty="0"/>
              <a:t>: Apply a function/operation simultaneously on entire arrays, without needing a </a:t>
            </a:r>
            <a:r>
              <a:rPr lang="en-IN" i="1" dirty="0"/>
              <a:t>for </a:t>
            </a:r>
            <a:r>
              <a:rPr lang="en-IN" dirty="0"/>
              <a:t>loop, e.g. </a:t>
            </a:r>
            <a:r>
              <a:rPr lang="en-IN" i="1" dirty="0"/>
              <a:t>result = </a:t>
            </a:r>
            <a:r>
              <a:rPr lang="en-IN" i="1" dirty="0" err="1"/>
              <a:t>arr</a:t>
            </a:r>
            <a:r>
              <a:rPr lang="en-IN" i="1" dirty="0"/>
              <a:t> + 5</a:t>
            </a:r>
            <a:endParaRPr lang="en-IN" i="1" dirty="0"/>
          </a:p>
          <a:p>
            <a:r>
              <a:rPr lang="en-IN" b="1" dirty="0"/>
              <a:t>Broadcasting</a:t>
            </a:r>
            <a:r>
              <a:rPr lang="en-IN" dirty="0"/>
              <a:t>: Align arrays of different shapes, e.g. result = arr_2d + arra_1d</a:t>
            </a:r>
            <a:endParaRPr lang="en-IN" dirty="0"/>
          </a:p>
          <a:p>
            <a:r>
              <a:rPr lang="en-IN" dirty="0"/>
              <a:t>Linear algebra: Matrix, Eigenvalues/Eigenvectors, etc</a:t>
            </a:r>
            <a:endParaRPr lang="en-IN" dirty="0"/>
          </a:p>
          <a:p>
            <a:r>
              <a:rPr lang="en-IN" dirty="0"/>
              <a:t>Statistical functions: Mean, Mode, Median, Standard deviation, Covariance, etc</a:t>
            </a:r>
            <a:endParaRPr lang="en-IN" dirty="0"/>
          </a:p>
          <a:p>
            <a:r>
              <a:rPr lang="en-IN" dirty="0"/>
              <a:t>Random number generation: From uniform, normal, binomial distributions</a:t>
            </a:r>
            <a:endParaRPr lang="en-IN" dirty="0"/>
          </a:p>
          <a:p>
            <a:r>
              <a:rPr lang="en-IN" dirty="0"/>
              <a:t>Missing data: Can handle missing data</a:t>
            </a:r>
            <a:endParaRPr lang="en-IN" dirty="0"/>
          </a:p>
          <a:p>
            <a:r>
              <a:rPr lang="en-IN" dirty="0"/>
              <a:t>Compatibility: With Pandas, Matplotlib, SciPy, TensorFlow, etc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Main ways of creating a NumPy array:</a:t>
            </a:r>
            <a:endParaRPr lang="en-IN" dirty="0"/>
          </a:p>
          <a:p>
            <a:pPr lvl="1"/>
            <a:r>
              <a:rPr lang="en-IN" dirty="0"/>
              <a:t>Transform Python list</a:t>
            </a:r>
            <a:endParaRPr lang="en-IN" dirty="0"/>
          </a:p>
          <a:p>
            <a:pPr lvl="1"/>
            <a:r>
              <a:rPr lang="en-IN" dirty="0"/>
              <a:t>Use built-in functions</a:t>
            </a:r>
            <a:endParaRPr lang="en-IN" dirty="0"/>
          </a:p>
          <a:p>
            <a:pPr lvl="1"/>
            <a:r>
              <a:rPr lang="en-IN" dirty="0"/>
              <a:t>Generate random data</a:t>
            </a:r>
            <a:endParaRPr lang="en-IN" dirty="0"/>
          </a:p>
          <a:p>
            <a:r>
              <a:rPr lang="en-IN" dirty="0"/>
              <a:t>Indexing and Selection: Single element, Slicing, Broadcasting, 2D indexing and selection, Conditional selection</a:t>
            </a:r>
            <a:endParaRPr lang="en-IN" dirty="0"/>
          </a:p>
          <a:p>
            <a:r>
              <a:rPr lang="en-IN" dirty="0"/>
              <a:t>Operations on arrays: Arithmetic, Universal functions, Summary statistics, </a:t>
            </a:r>
            <a:r>
              <a:rPr lang="en-IN"/>
              <a:t>2D arrays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0293" y="4469609"/>
            <a:ext cx="4534133" cy="181619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87" y="1412265"/>
            <a:ext cx="7256899" cy="2645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Pandas</a:t>
            </a:r>
            <a:r>
              <a:rPr lang="en-IN" dirty="0"/>
              <a:t>: Library for Data Analysis</a:t>
            </a:r>
            <a:endParaRPr lang="en-IN" dirty="0"/>
          </a:p>
          <a:p>
            <a:r>
              <a:rPr lang="en-IN" dirty="0"/>
              <a:t>Extremely powerful and flexible table (</a:t>
            </a:r>
            <a:r>
              <a:rPr lang="en-IN" dirty="0" err="1"/>
              <a:t>DataFrame</a:t>
            </a:r>
            <a:r>
              <a:rPr lang="en-IN" dirty="0"/>
              <a:t>) system built on top of NumPy</a:t>
            </a:r>
            <a:endParaRPr lang="en-IN" dirty="0"/>
          </a:p>
          <a:p>
            <a:r>
              <a:rPr lang="en-IN" dirty="0"/>
              <a:t>Computationally very efficient</a:t>
            </a:r>
            <a:endParaRPr lang="en-IN" dirty="0"/>
          </a:p>
          <a:p>
            <a:r>
              <a:rPr lang="en-IN" dirty="0"/>
              <a:t>Features</a:t>
            </a:r>
            <a:endParaRPr lang="en-IN" dirty="0"/>
          </a:p>
          <a:p>
            <a:pPr lvl="1"/>
            <a:r>
              <a:rPr lang="en-IN" dirty="0"/>
              <a:t>Read/Write data – Many formats supported</a:t>
            </a:r>
            <a:endParaRPr lang="en-IN" dirty="0"/>
          </a:p>
          <a:p>
            <a:pPr lvl="1"/>
            <a:r>
              <a:rPr lang="en-IN" dirty="0"/>
              <a:t>Indexing, Applying logic, Sub-setting, etc</a:t>
            </a:r>
            <a:endParaRPr lang="en-IN" dirty="0"/>
          </a:p>
          <a:p>
            <a:pPr lvl="1"/>
            <a:r>
              <a:rPr lang="en-IN" dirty="0"/>
              <a:t>Handle missing data</a:t>
            </a:r>
            <a:endParaRPr lang="en-IN" dirty="0"/>
          </a:p>
          <a:p>
            <a:pPr lvl="1"/>
            <a:r>
              <a:rPr lang="en-IN" dirty="0"/>
              <a:t>Adjust and restructure data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Compared to Pandas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6612" y="1402030"/>
            <a:ext cx="5157787" cy="823912"/>
          </a:xfrm>
        </p:spPr>
        <p:txBody>
          <a:bodyPr/>
          <a:lstStyle/>
          <a:p>
            <a:r>
              <a:rPr lang="en-IN" dirty="0"/>
              <a:t>NumPy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2225942"/>
            <a:ext cx="5157787" cy="4463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Aim: Numerical computation using n-dimensional arrays</a:t>
            </a:r>
            <a:endParaRPr lang="en-IN" dirty="0"/>
          </a:p>
          <a:p>
            <a:r>
              <a:rPr lang="en-IN" dirty="0"/>
              <a:t>Data types: Mainly Integer, Float</a:t>
            </a:r>
            <a:endParaRPr lang="en-IN" dirty="0"/>
          </a:p>
          <a:p>
            <a:r>
              <a:rPr lang="en-IN" dirty="0"/>
              <a:t>Performance: Very fast</a:t>
            </a:r>
            <a:endParaRPr lang="en-IN" dirty="0"/>
          </a:p>
          <a:p>
            <a:r>
              <a:rPr lang="en-IN" dirty="0"/>
              <a:t>Indexing: Integer-based (e.g. array [0,1])</a:t>
            </a:r>
            <a:endParaRPr lang="en-IN" dirty="0"/>
          </a:p>
          <a:p>
            <a:r>
              <a:rPr lang="en-IN" dirty="0"/>
              <a:t>Built-in operations: Numerical and linear-algebra related</a:t>
            </a:r>
            <a:endParaRPr lang="en-IN" dirty="0"/>
          </a:p>
          <a:p>
            <a:r>
              <a:rPr lang="en-IN" dirty="0"/>
              <a:t>Time-series data: No support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69024" y="1402030"/>
            <a:ext cx="5183188" cy="823912"/>
          </a:xfrm>
        </p:spPr>
        <p:txBody>
          <a:bodyPr/>
          <a:lstStyle/>
          <a:p>
            <a:r>
              <a:rPr lang="en-IN" dirty="0"/>
              <a:t>Pandas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69024" y="2225942"/>
            <a:ext cx="5183188" cy="4463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Aim: Data processing using series and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Data types: Numeric, Text, Date</a:t>
            </a:r>
            <a:endParaRPr lang="en-IN" dirty="0"/>
          </a:p>
          <a:p>
            <a:r>
              <a:rPr lang="en-IN" dirty="0"/>
              <a:t>Performance: Relative slower</a:t>
            </a:r>
            <a:endParaRPr lang="en-IN" dirty="0"/>
          </a:p>
          <a:p>
            <a:r>
              <a:rPr lang="en-IN" dirty="0"/>
              <a:t>Indexing: Additionally also supports label-indexing (e.g. </a:t>
            </a:r>
            <a:r>
              <a:rPr lang="en-IN" dirty="0" err="1"/>
              <a:t>df</a:t>
            </a:r>
            <a:r>
              <a:rPr lang="en-IN" dirty="0"/>
              <a:t>[‘age’]</a:t>
            </a:r>
            <a:endParaRPr lang="en-IN" dirty="0"/>
          </a:p>
          <a:p>
            <a:r>
              <a:rPr lang="en-IN" dirty="0"/>
              <a:t>Built-in operations: Data analysis tools such as merging, sorting, joining, handling missing data, etc</a:t>
            </a:r>
            <a:endParaRPr lang="en-IN" dirty="0"/>
          </a:p>
          <a:p>
            <a:r>
              <a:rPr lang="en-IN" dirty="0"/>
              <a:t>Time-series data: Excellent support such as date-based indexing, shifting, resampling, etc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Pandas: Main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and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Conditional filtering and useful methods</a:t>
            </a:r>
            <a:endParaRPr lang="en-IN" dirty="0"/>
          </a:p>
          <a:p>
            <a:r>
              <a:rPr lang="en-IN" dirty="0"/>
              <a:t>Missing data</a:t>
            </a:r>
            <a:endParaRPr lang="en-IN" dirty="0"/>
          </a:p>
          <a:p>
            <a:r>
              <a:rPr lang="en-IN" dirty="0"/>
              <a:t>Grouping operations</a:t>
            </a:r>
            <a:endParaRPr lang="en-IN" dirty="0"/>
          </a:p>
          <a:p>
            <a:r>
              <a:rPr lang="en-IN" dirty="0"/>
              <a:t>Combining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Text methods and Time methods</a:t>
            </a:r>
            <a:endParaRPr lang="en-IN" dirty="0"/>
          </a:p>
          <a:p>
            <a:r>
              <a:rPr lang="en-IN" dirty="0"/>
              <a:t>Inputs and Outputs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22"/>
            <a:ext cx="10515600" cy="4351338"/>
          </a:xfrm>
        </p:spPr>
        <p:txBody>
          <a:bodyPr/>
          <a:lstStyle/>
          <a:p>
            <a:r>
              <a:rPr lang="en-IN" b="1" dirty="0"/>
              <a:t>Series</a:t>
            </a:r>
            <a:r>
              <a:rPr lang="en-IN" dirty="0"/>
              <a:t>: A data structure that holds an array of information along with a named index</a:t>
            </a:r>
            <a:endParaRPr lang="en-IN" dirty="0"/>
          </a:p>
          <a:p>
            <a:r>
              <a:rPr lang="en-IN" dirty="0"/>
              <a:t>The named index distinguishes it from a NumPy array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3071" y="4381402"/>
          <a:ext cx="2636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53"/>
                <a:gridCol w="15496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071" y="3429000"/>
            <a:ext cx="28009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NumPy array has numeric index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38859" y="4380192"/>
          <a:ext cx="34827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8"/>
                <a:gridCol w="173094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Labelled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79755" y="3427790"/>
            <a:ext cx="28009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Pandas series has a labelled index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071" y="6004954"/>
            <a:ext cx="308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Finding data using this index is not easy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09448" y="5971486"/>
            <a:ext cx="29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Finding data using this index is very easy</a:t>
            </a:r>
            <a:endParaRPr lang="en-IN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123723" y="4380192"/>
          <a:ext cx="3918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917"/>
                <a:gridCol w="1617044"/>
                <a:gridCol w="73272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Numeric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Labelled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59667" y="3427790"/>
            <a:ext cx="314184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Note: Data is internally still numerically organized!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0256" y="5971486"/>
            <a:ext cx="29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still use the numeric index, if we want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DataFrame</a:t>
            </a:r>
            <a:r>
              <a:rPr lang="en-IN" dirty="0"/>
              <a:t>: Table of columns and rows that can be easily restructured/filtered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So, </a:t>
            </a:r>
            <a:r>
              <a:rPr lang="en-IN" dirty="0" err="1"/>
              <a:t>Dataframe</a:t>
            </a:r>
            <a:r>
              <a:rPr lang="en-IN" dirty="0"/>
              <a:t> = Several series that share the same index, like a spreadsheet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39528" y="2858703"/>
            <a:ext cx="7507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Series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821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95"/>
                <a:gridCol w="66964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2772" y="2858703"/>
            <a:ext cx="37073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Multiple Series with the Same Index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61926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/>
                <a:gridCol w="66964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69067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/>
                <a:gridCol w="66964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6583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/>
                <a:gridCol w="66964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GDP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51079" y="2858703"/>
            <a:ext cx="15003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Dataframe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46506" y="3397720"/>
          <a:ext cx="358882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787"/>
                <a:gridCol w="802678"/>
                <a:gridCol w="802678"/>
                <a:gridCol w="80267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GDP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13650</Words>
  <Application>WPS Presentation</Application>
  <PresentationFormat>Widescreen</PresentationFormat>
  <Paragraphs>387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Python Data Analytics/Science: NumPy, Pandas, MatplotLib, Seaborn, ScikitLearn (SkLearn)</vt:lpstr>
      <vt:lpstr>NumPy</vt:lpstr>
      <vt:lpstr>NumPy Arrays</vt:lpstr>
      <vt:lpstr>Pandas</vt:lpstr>
      <vt:lpstr>Pandas</vt:lpstr>
      <vt:lpstr>NumPy Compared to Pandas</vt:lpstr>
      <vt:lpstr>Pandas: Main Topics</vt:lpstr>
      <vt:lpstr>Series</vt:lpstr>
      <vt:lpstr>DataFrame</vt:lpstr>
      <vt:lpstr>DataFrame</vt:lpstr>
      <vt:lpstr>MatplotLib</vt:lpstr>
      <vt:lpstr>Matplotlib Approaches</vt:lpstr>
      <vt:lpstr>Seaborn</vt:lpstr>
      <vt:lpstr>Data Visualization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dbda</cp:lastModifiedBy>
  <cp:revision>2</cp:revision>
  <dcterms:created xsi:type="dcterms:W3CDTF">2024-11-30T13:54:00Z</dcterms:created>
  <dcterms:modified xsi:type="dcterms:W3CDTF">2025-06-01T11:54:27Z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4F9CBADE49644C4EBB567EAD76C1CA51_12</vt:lpwstr>
  </property>
  <property fmtid="{D5CDD505-2E9C-101B-9397-08002B2CF9AE}" pid="3" name="KSOProductBuildVer">
    <vt:lpwstr>1033-12.2.0.21179</vt:lpwstr>
  </property>
</Properties>
</file>