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57" r:id="rId3"/>
    <p:sldId id="259" r:id="rId4"/>
    <p:sldId id="261" r:id="rId5"/>
    <p:sldId id="295" r:id="rId6"/>
    <p:sldId id="297" r:id="rId7"/>
    <p:sldId id="296" r:id="rId8"/>
    <p:sldId id="262" r:id="rId9"/>
    <p:sldId id="298" r:id="rId10"/>
    <p:sldId id="299" r:id="rId11"/>
    <p:sldId id="300" r:id="rId12"/>
    <p:sldId id="301" r:id="rId13"/>
    <p:sldId id="302" r:id="rId14"/>
    <p:sldId id="311" r:id="rId15"/>
    <p:sldId id="312" r:id="rId16"/>
    <p:sldId id="303" r:id="rId17"/>
    <p:sldId id="304" r:id="rId18"/>
    <p:sldId id="305" r:id="rId19"/>
    <p:sldId id="306" r:id="rId20"/>
    <p:sldId id="307" r:id="rId21"/>
    <p:sldId id="281" r:id="rId22"/>
    <p:sldId id="308" r:id="rId23"/>
    <p:sldId id="309" r:id="rId24"/>
    <p:sldId id="310" r:id="rId25"/>
    <p:sldId id="313" r:id="rId26"/>
    <p:sldId id="314" r:id="rId27"/>
    <p:sldId id="315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Inter-Regular" panose="020B0604020202020204" charset="0"/>
      <p:regular r:id="rId34"/>
      <p:bold r:id="rId35"/>
    </p:embeddedFont>
    <p:embeddedFont>
      <p:font typeface="PT Sans" panose="020B0503020203020204" pitchFamily="3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47FA4B9-0DFC-4414-B59F-264931C9F05B}">
          <p14:sldIdLst>
            <p14:sldId id="256"/>
            <p14:sldId id="257"/>
            <p14:sldId id="259"/>
            <p14:sldId id="261"/>
            <p14:sldId id="295"/>
            <p14:sldId id="297"/>
            <p14:sldId id="296"/>
            <p14:sldId id="262"/>
            <p14:sldId id="298"/>
            <p14:sldId id="299"/>
            <p14:sldId id="300"/>
            <p14:sldId id="301"/>
            <p14:sldId id="302"/>
            <p14:sldId id="311"/>
            <p14:sldId id="312"/>
            <p14:sldId id="303"/>
            <p14:sldId id="304"/>
            <p14:sldId id="305"/>
            <p14:sldId id="306"/>
            <p14:sldId id="307"/>
            <p14:sldId id="281"/>
            <p14:sldId id="308"/>
            <p14:sldId id="309"/>
            <p14:sldId id="310"/>
            <p14:sldId id="313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397FE6-796B-4198-A631-197109B1285C}" v="18" dt="2022-11-24T10:02:42.784"/>
  </p1510:revLst>
</p1510:revInfo>
</file>

<file path=ppt/tableStyles.xml><?xml version="1.0" encoding="utf-8"?>
<a:tblStyleLst xmlns:a="http://schemas.openxmlformats.org/drawingml/2006/main" def="{E4B8CE54-D7E4-4D6C-B30F-6A91B47CCFBE}">
  <a:tblStyle styleId="{E4B8CE54-D7E4-4D6C-B30F-6A91B47CC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A51BF6-B60F-430B-B708-1F52C015F5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 Baghel" userId="6bca109703fe34f3" providerId="LiveId" clId="{5DFF68AD-CE5E-4F35-9672-474B243E5FEF}"/>
    <pc:docChg chg="modSld">
      <pc:chgData name="Ajay Baghel" userId="6bca109703fe34f3" providerId="LiveId" clId="{5DFF68AD-CE5E-4F35-9672-474B243E5FEF}" dt="2022-11-25T04:58:04.596" v="248" actId="20577"/>
      <pc:docMkLst>
        <pc:docMk/>
      </pc:docMkLst>
      <pc:sldChg chg="addSp modSp mod">
        <pc:chgData name="Ajay Baghel" userId="6bca109703fe34f3" providerId="LiveId" clId="{5DFF68AD-CE5E-4F35-9672-474B243E5FEF}" dt="2022-11-25T04:47:34.398" v="79" actId="14100"/>
        <pc:sldMkLst>
          <pc:docMk/>
          <pc:sldMk cId="309377104" sldId="302"/>
        </pc:sldMkLst>
        <pc:spChg chg="add mod">
          <ac:chgData name="Ajay Baghel" userId="6bca109703fe34f3" providerId="LiveId" clId="{5DFF68AD-CE5E-4F35-9672-474B243E5FEF}" dt="2022-11-25T04:47:20.325" v="72" actId="20577"/>
          <ac:spMkLst>
            <pc:docMk/>
            <pc:sldMk cId="309377104" sldId="302"/>
            <ac:spMk id="2" creationId="{6FAA8183-0803-5F20-2866-12B48B83310F}"/>
          </ac:spMkLst>
        </pc:spChg>
        <pc:spChg chg="add mod">
          <ac:chgData name="Ajay Baghel" userId="6bca109703fe34f3" providerId="LiveId" clId="{5DFF68AD-CE5E-4F35-9672-474B243E5FEF}" dt="2022-11-25T04:47:22.238" v="73" actId="14100"/>
          <ac:spMkLst>
            <pc:docMk/>
            <pc:sldMk cId="309377104" sldId="302"/>
            <ac:spMk id="3" creationId="{9D2DB2C9-F49F-96DD-9588-43C421E6C4F5}"/>
          </ac:spMkLst>
        </pc:spChg>
        <pc:spChg chg="add mod">
          <ac:chgData name="Ajay Baghel" userId="6bca109703fe34f3" providerId="LiveId" clId="{5DFF68AD-CE5E-4F35-9672-474B243E5FEF}" dt="2022-11-25T04:47:28.351" v="75" actId="14100"/>
          <ac:spMkLst>
            <pc:docMk/>
            <pc:sldMk cId="309377104" sldId="302"/>
            <ac:spMk id="4" creationId="{2567ED2F-260C-0D57-A361-5D9828988A90}"/>
          </ac:spMkLst>
        </pc:spChg>
        <pc:spChg chg="add mod">
          <ac:chgData name="Ajay Baghel" userId="6bca109703fe34f3" providerId="LiveId" clId="{5DFF68AD-CE5E-4F35-9672-474B243E5FEF}" dt="2022-11-25T04:47:34.398" v="79" actId="14100"/>
          <ac:spMkLst>
            <pc:docMk/>
            <pc:sldMk cId="309377104" sldId="302"/>
            <ac:spMk id="5" creationId="{43D6FA75-689F-3755-C808-4D4E66A82FE0}"/>
          </ac:spMkLst>
        </pc:spChg>
      </pc:sldChg>
      <pc:sldChg chg="modSp mod">
        <pc:chgData name="Ajay Baghel" userId="6bca109703fe34f3" providerId="LiveId" clId="{5DFF68AD-CE5E-4F35-9672-474B243E5FEF}" dt="2022-11-24T17:54:05.769" v="34" actId="20577"/>
        <pc:sldMkLst>
          <pc:docMk/>
          <pc:sldMk cId="487368015" sldId="311"/>
        </pc:sldMkLst>
        <pc:spChg chg="mod">
          <ac:chgData name="Ajay Baghel" userId="6bca109703fe34f3" providerId="LiveId" clId="{5DFF68AD-CE5E-4F35-9672-474B243E5FEF}" dt="2022-11-24T17:54:05.769" v="34" actId="20577"/>
          <ac:spMkLst>
            <pc:docMk/>
            <pc:sldMk cId="487368015" sldId="311"/>
            <ac:spMk id="2" creationId="{578219CB-CF3C-2823-9358-282BFFE49CAA}"/>
          </ac:spMkLst>
        </pc:spChg>
      </pc:sldChg>
      <pc:sldChg chg="modSp mod">
        <pc:chgData name="Ajay Baghel" userId="6bca109703fe34f3" providerId="LiveId" clId="{5DFF68AD-CE5E-4F35-9672-474B243E5FEF}" dt="2022-11-25T04:58:04.596" v="248" actId="20577"/>
        <pc:sldMkLst>
          <pc:docMk/>
          <pc:sldMk cId="2313566885" sldId="314"/>
        </pc:sldMkLst>
        <pc:spChg chg="mod">
          <ac:chgData name="Ajay Baghel" userId="6bca109703fe34f3" providerId="LiveId" clId="{5DFF68AD-CE5E-4F35-9672-474B243E5FEF}" dt="2022-11-25T04:58:04.596" v="248" actId="20577"/>
          <ac:spMkLst>
            <pc:docMk/>
            <pc:sldMk cId="2313566885" sldId="314"/>
            <ac:spMk id="3" creationId="{0E15AD59-F098-2357-0C5A-8F0A2399E5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880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746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NMRA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7316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7609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NMRA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9315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NMRA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2494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759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901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202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511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Coverage and </a:t>
            </a:r>
            <a:r>
              <a:rPr lang="en-IN" dirty="0" err="1"/>
              <a:t>connectivy</a:t>
            </a:r>
            <a:r>
              <a:rPr lang="en-IN" dirty="0"/>
              <a:t>, topology management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769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c9451a3e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c9451a3e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197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8458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9072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204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6109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c9451a3e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c9451a3e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04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Look into range based and range free schemes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550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6607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drawbacks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2067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00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300259" y="10528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Fault Resilient &amp; Optimized Localization using Naked Mole Rat Algorithm</a:t>
            </a:r>
            <a:endParaRPr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9FCC7-4D3D-6CE3-4A67-3939E1F4B62A}"/>
              </a:ext>
            </a:extLst>
          </p:cNvPr>
          <p:cNvSpPr txBox="1"/>
          <p:nvPr/>
        </p:nvSpPr>
        <p:spPr>
          <a:xfrm>
            <a:off x="3834409" y="365993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en-US" sz="1800" b="1" dirty="0">
                <a:solidFill>
                  <a:schemeClr val="bg1"/>
                </a:solidFill>
                <a:latin typeface="+mn-lt"/>
              </a:rPr>
              <a:t>Project Mentor</a:t>
            </a:r>
            <a:r>
              <a:rPr lang="en-US" altLang="en-US" sz="1800" b="1" dirty="0">
                <a:solidFill>
                  <a:schemeClr val="accent1"/>
                </a:solidFill>
                <a:latin typeface="+mn-lt"/>
              </a:rPr>
              <a:t>:</a:t>
            </a:r>
            <a:r>
              <a:rPr lang="en-US" sz="1800" b="0" i="0" dirty="0">
                <a:solidFill>
                  <a:schemeClr val="bg1"/>
                </a:solidFill>
              </a:rPr>
              <a:t> Dr. Veena Anand (</a:t>
            </a:r>
            <a:r>
              <a:rPr lang="en-US" b="0" i="0" dirty="0">
                <a:solidFill>
                  <a:schemeClr val="bg1"/>
                </a:solidFill>
                <a:effectLst/>
                <a:latin typeface="PT Sans" panose="020B0604020202020204" pitchFamily="34" charset="0"/>
              </a:rPr>
              <a:t>Assistant Professor)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E8903-78DB-CA39-E1AC-A11C76FD5AAD}"/>
              </a:ext>
            </a:extLst>
          </p:cNvPr>
          <p:cNvSpPr txBox="1"/>
          <p:nvPr/>
        </p:nvSpPr>
        <p:spPr>
          <a:xfrm>
            <a:off x="3915600" y="4177154"/>
            <a:ext cx="504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en-US" sz="1600" b="1" dirty="0">
                <a:solidFill>
                  <a:schemeClr val="bg1"/>
                </a:solidFill>
                <a:latin typeface="+mn-lt"/>
              </a:rPr>
              <a:t>Project  Members</a:t>
            </a:r>
            <a:r>
              <a:rPr lang="en-US" altLang="en-US" sz="1800" b="1" dirty="0">
                <a:solidFill>
                  <a:schemeClr val="bg1"/>
                </a:solidFill>
                <a:latin typeface="+mn-lt"/>
              </a:rPr>
              <a:t>:</a:t>
            </a:r>
            <a:r>
              <a:rPr lang="en-US" sz="1800" b="0" i="0" dirty="0">
                <a:solidFill>
                  <a:schemeClr val="bg1"/>
                </a:solidFill>
              </a:rPr>
              <a:t>    Ajay Baghel (19115006)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sz="1800" dirty="0">
                <a:solidFill>
                  <a:schemeClr val="bg1"/>
                </a:solidFill>
              </a:rPr>
              <a:t>Shubham Gupta (19115085)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7771" y="35935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Assumptions &amp; Features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219CB-CF3C-2823-9358-282BFFE49CAA}"/>
              </a:ext>
            </a:extLst>
          </p:cNvPr>
          <p:cNvSpPr txBox="1"/>
          <p:nvPr/>
        </p:nvSpPr>
        <p:spPr>
          <a:xfrm>
            <a:off x="896113" y="1060704"/>
            <a:ext cx="715995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/>
              <a:t>Following assumptions are considered for the implementation</a:t>
            </a:r>
          </a:p>
          <a:p>
            <a:pPr>
              <a:lnSpc>
                <a:spcPct val="150000"/>
              </a:lnSpc>
            </a:pPr>
            <a:endParaRPr lang="en-I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/>
              <a:t>For each movement,  target nodes consume some amount of energy.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/>
              <a:t>Similarly, anchor nodes consume energy for localizing target nodes.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/>
              <a:t>Complete field is in range of anchor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DA11E-833C-77A4-67F4-D28FD168F4B8}"/>
              </a:ext>
            </a:extLst>
          </p:cNvPr>
          <p:cNvSpPr txBox="1"/>
          <p:nvPr/>
        </p:nvSpPr>
        <p:spPr>
          <a:xfrm>
            <a:off x="987771" y="2984308"/>
            <a:ext cx="3287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Features</a:t>
            </a:r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Locate nodes for each movements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Fault tolerant</a:t>
            </a:r>
          </a:p>
        </p:txBody>
      </p:sp>
    </p:spTree>
    <p:extLst>
      <p:ext uri="{BB962C8B-B14F-4D97-AF65-F5344CB8AC3E}">
        <p14:creationId xmlns:p14="http://schemas.microsoft.com/office/powerpoint/2010/main" val="141847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7771" y="35935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Localization Algorithm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219CB-CF3C-2823-9358-282BFFE49CAA}"/>
              </a:ext>
            </a:extLst>
          </p:cNvPr>
          <p:cNvSpPr txBox="1"/>
          <p:nvPr/>
        </p:nvSpPr>
        <p:spPr>
          <a:xfrm>
            <a:off x="356113" y="971791"/>
            <a:ext cx="514468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Following steps are considered for the implementation</a:t>
            </a:r>
          </a:p>
          <a:p>
            <a:endParaRPr lang="en-IN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/>
              <a:t>Distance between target nodes and anchor node in calculated.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/>
              <a:t>Deploy 6 virtual anchor nodes at the same distance out of which 2 are selected at the minimum distance to the target node.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/>
              <a:t>Calculate the centroid with the single anchor node as well as the two virtual anchor nodes, which is assumed to be the initial guess.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1A25B-64A8-3774-1232-BD0377BBE3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690"/>
          <a:stretch/>
        </p:blipFill>
        <p:spPr>
          <a:xfrm>
            <a:off x="5500800" y="806399"/>
            <a:ext cx="3081600" cy="2478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76A5DD-26BE-711E-A5FB-F008A292A7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10" t="15183" b="39274"/>
          <a:stretch/>
        </p:blipFill>
        <p:spPr>
          <a:xfrm>
            <a:off x="6571384" y="3285397"/>
            <a:ext cx="1577064" cy="11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1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7771" y="35935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NMRA Optimization Algorithm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219CB-CF3C-2823-9358-282BFFE49CAA}"/>
              </a:ext>
            </a:extLst>
          </p:cNvPr>
          <p:cNvSpPr txBox="1"/>
          <p:nvPr/>
        </p:nvSpPr>
        <p:spPr>
          <a:xfrm>
            <a:off x="987771" y="1017478"/>
            <a:ext cx="57514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algorithm consists of 3 phases: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IN" i="1" u="sng" dirty="0"/>
              <a:t>Initialization:</a:t>
            </a:r>
            <a:r>
              <a:rPr lang="en-IN" i="1" dirty="0"/>
              <a:t> </a:t>
            </a:r>
            <a:r>
              <a:rPr lang="en-IN" dirty="0"/>
              <a:t>30 mole rats are deployed randomly within a unit range from the centroid.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IN" i="1" u="sng" dirty="0"/>
              <a:t>Worker’s Phase:</a:t>
            </a:r>
            <a:r>
              <a:rPr lang="en-IN" i="1" dirty="0"/>
              <a:t> </a:t>
            </a:r>
            <a:r>
              <a:rPr lang="en-IN" dirty="0"/>
              <a:t>Each worker will update it’s fitness to become a breeder.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IN" i="1" u="sng" dirty="0"/>
              <a:t>Breeder’s Phase:</a:t>
            </a:r>
            <a:r>
              <a:rPr lang="en-IN" dirty="0"/>
              <a:t> Breeder’s will update it’s fitness to stay in the breeder’s category.</a:t>
            </a:r>
          </a:p>
          <a:p>
            <a:r>
              <a:rPr lang="en-IN" dirty="0"/>
              <a:t>Best breeder after 60 epochs is the best solution.</a:t>
            </a:r>
          </a:p>
          <a:p>
            <a:pPr marL="400050" lvl="8" indent="-400050">
              <a:buFont typeface="+mj-lt"/>
              <a:buAutoNum type="romanLcPeriod"/>
            </a:pPr>
            <a:endParaRPr lang="en-IN" dirty="0"/>
          </a:p>
          <a:p>
            <a:pPr marL="400050" lvl="1" indent="-400050">
              <a:buFont typeface="+mj-lt"/>
              <a:buAutoNum type="romanLcPeriod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913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7771" y="35935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Optimization Algorithm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AD1AD4-4D37-8842-BE3E-FC0995722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46" t="7034"/>
          <a:stretch/>
        </p:blipFill>
        <p:spPr>
          <a:xfrm>
            <a:off x="453600" y="1130400"/>
            <a:ext cx="2121077" cy="15476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6CD2DC-E6BD-150C-75BF-FAA9AAC328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46" t="6096"/>
          <a:stretch/>
        </p:blipFill>
        <p:spPr>
          <a:xfrm>
            <a:off x="3277038" y="1130400"/>
            <a:ext cx="2121077" cy="1584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113AFF-9FE3-37D5-FBD2-4B2D34FA78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46" t="6823"/>
          <a:stretch/>
        </p:blipFill>
        <p:spPr>
          <a:xfrm>
            <a:off x="6100475" y="1130400"/>
            <a:ext cx="2121079" cy="15991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13ABBD0-9C0D-DDF4-1DE0-2C75D1CE6E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46" t="6593"/>
          <a:stretch/>
        </p:blipFill>
        <p:spPr>
          <a:xfrm>
            <a:off x="6100474" y="3278549"/>
            <a:ext cx="2121079" cy="15991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CE081C8-3BE4-C8EC-8BB6-F380CFF565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3097" y="3537081"/>
            <a:ext cx="1828958" cy="1082134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60B85502-0D55-9688-AD2B-765EBB4F70BB}"/>
              </a:ext>
            </a:extLst>
          </p:cNvPr>
          <p:cNvSpPr/>
          <p:nvPr/>
        </p:nvSpPr>
        <p:spPr>
          <a:xfrm>
            <a:off x="2685600" y="1904246"/>
            <a:ext cx="468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840E61-B37C-1FFB-06AD-4142C6F97010}"/>
              </a:ext>
            </a:extLst>
          </p:cNvPr>
          <p:cNvSpPr/>
          <p:nvPr/>
        </p:nvSpPr>
        <p:spPr>
          <a:xfrm>
            <a:off x="5515295" y="1905845"/>
            <a:ext cx="468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947CE93-42BA-7A04-A543-1D75C86718AC}"/>
              </a:ext>
            </a:extLst>
          </p:cNvPr>
          <p:cNvSpPr/>
          <p:nvPr/>
        </p:nvSpPr>
        <p:spPr>
          <a:xfrm>
            <a:off x="7161013" y="2829600"/>
            <a:ext cx="45719" cy="33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AA8183-0803-5F20-2866-12B48B83310F}"/>
              </a:ext>
            </a:extLst>
          </p:cNvPr>
          <p:cNvSpPr txBox="1"/>
          <p:nvPr/>
        </p:nvSpPr>
        <p:spPr>
          <a:xfrm>
            <a:off x="1906562" y="1506641"/>
            <a:ext cx="77040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dirty="0"/>
              <a:t>Epoch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2DB2C9-F49F-96DD-9588-43C421E6C4F5}"/>
              </a:ext>
            </a:extLst>
          </p:cNvPr>
          <p:cNvSpPr txBox="1"/>
          <p:nvPr/>
        </p:nvSpPr>
        <p:spPr>
          <a:xfrm>
            <a:off x="4629600" y="1497238"/>
            <a:ext cx="82710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dirty="0"/>
              <a:t>Epoch 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7ED2F-260C-0D57-A361-5D9828988A90}"/>
              </a:ext>
            </a:extLst>
          </p:cNvPr>
          <p:cNvSpPr txBox="1"/>
          <p:nvPr/>
        </p:nvSpPr>
        <p:spPr>
          <a:xfrm>
            <a:off x="7351200" y="1550203"/>
            <a:ext cx="868822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dirty="0"/>
              <a:t>Epoch 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6FA75-689F-3755-C808-4D4E66A82FE0}"/>
              </a:ext>
            </a:extLst>
          </p:cNvPr>
          <p:cNvSpPr txBox="1"/>
          <p:nvPr/>
        </p:nvSpPr>
        <p:spPr>
          <a:xfrm>
            <a:off x="7351200" y="3801149"/>
            <a:ext cx="92366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dirty="0"/>
              <a:t>Epoch 40</a:t>
            </a:r>
          </a:p>
        </p:txBody>
      </p:sp>
    </p:spTree>
    <p:extLst>
      <p:ext uri="{BB962C8B-B14F-4D97-AF65-F5344CB8AC3E}">
        <p14:creationId xmlns:p14="http://schemas.microsoft.com/office/powerpoint/2010/main" val="30937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7771" y="35935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Novelty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219CB-CF3C-2823-9358-282BFFE49CAA}"/>
              </a:ext>
            </a:extLst>
          </p:cNvPr>
          <p:cNvSpPr txBox="1"/>
          <p:nvPr/>
        </p:nvSpPr>
        <p:spPr>
          <a:xfrm>
            <a:off x="927955" y="1147078"/>
            <a:ext cx="7400229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The main drawback with the base paper is that, they did not take energy into consideration.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Consider the case when anchor node runs out of energy or gets damaged due to environmental factors, the network will not be able to localize itself.</a:t>
            </a:r>
          </a:p>
          <a:p>
            <a:pPr algn="just">
              <a:lnSpc>
                <a:spcPct val="150000"/>
              </a:lnSpc>
            </a:pPr>
            <a:endParaRPr lang="en-I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To rectify this we associated each sensors with energy, and set a threshold.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 Node is considered dead if it’s energy is less than the threshold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After the anchor is dead, </a:t>
            </a:r>
            <a:r>
              <a:rPr lang="en-IN" b="1" dirty="0"/>
              <a:t>Bully Algorithm</a:t>
            </a:r>
            <a:r>
              <a:rPr lang="en-IN" dirty="0"/>
              <a:t> is used to elect new anchor node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368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7771" y="35935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Novelty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0F441-6B22-13AE-AB20-C9BFD3657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62" y="1025287"/>
            <a:ext cx="5400675" cy="34385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3E48E3-8A6A-A3DA-0DFF-74A5E8DD7E5A}"/>
              </a:ext>
            </a:extLst>
          </p:cNvPr>
          <p:cNvCxnSpPr/>
          <p:nvPr/>
        </p:nvCxnSpPr>
        <p:spPr>
          <a:xfrm flipH="1">
            <a:off x="4780800" y="662400"/>
            <a:ext cx="1620000" cy="936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900D25-355F-CB78-3756-C71AFD190226}"/>
              </a:ext>
            </a:extLst>
          </p:cNvPr>
          <p:cNvSpPr txBox="1"/>
          <p:nvPr/>
        </p:nvSpPr>
        <p:spPr>
          <a:xfrm>
            <a:off x="6400800" y="506889"/>
            <a:ext cx="116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New Anchor node selected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D2B6CC-E8FF-C892-9568-5F24AD54AB8D}"/>
              </a:ext>
            </a:extLst>
          </p:cNvPr>
          <p:cNvCxnSpPr>
            <a:cxnSpLocks/>
          </p:cNvCxnSpPr>
          <p:nvPr/>
        </p:nvCxnSpPr>
        <p:spPr>
          <a:xfrm flipV="1">
            <a:off x="2556000" y="3844800"/>
            <a:ext cx="1778400" cy="752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D80AB6-0AEA-E6C5-8FC0-4A7852D91904}"/>
              </a:ext>
            </a:extLst>
          </p:cNvPr>
          <p:cNvSpPr txBox="1"/>
          <p:nvPr/>
        </p:nvSpPr>
        <p:spPr>
          <a:xfrm>
            <a:off x="1717031" y="4405345"/>
            <a:ext cx="99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Anchor node dies</a:t>
            </a:r>
          </a:p>
        </p:txBody>
      </p:sp>
    </p:spTree>
    <p:extLst>
      <p:ext uri="{BB962C8B-B14F-4D97-AF65-F5344CB8AC3E}">
        <p14:creationId xmlns:p14="http://schemas.microsoft.com/office/powerpoint/2010/main" val="270573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7771" y="35935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First Movement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A9BAC-DE13-3358-A5EA-8A15CD0AA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71" y="755652"/>
            <a:ext cx="4999750" cy="38587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1ED377-2D75-1E12-B5DA-3590AC9FF659}"/>
              </a:ext>
            </a:extLst>
          </p:cNvPr>
          <p:cNvSpPr txBox="1"/>
          <p:nvPr/>
        </p:nvSpPr>
        <p:spPr>
          <a:xfrm>
            <a:off x="6050032" y="2310140"/>
            <a:ext cx="178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Energy of anchor node &gt;= 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790FEC4-25CF-A280-2534-89A50C79E2DD}"/>
              </a:ext>
            </a:extLst>
          </p:cNvPr>
          <p:cNvCxnSpPr/>
          <p:nvPr/>
        </p:nvCxnSpPr>
        <p:spPr>
          <a:xfrm flipH="1">
            <a:off x="4111200" y="2494883"/>
            <a:ext cx="1864800" cy="18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E85442-3E56-8E25-122F-6228142F8974}"/>
              </a:ext>
            </a:extLst>
          </p:cNvPr>
          <p:cNvSpPr txBox="1"/>
          <p:nvPr/>
        </p:nvSpPr>
        <p:spPr>
          <a:xfrm>
            <a:off x="5987521" y="849600"/>
            <a:ext cx="24436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Energy consumption is increased for demonstration purposes.</a:t>
            </a:r>
          </a:p>
        </p:txBody>
      </p:sp>
    </p:spTree>
    <p:extLst>
      <p:ext uri="{BB962C8B-B14F-4D97-AF65-F5344CB8AC3E}">
        <p14:creationId xmlns:p14="http://schemas.microsoft.com/office/powerpoint/2010/main" val="3613613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128CB9-41BF-2D5C-4DFF-04E013293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71" y="755652"/>
            <a:ext cx="4841822" cy="3785930"/>
          </a:xfrm>
          <a:prstGeom prst="rect">
            <a:avLst/>
          </a:prstGeom>
        </p:spPr>
      </p:pic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7771" y="35935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Second Movement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9CF83D-FD2B-17E9-767F-5CE60CC49651}"/>
              </a:ext>
            </a:extLst>
          </p:cNvPr>
          <p:cNvSpPr txBox="1"/>
          <p:nvPr/>
        </p:nvSpPr>
        <p:spPr>
          <a:xfrm>
            <a:off x="6050032" y="2387007"/>
            <a:ext cx="178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Energy of anchor node &gt;= 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020252-B56B-1515-CACB-E38A18FACE99}"/>
              </a:ext>
            </a:extLst>
          </p:cNvPr>
          <p:cNvCxnSpPr/>
          <p:nvPr/>
        </p:nvCxnSpPr>
        <p:spPr>
          <a:xfrm flipH="1">
            <a:off x="4111200" y="2571750"/>
            <a:ext cx="1864800" cy="18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62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7771" y="35935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Third Movement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277676-3275-C355-4183-0F50EF079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71" y="755652"/>
            <a:ext cx="4785857" cy="37415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5C6F9-8584-ABF5-FDC5-9FA8B2B317FA}"/>
              </a:ext>
            </a:extLst>
          </p:cNvPr>
          <p:cNvSpPr txBox="1"/>
          <p:nvPr/>
        </p:nvSpPr>
        <p:spPr>
          <a:xfrm>
            <a:off x="5913232" y="1055007"/>
            <a:ext cx="178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Energy of previous anchor node &lt;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9EAAB-4D9B-3BBA-1112-7B9F92BC55F6}"/>
              </a:ext>
            </a:extLst>
          </p:cNvPr>
          <p:cNvSpPr txBox="1"/>
          <p:nvPr/>
        </p:nvSpPr>
        <p:spPr>
          <a:xfrm>
            <a:off x="5913232" y="1877582"/>
            <a:ext cx="1985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One target node with maximum energy is elected as new anchor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7F2C9A-B70C-F45E-56DC-D543FAD40351}"/>
              </a:ext>
            </a:extLst>
          </p:cNvPr>
          <p:cNvCxnSpPr/>
          <p:nvPr/>
        </p:nvCxnSpPr>
        <p:spPr>
          <a:xfrm flipH="1" flipV="1">
            <a:off x="3650400" y="1512000"/>
            <a:ext cx="2123228" cy="888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33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7771" y="35935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Fourth Movement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B488B5-A0BA-ECD8-F57C-4C2B0ECDE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71" y="755652"/>
            <a:ext cx="4885052" cy="37368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CA5CBD-725A-B4E1-3EA6-61FB67F8F373}"/>
              </a:ext>
            </a:extLst>
          </p:cNvPr>
          <p:cNvSpPr txBox="1"/>
          <p:nvPr/>
        </p:nvSpPr>
        <p:spPr>
          <a:xfrm>
            <a:off x="6070903" y="1647182"/>
            <a:ext cx="1985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One target node with maximum energy is elected as new anchor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0A3F414-37BD-F359-EDC1-5548440341C6}"/>
              </a:ext>
            </a:extLst>
          </p:cNvPr>
          <p:cNvCxnSpPr/>
          <p:nvPr/>
        </p:nvCxnSpPr>
        <p:spPr>
          <a:xfrm flipH="1" flipV="1">
            <a:off x="3808071" y="1281600"/>
            <a:ext cx="2123228" cy="888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71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OVERVIEW 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/>
              <a:t>SIGNIFICANCE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1200"/>
              <a:t>Report data that is geographically meaningful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1200"/>
              <a:t>Routing relies on location info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1200"/>
              <a:t>Unrealistic to rely on placement/arrangement of sensors.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r>
              <a:rPr lang="en-US" altLang="en-US" sz="1200"/>
              <a:t>OBJECTIVE</a:t>
            </a:r>
          </a:p>
          <a:p>
            <a:pPr marL="0" lvl="0" indent="0">
              <a:buFont typeface="Arial"/>
              <a:buNone/>
            </a:pPr>
            <a:r>
              <a:rPr lang="en-US" sz="1200"/>
              <a:t>Apply a fairly new optimization algorithm to address a WSN localization problem and assigning appropriate coordinates to the unknown sensor nodes.</a:t>
            </a:r>
          </a:p>
          <a:p>
            <a:pPr marL="171450" indent="-171450">
              <a:buClrTx/>
              <a:buFont typeface="Arial" panose="020B0604020202020204" pitchFamily="34" charset="0"/>
              <a:buChar char="•"/>
            </a:pPr>
            <a:r>
              <a:rPr lang="en-US" sz="1200"/>
              <a:t>Localization in a 2D dynamic environment using a single anchor node (static) along with virtual anchors to locate target nodes (dynamic) using hexagonal projection technique, </a:t>
            </a:r>
          </a:p>
          <a:p>
            <a:pPr marL="171450" indent="-171450">
              <a:buClrTx/>
              <a:buFont typeface="Arial" panose="020B0604020202020204" pitchFamily="34" charset="0"/>
              <a:buChar char="•"/>
            </a:pPr>
            <a:r>
              <a:rPr lang="en-US" sz="1200"/>
              <a:t>Estimated location is optimized using NMRA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7771" y="35935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Fifth Movement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87A0D-02B6-7B55-B804-77047AD3E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71" y="755652"/>
            <a:ext cx="4770240" cy="37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44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&amp; Analysis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7771" y="35935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Error Convergence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E12DB-6FF2-C14B-D9FE-949A946CB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2" y="956398"/>
            <a:ext cx="4969896" cy="374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24C103-2993-D8A5-912C-8C0CBE26C6FC}"/>
              </a:ext>
            </a:extLst>
          </p:cNvPr>
          <p:cNvSpPr txBox="1"/>
          <p:nvPr/>
        </p:nvSpPr>
        <p:spPr>
          <a:xfrm>
            <a:off x="5702400" y="1231200"/>
            <a:ext cx="28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Average error for all nodes with increasing epochs.</a:t>
            </a:r>
          </a:p>
        </p:txBody>
      </p:sp>
    </p:spTree>
    <p:extLst>
      <p:ext uri="{BB962C8B-B14F-4D97-AF65-F5344CB8AC3E}">
        <p14:creationId xmlns:p14="http://schemas.microsoft.com/office/powerpoint/2010/main" val="3685024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7771" y="35935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Error vs Movement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BAC88-77DF-3768-88F0-F7CB252D4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71" y="1033041"/>
            <a:ext cx="4397829" cy="3394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6CD6C8-3436-653D-5040-D477EF148CF7}"/>
              </a:ext>
            </a:extLst>
          </p:cNvPr>
          <p:cNvSpPr txBox="1"/>
          <p:nvPr/>
        </p:nvSpPr>
        <p:spPr>
          <a:xfrm>
            <a:off x="5544000" y="1254150"/>
            <a:ext cx="2958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Minimum, maximum and median error for each movement.</a:t>
            </a:r>
          </a:p>
        </p:txBody>
      </p:sp>
    </p:spTree>
    <p:extLst>
      <p:ext uri="{BB962C8B-B14F-4D97-AF65-F5344CB8AC3E}">
        <p14:creationId xmlns:p14="http://schemas.microsoft.com/office/powerpoint/2010/main" val="1982316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7771" y="35935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Comparison with other algorithms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CD6C8-3436-653D-5040-D477EF148CF7}"/>
              </a:ext>
            </a:extLst>
          </p:cNvPr>
          <p:cNvSpPr txBox="1"/>
          <p:nvPr/>
        </p:nvSpPr>
        <p:spPr>
          <a:xfrm>
            <a:off x="5716800" y="1203750"/>
            <a:ext cx="3232800" cy="23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error comparison with other meta-heuristic algorithms.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Particle Swarm Optimisation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Hybrid PSO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Biogeography-based Optimization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Firefly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CFA50-0C21-5680-F7DC-494A55D0B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16" y="975543"/>
            <a:ext cx="4685685" cy="362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59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7771" y="35935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Convergence Rate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0FA7B5A-9E15-FF2C-210B-EE7A7D089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106713"/>
              </p:ext>
            </p:extLst>
          </p:nvPr>
        </p:nvGraphicFramePr>
        <p:xfrm>
          <a:off x="987771" y="1108550"/>
          <a:ext cx="6096000" cy="25958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6828531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64107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Convergence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71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Particle Swarm Optimization(PSO)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0.2832s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53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HPSO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0.2176s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0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0.7884s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15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0.9219s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51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NMRA (Base Paper)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0.1834s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31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NMRA (Our Implementation)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0.1334s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21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992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7771" y="35935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15AD59-F098-2357-0C5A-8F0A2399E501}"/>
              </a:ext>
            </a:extLst>
          </p:cNvPr>
          <p:cNvSpPr txBox="1"/>
          <p:nvPr/>
        </p:nvSpPr>
        <p:spPr>
          <a:xfrm>
            <a:off x="784800" y="1296000"/>
            <a:ext cx="7704000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NMRA algorithm has a better convergence rate and gives lower error compared to other existing algorithm.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 addition, we added fault tolerance to the </a:t>
            </a:r>
            <a:r>
              <a:rPr lang="en-US"/>
              <a:t>network which increased </a:t>
            </a:r>
            <a:r>
              <a:rPr lang="en-US" dirty="0"/>
              <a:t>it’s life expectancy.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566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956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7771" y="35935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50" y="884222"/>
            <a:ext cx="7068300" cy="40197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600" u="sng"/>
              <a:t>Localization:</a:t>
            </a:r>
            <a:r>
              <a:rPr lang="en-US" sz="1600"/>
              <a:t> A process to assign the location in terms of 2D and 3D coordinates to every node or a group of nodes in the sensor field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1200"/>
          </a:p>
          <a:p>
            <a:pPr marL="76200" indent="0" algn="l">
              <a:buNone/>
            </a:pPr>
            <a:r>
              <a:rPr lang="en-US" sz="1200"/>
              <a:t>Localization methods consist of three main steps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/>
              <a:t>Finding in-range anchor nodes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/>
              <a:t>Distance calculation position computation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/>
              <a:t>Location estimation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/>
          </a:p>
          <a:p>
            <a:pPr marL="76200" indent="0" algn="l">
              <a:buNone/>
            </a:pPr>
            <a:r>
              <a:rPr lang="en-US" sz="1200"/>
              <a:t>Sensors (nodes) are categorized into;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/>
              <a:t>Anchor nodes (coordinates are known)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/>
              <a:t>Target nodes </a:t>
            </a:r>
          </a:p>
          <a:p>
            <a:pPr marL="0" indent="0" algn="l">
              <a:buNone/>
            </a:pPr>
            <a:endParaRPr 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7771" y="35935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Localization Methods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50" y="1114816"/>
            <a:ext cx="3953772" cy="33209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buNone/>
            </a:pPr>
            <a:r>
              <a:rPr lang="en-US" sz="1200"/>
              <a:t>Distance Estimation is the process of estimating the distance between two known objects.</a:t>
            </a:r>
          </a:p>
          <a:p>
            <a:pPr marL="0" indent="0" algn="just">
              <a:buNone/>
            </a:pPr>
            <a:endParaRPr lang="en-US" sz="1200"/>
          </a:p>
          <a:p>
            <a:pPr marL="0" indent="0" algn="just">
              <a:buNone/>
            </a:pPr>
            <a:r>
              <a:rPr lang="en-US" sz="1200"/>
              <a:t>Position Estimation is the process of estimating the coordinates of the object using previously estimated distance as well as mathematical approximation.</a:t>
            </a:r>
          </a:p>
          <a:p>
            <a:pPr marL="0" indent="0" algn="just">
              <a:buNone/>
            </a:pPr>
            <a:endParaRPr lang="en-US" sz="1200"/>
          </a:p>
          <a:p>
            <a:pPr marL="0" indent="0" algn="just">
              <a:buNone/>
            </a:pPr>
            <a:r>
              <a:rPr lang="en-US" sz="1200"/>
              <a:t>The estimated position is now optimized using various meta-heuristic algorithms such as NMRA.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FA17A-8E00-A9C6-A7EF-AAC50EC9C3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62" b="6407"/>
          <a:stretch/>
        </p:blipFill>
        <p:spPr>
          <a:xfrm>
            <a:off x="5325649" y="1114817"/>
            <a:ext cx="3551235" cy="332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7771" y="35935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Literature Review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50" y="1114816"/>
            <a:ext cx="7167366" cy="33209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buNone/>
            </a:pPr>
            <a:r>
              <a:rPr lang="en-US" sz="1200" dirty="0"/>
              <a:t>In previous studies:</a:t>
            </a:r>
          </a:p>
          <a:p>
            <a:pPr marL="0" indent="0" algn="just">
              <a:buNone/>
            </a:pPr>
            <a:r>
              <a:rPr lang="en-US" sz="1200" dirty="0"/>
              <a:t>Particle Swarm Optimization (PSO)-based Computational Intelligence (CI) algo for location determination of mobile nodes was presented to achieve minimum localization error.</a:t>
            </a:r>
          </a:p>
          <a:p>
            <a:pPr marL="171450" indent="-171450" algn="just">
              <a:buClrTx/>
              <a:buSzPct val="50000"/>
            </a:pPr>
            <a:r>
              <a:rPr lang="en-US" sz="1200" dirty="0"/>
              <a:t>Anchor nodes were deployed at the corners of sensing fields </a:t>
            </a:r>
          </a:p>
          <a:p>
            <a:pPr marL="171450" indent="-171450" algn="just">
              <a:buClrTx/>
              <a:buSzPct val="50000"/>
            </a:pPr>
            <a:r>
              <a:rPr lang="en-US" sz="1200" dirty="0"/>
              <a:t>Virtual anchor nodes are used to locate unknown nodes using centroid.</a:t>
            </a:r>
          </a:p>
          <a:p>
            <a:pPr marL="171450" indent="-171450" algn="just">
              <a:buClrTx/>
              <a:buSzPct val="50000"/>
            </a:pPr>
            <a:r>
              <a:rPr lang="en-US" sz="1200" dirty="0"/>
              <a:t>Distance was calculated using RSSI.  </a:t>
            </a:r>
          </a:p>
          <a:p>
            <a:pPr marL="171450" indent="-171450" algn="just">
              <a:buClrTx/>
              <a:buSzPct val="50000"/>
            </a:pPr>
            <a:r>
              <a:rPr lang="en-US" sz="1200" dirty="0"/>
              <a:t>Optimization algo: PSO </a:t>
            </a:r>
          </a:p>
          <a:p>
            <a:pPr marL="0" indent="0" algn="just">
              <a:buNone/>
            </a:pPr>
            <a:endParaRPr lang="en-US" sz="1200" dirty="0"/>
          </a:p>
          <a:p>
            <a:pPr marL="0" indent="0" algn="just">
              <a:buClrTx/>
              <a:buSzPct val="50000"/>
              <a:buNone/>
            </a:pPr>
            <a:r>
              <a:rPr lang="en-US" sz="1200" dirty="0"/>
              <a:t>Modification of previous Technique :</a:t>
            </a:r>
          </a:p>
          <a:p>
            <a:pPr marL="171450" indent="-171450" algn="just">
              <a:buClrTx/>
              <a:buSzPct val="50000"/>
            </a:pPr>
            <a:r>
              <a:rPr lang="en-US" sz="1200" dirty="0"/>
              <a:t>Single anchor node instead of multiple anchor nodes </a:t>
            </a:r>
          </a:p>
          <a:p>
            <a:pPr marL="171450" indent="-171450" algn="just">
              <a:buClrTx/>
              <a:buSzPct val="50000"/>
            </a:pPr>
            <a:r>
              <a:rPr lang="en-US" sz="1200" dirty="0"/>
              <a:t>Optimization algo: Naked Mole Rat Algorithm (NMRA) 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243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92571" y="258354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Literature Review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F471B-A242-ECDA-6322-18358C652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258CA3F5-6058-A9B7-FDEE-FA1D16257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374188"/>
              </p:ext>
            </p:extLst>
          </p:nvPr>
        </p:nvGraphicFramePr>
        <p:xfrm>
          <a:off x="692571" y="755652"/>
          <a:ext cx="8026629" cy="428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629">
                  <a:extLst>
                    <a:ext uri="{9D8B030D-6E8A-4147-A177-3AD203B41FA5}">
                      <a16:colId xmlns:a16="http://schemas.microsoft.com/office/drawing/2014/main" val="97310905"/>
                    </a:ext>
                  </a:extLst>
                </a:gridCol>
                <a:gridCol w="1324800">
                  <a:extLst>
                    <a:ext uri="{9D8B030D-6E8A-4147-A177-3AD203B41FA5}">
                      <a16:colId xmlns:a16="http://schemas.microsoft.com/office/drawing/2014/main" val="2074324374"/>
                    </a:ext>
                  </a:extLst>
                </a:gridCol>
                <a:gridCol w="2433600">
                  <a:extLst>
                    <a:ext uri="{9D8B030D-6E8A-4147-A177-3AD203B41FA5}">
                      <a16:colId xmlns:a16="http://schemas.microsoft.com/office/drawing/2014/main" val="157564512"/>
                    </a:ext>
                  </a:extLst>
                </a:gridCol>
                <a:gridCol w="1929600">
                  <a:extLst>
                    <a:ext uri="{9D8B030D-6E8A-4147-A177-3AD203B41FA5}">
                      <a16:colId xmlns:a16="http://schemas.microsoft.com/office/drawing/2014/main" val="3476817166"/>
                    </a:ext>
                  </a:extLst>
                </a:gridCol>
              </a:tblGrid>
              <a:tr h="504811">
                <a:tc>
                  <a:txBody>
                    <a:bodyPr/>
                    <a:lstStyle/>
                    <a:p>
                      <a:r>
                        <a:rPr lang="en-US"/>
                        <a:t> 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Technique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Conclusions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46614"/>
                  </a:ext>
                </a:extLst>
              </a:tr>
              <a:tr h="979928">
                <a:tc>
                  <a:txBody>
                    <a:bodyPr/>
                    <a:lstStyle/>
                    <a:p>
                      <a:r>
                        <a:rPr lang="en-US" sz="1000" dirty="0"/>
                        <a:t>Range-free 3D node localization in anisotropic wireless sensor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RFHPSO and RFBBO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u="none" strike="noStrike" baseline="0" dirty="0">
                          <a:latin typeface="+mn-lt"/>
                        </a:rPr>
                        <a:t>Modelled edge weights by using fuzzy logic system to reduce computational complexity. And then these weights are optimized by using HPSO and BBO to reduce location error.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+mn-lt"/>
                        </a:rPr>
                        <a:t>Range-free techniques are cost effective but are less accurate.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686550"/>
                  </a:ext>
                </a:extLst>
              </a:tr>
              <a:tr h="682980"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 based wireless sensor node localization using PSO, HPSO, BBO, and FA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Proposed virtual anchor</a:t>
                      </a:r>
                    </a:p>
                    <a:p>
                      <a:pPr algn="l"/>
                      <a:r>
                        <a:rPr lang="en-US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HPSO was modelled for fast convergence. The  proposed algorithm has been found to have better accuracy.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Longer Convergence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219308"/>
                  </a:ext>
                </a:extLst>
              </a:tr>
              <a:tr h="720880"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3D localization of moving target nodes using single anchor mode in anisotropic WSN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anchor using</a:t>
                      </a:r>
                    </a:p>
                    <a:p>
                      <a:pPr algn="l"/>
                      <a:r>
                        <a:rPr lang="en-US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PSO, HPSO, BBO,</a:t>
                      </a:r>
                    </a:p>
                    <a:p>
                      <a:pPr algn="l"/>
                      <a:r>
                        <a:rPr lang="en-US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FA in 3D</a:t>
                      </a:r>
                    </a:p>
                    <a:p>
                      <a:pPr algn="l"/>
                      <a:r>
                        <a:rPr lang="en-US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HPSO has faster convergence rate and having less localization error.</a:t>
                      </a:r>
                      <a:endParaRPr 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Energy parameters are not taken into consideration.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379166"/>
                  </a:ext>
                </a:extLst>
              </a:tr>
              <a:tr h="682980"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Optimized localization of target nodes using single mobile anchor node in WSN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PSO, HPSO, BBO, and</a:t>
                      </a:r>
                    </a:p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 in 2D</a:t>
                      </a:r>
                    </a:p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HPSO provide better results as compared with</a:t>
                      </a:r>
                    </a:p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 metaheuristics.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Limited range, network can become dead because only one anchor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876152"/>
                  </a:ext>
                </a:extLst>
              </a:tr>
              <a:tr h="682980"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efficient localization approach for WSNs using hybrid DA-FA Algorithm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Hybrid DA-FA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localization error and faster convergence rate as compared with PSO, HPSO, BBO, FA and rate.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74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62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 idx="4294967295"/>
          </p:nvPr>
        </p:nvSpPr>
        <p:spPr>
          <a:xfrm>
            <a:off x="658981" y="1566965"/>
            <a:ext cx="4671600" cy="190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Implementation</a:t>
            </a:r>
            <a:r>
              <a:rPr lang="en" sz="5400">
                <a:solidFill>
                  <a:schemeClr val="lt1"/>
                </a:solidFill>
              </a:rPr>
              <a:t> Setup</a:t>
            </a:r>
            <a:endParaRPr sz="5400">
              <a:solidFill>
                <a:schemeClr val="lt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7377418" y="3486944"/>
            <a:ext cx="323741" cy="3091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101" name="Google Shape;101;p18"/>
          <p:cNvGrpSpPr/>
          <p:nvPr/>
        </p:nvGrpSpPr>
        <p:grpSpPr>
          <a:xfrm>
            <a:off x="6975558" y="1751133"/>
            <a:ext cx="1387013" cy="1387384"/>
            <a:chOff x="6654650" y="3665275"/>
            <a:chExt cx="409100" cy="409125"/>
          </a:xfrm>
        </p:grpSpPr>
        <p:sp>
          <p:nvSpPr>
            <p:cNvPr id="102" name="Google Shape;10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04" name="Google Shape;104;p18"/>
          <p:cNvGrpSpPr/>
          <p:nvPr/>
        </p:nvGrpSpPr>
        <p:grpSpPr>
          <a:xfrm rot="1056976">
            <a:off x="5638910" y="2841838"/>
            <a:ext cx="916363" cy="916472"/>
            <a:chOff x="570875" y="4322250"/>
            <a:chExt cx="443300" cy="443325"/>
          </a:xfrm>
        </p:grpSpPr>
        <p:sp>
          <p:nvSpPr>
            <p:cNvPr id="105" name="Google Shape;10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109" name="Google Shape;109;p18"/>
          <p:cNvSpPr/>
          <p:nvPr/>
        </p:nvSpPr>
        <p:spPr>
          <a:xfrm rot="2466773">
            <a:off x="5741699" y="2019882"/>
            <a:ext cx="449798" cy="4294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 rot="-1609367">
            <a:off x="6399536" y="2290128"/>
            <a:ext cx="323700" cy="3090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 rot="2926420">
            <a:off x="8362263" y="2534988"/>
            <a:ext cx="242429" cy="231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 rot="-1609361">
            <a:off x="7353476" y="984336"/>
            <a:ext cx="218402" cy="20853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7771" y="35935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Implementation Setup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219CB-CF3C-2823-9358-282BFFE49CAA}"/>
              </a:ext>
            </a:extLst>
          </p:cNvPr>
          <p:cNvSpPr txBox="1"/>
          <p:nvPr/>
        </p:nvSpPr>
        <p:spPr>
          <a:xfrm>
            <a:off x="896113" y="1060704"/>
            <a:ext cx="36758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The network is simulated using the following configurations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The field area is 15 x 15.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Initially anchor node is deployed at the center (7.5,7.5)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20 target nodes are deployed at random locations.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Random mobility is added to each target node.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Each sensor is given 10 units of energy initially.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7D044-3D74-4410-8652-85460B757D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39" t="6986" r="5137" b="10617"/>
          <a:stretch/>
        </p:blipFill>
        <p:spPr>
          <a:xfrm>
            <a:off x="4894675" y="896112"/>
            <a:ext cx="3707859" cy="29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59376"/>
      </p:ext>
    </p:extLst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1111</Words>
  <Application>Microsoft Office PowerPoint</Application>
  <PresentationFormat>On-screen Show (16:9)</PresentationFormat>
  <Paragraphs>192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PT Sans</vt:lpstr>
      <vt:lpstr>Arial</vt:lpstr>
      <vt:lpstr>Inter-Regular</vt:lpstr>
      <vt:lpstr>Calibri</vt:lpstr>
      <vt:lpstr>Wingdings</vt:lpstr>
      <vt:lpstr>Joan template</vt:lpstr>
      <vt:lpstr>Fault Resilient &amp; Optimized Localization using Naked Mole Rat Algorithm</vt:lpstr>
      <vt:lpstr>OVERVIEW </vt:lpstr>
      <vt:lpstr>INTRODUCTION</vt:lpstr>
      <vt:lpstr>Introduction</vt:lpstr>
      <vt:lpstr>Localization Methods</vt:lpstr>
      <vt:lpstr>Literature Review</vt:lpstr>
      <vt:lpstr>Literature Review</vt:lpstr>
      <vt:lpstr>Implementation Setup</vt:lpstr>
      <vt:lpstr>Implementation Setup</vt:lpstr>
      <vt:lpstr>Assumptions &amp; Features</vt:lpstr>
      <vt:lpstr>Localization Algorithm</vt:lpstr>
      <vt:lpstr>NMRA Optimization Algorithm</vt:lpstr>
      <vt:lpstr>Optimization Algorithm</vt:lpstr>
      <vt:lpstr>Novelty</vt:lpstr>
      <vt:lpstr>Novelty</vt:lpstr>
      <vt:lpstr>First Movement</vt:lpstr>
      <vt:lpstr>Second Movement</vt:lpstr>
      <vt:lpstr>Third Movement</vt:lpstr>
      <vt:lpstr>Fourth Movement</vt:lpstr>
      <vt:lpstr>Fifth Movement</vt:lpstr>
      <vt:lpstr>Results &amp; Analysis</vt:lpstr>
      <vt:lpstr>Error Convergence</vt:lpstr>
      <vt:lpstr>Error vs Movement</vt:lpstr>
      <vt:lpstr>Comparison with other algorithms</vt:lpstr>
      <vt:lpstr>Convergence Rate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Ajay Baghel</dc:creator>
  <cp:lastModifiedBy>Ajay Baghel</cp:lastModifiedBy>
  <cp:revision>2</cp:revision>
  <dcterms:modified xsi:type="dcterms:W3CDTF">2022-11-25T04:58:06Z</dcterms:modified>
</cp:coreProperties>
</file>