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303" r:id="rId2"/>
    <p:sldId id="296" r:id="rId3"/>
    <p:sldId id="297" r:id="rId4"/>
    <p:sldId id="298" r:id="rId5"/>
    <p:sldId id="299" r:id="rId6"/>
    <p:sldId id="301" r:id="rId7"/>
    <p:sldId id="304" r:id="rId8"/>
    <p:sldId id="300" r:id="rId9"/>
    <p:sldId id="294" r:id="rId10"/>
  </p:sldIdLst>
  <p:sldSz cx="9144000" cy="5143500" type="screen16x9"/>
  <p:notesSz cx="6858000" cy="9144000"/>
  <p:embeddedFontLst>
    <p:embeddedFont>
      <p:font typeface="Ubuntu" pitchFamily="34" charset="0"/>
      <p:regular r:id="rId12"/>
    </p:embeddedFont>
    <p:embeddedFont>
      <p:font typeface="Ubuntu Light" charset="0"/>
      <p:regular r:id="rId13"/>
      <p:bold r:id="rId14"/>
      <p:italic r:id="rId15"/>
      <p:boldItalic r:id="rId16"/>
    </p:embeddedFont>
    <p:embeddedFont>
      <p:font typeface="Work Sans Regular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B84379CE-DF76-49EC-B630-198188EDF416}">
  <a:tblStyle styleId="{B84379CE-DF76-49EC-B630-198188EDF4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0C1D61-F382-416E-A118-38419C8BC46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890" autoAdjust="0"/>
    <p:restoredTop sz="94660"/>
  </p:normalViewPr>
  <p:slideViewPr>
    <p:cSldViewPr>
      <p:cViewPr varScale="1">
        <p:scale>
          <a:sx n="110" d="100"/>
          <a:sy n="110" d="100"/>
        </p:scale>
        <p:origin x="-691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8000">
              <a:schemeClr val="accent3"/>
            </a:gs>
            <a:gs pos="41000">
              <a:schemeClr val="accent2"/>
            </a:gs>
            <a:gs pos="61000">
              <a:schemeClr val="accent1"/>
            </a:gs>
            <a:gs pos="82000">
              <a:schemeClr val="accent6"/>
            </a:gs>
            <a:gs pos="100000">
              <a:schemeClr val="accent5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▪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465300" y="465400"/>
            <a:ext cx="8213400" cy="4212750"/>
            <a:chOff x="465300" y="465400"/>
            <a:chExt cx="8213400" cy="4212750"/>
          </a:xfrm>
        </p:grpSpPr>
        <p:sp>
          <p:nvSpPr>
            <p:cNvPr id="10" name="Google Shape;10;p1"/>
            <p:cNvSpPr/>
            <p:nvPr/>
          </p:nvSpPr>
          <p:spPr>
            <a:xfrm rot="10800000">
              <a:off x="3221100" y="465400"/>
              <a:ext cx="5457600" cy="1395600"/>
            </a:xfrm>
            <a:prstGeom prst="corner">
              <a:avLst>
                <a:gd name="adj1" fmla="val 1582"/>
                <a:gd name="adj2" fmla="val 154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465300" y="3282550"/>
              <a:ext cx="5457600" cy="1395600"/>
            </a:xfrm>
            <a:prstGeom prst="corner">
              <a:avLst>
                <a:gd name="adj1" fmla="val 1582"/>
                <a:gd name="adj2" fmla="val 154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5467">
          <p15:clr>
            <a:srgbClr val="EA4335"/>
          </p15:clr>
        </p15:guide>
        <p15:guide id="2" orient="horz" pos="2947">
          <p15:clr>
            <a:srgbClr val="EA4335"/>
          </p15:clr>
        </p15:guide>
        <p15:guide id="3" pos="586">
          <p15:clr>
            <a:srgbClr val="EA4335"/>
          </p15:clr>
        </p15:guide>
        <p15:guide id="4" orient="horz" pos="592">
          <p15:clr>
            <a:srgbClr val="EA4335"/>
          </p15:clr>
        </p15:guide>
        <p15:guide id="5" pos="5174">
          <p15:clr>
            <a:srgbClr val="EA4335"/>
          </p15:clr>
        </p15:guide>
        <p15:guide id="6" orient="horz" pos="2648">
          <p15:clr>
            <a:srgbClr val="EA4335"/>
          </p15:clr>
        </p15:guide>
        <p15:guide id="7" orient="horz" pos="293">
          <p15:clr>
            <a:srgbClr val="EA4335"/>
          </p15:clr>
        </p15:guide>
        <p15:guide id="8" pos="2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utput-onlinepngtoo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785800"/>
            <a:ext cx="7858180" cy="12144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71736" y="2214560"/>
            <a:ext cx="3786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2400" b="1" dirty="0" smtClean="0">
              <a:solidFill>
                <a:schemeClr val="bg1"/>
              </a:solidFill>
              <a:latin typeface="Ubuntu" pitchFamily="34" charset="0"/>
            </a:endParaRPr>
          </a:p>
          <a:p>
            <a:pPr algn="ctr"/>
            <a:r>
              <a:rPr lang="en-IN" sz="2400" b="1" dirty="0" smtClean="0">
                <a:solidFill>
                  <a:schemeClr val="bg1"/>
                </a:solidFill>
                <a:latin typeface="Ubuntu" pitchFamily="34" charset="0"/>
              </a:rPr>
              <a:t>Expense Analyzer</a:t>
            </a:r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3643320"/>
            <a:ext cx="2143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Ubuntu" pitchFamily="34" charset="0"/>
              </a:rPr>
              <a:t>Student  name : </a:t>
            </a:r>
            <a:r>
              <a:rPr lang="en-IN" dirty="0" err="1" smtClean="0">
                <a:solidFill>
                  <a:schemeClr val="bg1"/>
                </a:solidFill>
                <a:latin typeface="Ubuntu" pitchFamily="34" charset="0"/>
              </a:rPr>
              <a:t>B.Ajay</a:t>
            </a:r>
            <a:endParaRPr lang="en-IN" dirty="0" smtClean="0">
              <a:solidFill>
                <a:schemeClr val="bg1"/>
              </a:solidFill>
              <a:latin typeface="Ubuntu" pitchFamily="34" charset="0"/>
            </a:endParaRPr>
          </a:p>
          <a:p>
            <a:r>
              <a:rPr lang="en-US" altLang="en-US" dirty="0" smtClean="0">
                <a:solidFill>
                  <a:schemeClr val="bg1"/>
                </a:solidFill>
                <a:latin typeface="Ubuntu" pitchFamily="34" charset="0"/>
              </a:rPr>
              <a:t>Semester / Sec  : 5-A</a:t>
            </a:r>
          </a:p>
          <a:p>
            <a:r>
              <a:rPr lang="en-US" altLang="en-US" dirty="0" smtClean="0">
                <a:solidFill>
                  <a:schemeClr val="bg1"/>
                </a:solidFill>
                <a:latin typeface="Ubuntu" pitchFamily="34" charset="0"/>
              </a:rPr>
              <a:t>USN : 1NH20CS039</a:t>
            </a:r>
            <a:endParaRPr lang="en-US" dirty="0" smtClean="0">
              <a:solidFill>
                <a:schemeClr val="bg1"/>
              </a:solidFill>
              <a:latin typeface="Ubuntu" pitchFamily="34" charset="0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57950" y="3500444"/>
            <a:ext cx="26432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smtClean="0">
                <a:solidFill>
                  <a:schemeClr val="bg1"/>
                </a:solidFill>
                <a:latin typeface="Ubuntu" pitchFamily="34" charset="0"/>
              </a:rPr>
              <a:t>Guided by,     </a:t>
            </a:r>
          </a:p>
          <a:p>
            <a:r>
              <a:rPr lang="en-US" altLang="en-US" dirty="0" err="1" smtClean="0">
                <a:solidFill>
                  <a:schemeClr val="bg1"/>
                </a:solidFill>
                <a:latin typeface="Ubuntu" pitchFamily="34" charset="0"/>
              </a:rPr>
              <a:t>Ms.Srividhya</a:t>
            </a:r>
            <a:r>
              <a:rPr lang="en-US" altLang="en-US" dirty="0" smtClean="0">
                <a:solidFill>
                  <a:schemeClr val="bg1"/>
                </a:solidFill>
                <a:latin typeface="Ubuntu" pitchFamily="34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senior assistant professor</a:t>
            </a:r>
          </a:p>
          <a:p>
            <a:r>
              <a:rPr lang="en-IN" altLang="en-US" dirty="0" smtClean="0">
                <a:solidFill>
                  <a:schemeClr val="bg1"/>
                </a:solidFill>
                <a:latin typeface="Ubuntu" pitchFamily="34" charset="0"/>
              </a:rPr>
              <a:t>NHCE</a:t>
            </a:r>
            <a:endParaRPr lang="en-US" altLang="en-US" dirty="0" smtClean="0">
              <a:solidFill>
                <a:schemeClr val="bg1"/>
              </a:solidFill>
              <a:latin typeface="Ubuntu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/>
              <a:t>Contents</a:t>
            </a:r>
            <a:endParaRPr lang="en-US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dirty="0" smtClean="0"/>
              <a:t>Introduction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Problem Statement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Objectives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Methodology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Design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Requirements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600" y="500049"/>
            <a:ext cx="7282800" cy="500066"/>
          </a:xfrm>
        </p:spPr>
        <p:txBody>
          <a:bodyPr/>
          <a:lstStyle/>
          <a:p>
            <a:pPr algn="ctr"/>
            <a:r>
              <a:rPr lang="en-IN" u="sng" dirty="0" smtClean="0"/>
              <a:t>Introduction</a:t>
            </a:r>
            <a:endParaRPr lang="en-US" u="sn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571472" y="1071552"/>
            <a:ext cx="79296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  <a:buFont typeface="Wingdings" pitchFamily="2" charset="2"/>
              <a:buChar char="v"/>
            </a:pPr>
            <a:r>
              <a:rPr lang="en-IN" sz="1800" dirty="0" smtClean="0">
                <a:solidFill>
                  <a:schemeClr val="bg1"/>
                </a:solidFill>
                <a:latin typeface="Ubuntu" pitchFamily="34" charset="0"/>
              </a:rPr>
              <a:t>Expense Analyzer is a mini project that allows the user to make the process of maintaining their budget easier.</a:t>
            </a: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endParaRPr lang="en-IN" sz="1800" dirty="0" smtClean="0">
              <a:solidFill>
                <a:schemeClr val="bg1"/>
              </a:solidFill>
              <a:latin typeface="Ubuntu" pitchFamily="34" charset="0"/>
            </a:endParaRP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r>
              <a:rPr lang="en-IN" sz="1800" dirty="0" smtClean="0">
                <a:solidFill>
                  <a:schemeClr val="bg1"/>
                </a:solidFill>
                <a:latin typeface="Ubuntu" pitchFamily="34" charset="0"/>
              </a:rPr>
              <a:t>It allows the user to enter their </a:t>
            </a:r>
            <a:r>
              <a:rPr lang="en-IN" sz="1800" dirty="0" smtClean="0">
                <a:solidFill>
                  <a:schemeClr val="bg1"/>
                </a:solidFill>
                <a:latin typeface="Ubuntu" pitchFamily="34" charset="0"/>
              </a:rPr>
              <a:t>transaction </a:t>
            </a:r>
            <a:r>
              <a:rPr lang="en-IN" sz="1800" dirty="0" smtClean="0">
                <a:solidFill>
                  <a:schemeClr val="bg1"/>
                </a:solidFill>
                <a:latin typeface="Ubuntu" pitchFamily="34" charset="0"/>
              </a:rPr>
              <a:t>details and will </a:t>
            </a:r>
            <a:r>
              <a:rPr lang="en-IN" sz="1800" dirty="0" smtClean="0">
                <a:solidFill>
                  <a:schemeClr val="bg1"/>
                </a:solidFill>
                <a:latin typeface="Ubuntu" pitchFamily="34" charset="0"/>
              </a:rPr>
              <a:t> provide </a:t>
            </a:r>
            <a:r>
              <a:rPr lang="en-IN" sz="1800" dirty="0" smtClean="0">
                <a:solidFill>
                  <a:schemeClr val="bg1"/>
                </a:solidFill>
                <a:latin typeface="Ubuntu" pitchFamily="34" charset="0"/>
              </a:rPr>
              <a:t>the user with detailed reports on their spending.</a:t>
            </a: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endParaRPr lang="en-IN" sz="1800" dirty="0" smtClean="0">
              <a:solidFill>
                <a:schemeClr val="bg1"/>
              </a:solidFill>
              <a:latin typeface="Ubuntu" pitchFamily="34" charset="0"/>
            </a:endParaRP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r>
              <a:rPr lang="en-IN" sz="1800" dirty="0" smtClean="0">
                <a:solidFill>
                  <a:schemeClr val="bg1"/>
                </a:solidFill>
                <a:latin typeface="Ubuntu" pitchFamily="34" charset="0"/>
              </a:rPr>
              <a:t>This project is an  finance application which is designed to allow the user to maintain records of their transactions and help them save money.</a:t>
            </a: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endParaRPr lang="en-IN" sz="1800" dirty="0" smtClean="0">
              <a:solidFill>
                <a:schemeClr val="bg1"/>
              </a:solidFill>
              <a:latin typeface="Ubuntu" pitchFamily="34" charset="0"/>
            </a:endParaRP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r>
              <a:rPr lang="en-IN" sz="1800" dirty="0" smtClean="0">
                <a:solidFill>
                  <a:schemeClr val="bg1"/>
                </a:solidFill>
                <a:latin typeface="Ubuntu" pitchFamily="34" charset="0"/>
              </a:rPr>
              <a:t>This mini project has been designed via PYTHON.</a:t>
            </a:r>
            <a:endParaRPr lang="en-US" sz="1800" dirty="0">
              <a:solidFill>
                <a:schemeClr val="bg1"/>
              </a:solidFill>
              <a:latin typeface="Ubuntu" pitchFamily="34" charset="0"/>
            </a:endParaRPr>
          </a:p>
        </p:txBody>
      </p:sp>
      <p:pic>
        <p:nvPicPr>
          <p:cNvPr id="9" name="Picture 8" descr="Money-Stack-PNG-Clip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72" y="3143254"/>
            <a:ext cx="1285884" cy="1285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/>
              <a:t>Problem Statement</a:t>
            </a:r>
            <a:endParaRPr lang="en-US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596" y="1643056"/>
            <a:ext cx="8215370" cy="2788200"/>
          </a:xfrm>
        </p:spPr>
        <p:txBody>
          <a:bodyPr/>
          <a:lstStyle/>
          <a:p>
            <a:pPr>
              <a:buNone/>
            </a:pPr>
            <a:r>
              <a:rPr lang="en-IN" sz="1800" dirty="0" smtClean="0"/>
              <a:t>        </a:t>
            </a:r>
            <a:r>
              <a:rPr lang="en-US" sz="1800" dirty="0" smtClean="0"/>
              <a:t>Managing finances is always a challenging task and for this Expense Analyzer plays a key role. At times , Individuals make financial mistakes as they spend carelessly. Moreover, Manually tracking down all the expenses and investments made </a:t>
            </a:r>
            <a:r>
              <a:rPr lang="en-US" sz="1800" dirty="0" smtClean="0"/>
              <a:t>can </a:t>
            </a:r>
            <a:r>
              <a:rPr lang="en-US" sz="1800" dirty="0" smtClean="0"/>
              <a:t>be a very time consuming and tedious process. This project is aimed to make this process as easy as possible for the user to maintain his/her </a:t>
            </a:r>
            <a:r>
              <a:rPr lang="en-US" sz="1800" dirty="0" err="1" smtClean="0"/>
              <a:t>finances.This</a:t>
            </a:r>
            <a:r>
              <a:rPr lang="en-US" sz="1800" dirty="0" smtClean="0"/>
              <a:t> project enlightens the user about his/her spending through a spending analysis  report so that the user is aware of his spending and becomes more financially responsible.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600" y="571487"/>
            <a:ext cx="7282800" cy="500066"/>
          </a:xfrm>
        </p:spPr>
        <p:txBody>
          <a:bodyPr/>
          <a:lstStyle/>
          <a:p>
            <a:pPr algn="ctr"/>
            <a:r>
              <a:rPr lang="en-IN" u="sng" dirty="0" smtClean="0"/>
              <a:t>Objectives</a:t>
            </a:r>
            <a:endParaRPr lang="en-US" u="sn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857224" y="1142990"/>
            <a:ext cx="74295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smtClean="0">
                <a:solidFill>
                  <a:schemeClr val="bg1"/>
                </a:solidFill>
              </a:rPr>
              <a:t>The objectives of this project are :</a:t>
            </a:r>
          </a:p>
          <a:p>
            <a:r>
              <a:rPr lang="en-IN" sz="1800" dirty="0" smtClean="0"/>
              <a:t> </a:t>
            </a:r>
            <a:endParaRPr lang="en-US" sz="1800" dirty="0" smtClean="0"/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bg1"/>
                </a:solidFill>
                <a:latin typeface="Ubuntu" pitchFamily="34" charset="0"/>
              </a:rPr>
              <a:t>To make the process of storing transaction details easier</a:t>
            </a:r>
            <a:r>
              <a:rPr lang="en-IN" sz="1800" dirty="0" smtClean="0">
                <a:solidFill>
                  <a:schemeClr val="bg1"/>
                </a:solidFill>
                <a:latin typeface="Ubuntu" pitchFamily="34" charset="0"/>
              </a:rPr>
              <a:t>.</a:t>
            </a:r>
            <a:endParaRPr lang="en-US" sz="1800" dirty="0" smtClean="0">
              <a:solidFill>
                <a:schemeClr val="bg1"/>
              </a:solidFill>
              <a:latin typeface="Ubuntu" pitchFamily="34" charset="0"/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IN" sz="1800" dirty="0" smtClean="0">
              <a:solidFill>
                <a:schemeClr val="bg1"/>
              </a:solidFill>
              <a:latin typeface="Ubuntu" pitchFamily="34" charset="0"/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bg1"/>
                </a:solidFill>
                <a:latin typeface="Ubuntu" pitchFamily="34" charset="0"/>
              </a:rPr>
              <a:t>To make the process of searching for a previous transaction easier.</a:t>
            </a:r>
            <a:endParaRPr lang="en-US" sz="1800" dirty="0" smtClean="0">
              <a:solidFill>
                <a:schemeClr val="bg1"/>
              </a:solidFill>
              <a:latin typeface="Ubuntu" pitchFamily="34" charset="0"/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IN" sz="1800" dirty="0" smtClean="0">
              <a:solidFill>
                <a:schemeClr val="bg1"/>
              </a:solidFill>
              <a:latin typeface="Ubuntu" pitchFamily="34" charset="0"/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bg1"/>
                </a:solidFill>
                <a:latin typeface="Ubuntu" pitchFamily="34" charset="0"/>
              </a:rPr>
              <a:t>To give the user reports about their spending</a:t>
            </a:r>
            <a:r>
              <a:rPr lang="en-IN" sz="1800" dirty="0" smtClean="0">
                <a:solidFill>
                  <a:schemeClr val="bg1"/>
                </a:solidFill>
                <a:latin typeface="Ubuntu" pitchFamily="34" charset="0"/>
              </a:rPr>
              <a:t>.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IN" sz="1800" dirty="0" smtClean="0">
              <a:solidFill>
                <a:schemeClr val="bg1"/>
              </a:solidFill>
              <a:latin typeface="Ubuntu" pitchFamily="34" charset="0"/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bg1"/>
                </a:solidFill>
                <a:latin typeface="Ubuntu" pitchFamily="34" charset="0"/>
              </a:rPr>
              <a:t>To help the user understand his expenses and become financially responsible</a:t>
            </a:r>
            <a:endParaRPr lang="en-IN" sz="1800" dirty="0" smtClean="0">
              <a:solidFill>
                <a:schemeClr val="bg1"/>
              </a:solidFill>
              <a:latin typeface="Ubuntu" pitchFamily="34" charset="0"/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IN" sz="1800" dirty="0" smtClean="0">
              <a:solidFill>
                <a:schemeClr val="bg1"/>
              </a:solidFill>
              <a:latin typeface="Ubuntu" pitchFamily="34" charset="0"/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bg1"/>
                </a:solidFill>
                <a:latin typeface="Ubuntu" pitchFamily="34" charset="0"/>
              </a:rPr>
              <a:t>To help the user to save money.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Ubuntu" pitchFamily="34" charset="0"/>
            </a:endParaRPr>
          </a:p>
        </p:txBody>
      </p:sp>
      <p:pic>
        <p:nvPicPr>
          <p:cNvPr id="6" name="Picture 5" descr="Money-PNG-Photo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142" y="2643188"/>
            <a:ext cx="1928858" cy="19288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600" y="500049"/>
            <a:ext cx="7282800" cy="500066"/>
          </a:xfrm>
        </p:spPr>
        <p:txBody>
          <a:bodyPr/>
          <a:lstStyle/>
          <a:p>
            <a:pPr algn="ctr"/>
            <a:r>
              <a:rPr lang="en-IN" u="sng" dirty="0" smtClean="0">
                <a:solidFill>
                  <a:schemeClr val="bg1"/>
                </a:solidFill>
              </a:rPr>
              <a:t>Methodology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0600" y="1071552"/>
            <a:ext cx="7282800" cy="35719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sz="1800" u="sng" dirty="0" smtClean="0">
                <a:latin typeface="Ubuntu" pitchFamily="34" charset="0"/>
              </a:rPr>
              <a:t>Login module</a:t>
            </a:r>
            <a:r>
              <a:rPr lang="en-IN" sz="1800" dirty="0" smtClean="0">
                <a:latin typeface="Ubuntu" pitchFamily="34" charset="0"/>
              </a:rPr>
              <a:t> – User has to enter username and password to access the features of the applications.</a:t>
            </a:r>
          </a:p>
          <a:p>
            <a:pPr>
              <a:buFont typeface="Wingdings" pitchFamily="2" charset="2"/>
              <a:buChar char="v"/>
            </a:pPr>
            <a:r>
              <a:rPr lang="en-IN" sz="1800" u="sng" dirty="0" smtClean="0">
                <a:latin typeface="Ubuntu" pitchFamily="34" charset="0"/>
              </a:rPr>
              <a:t>Record entry module</a:t>
            </a:r>
            <a:r>
              <a:rPr lang="en-IN" sz="1800" dirty="0" smtClean="0">
                <a:latin typeface="Ubuntu" pitchFamily="34" charset="0"/>
              </a:rPr>
              <a:t> – User has to enter the </a:t>
            </a:r>
            <a:r>
              <a:rPr lang="en-IN" sz="1800" dirty="0" err="1" smtClean="0">
                <a:latin typeface="Ubuntu" pitchFamily="34" charset="0"/>
              </a:rPr>
              <a:t>trasaction</a:t>
            </a:r>
            <a:r>
              <a:rPr lang="en-IN" sz="1800" dirty="0" smtClean="0">
                <a:latin typeface="Ubuntu" pitchFamily="34" charset="0"/>
              </a:rPr>
              <a:t> details such as amount </a:t>
            </a:r>
            <a:r>
              <a:rPr lang="en-IN" sz="1800" dirty="0" err="1" smtClean="0">
                <a:latin typeface="Ubuntu" pitchFamily="34" charset="0"/>
              </a:rPr>
              <a:t>paid,manufacturer,date</a:t>
            </a:r>
            <a:r>
              <a:rPr lang="en-IN" sz="1800" dirty="0" smtClean="0">
                <a:latin typeface="Ubuntu" pitchFamily="34" charset="0"/>
              </a:rPr>
              <a:t> of </a:t>
            </a:r>
            <a:r>
              <a:rPr lang="en-IN" sz="1800" dirty="0" err="1" smtClean="0">
                <a:latin typeface="Ubuntu" pitchFamily="34" charset="0"/>
              </a:rPr>
              <a:t>payment,mode</a:t>
            </a:r>
            <a:r>
              <a:rPr lang="en-IN" sz="1800" dirty="0" smtClean="0">
                <a:latin typeface="Ubuntu" pitchFamily="34" charset="0"/>
              </a:rPr>
              <a:t> of payment.</a:t>
            </a:r>
          </a:p>
          <a:p>
            <a:pPr>
              <a:buFont typeface="Wingdings" pitchFamily="2" charset="2"/>
              <a:buChar char="v"/>
            </a:pPr>
            <a:r>
              <a:rPr lang="en-IN" sz="1800" u="sng" dirty="0" smtClean="0">
                <a:latin typeface="Ubuntu" pitchFamily="34" charset="0"/>
              </a:rPr>
              <a:t>Record </a:t>
            </a:r>
            <a:r>
              <a:rPr lang="en-IN" sz="1800" u="sng" dirty="0" err="1" smtClean="0">
                <a:latin typeface="Ubuntu" pitchFamily="34" charset="0"/>
              </a:rPr>
              <a:t>updation</a:t>
            </a:r>
            <a:r>
              <a:rPr lang="en-IN" sz="1800" u="sng" dirty="0" smtClean="0">
                <a:latin typeface="Ubuntu" pitchFamily="34" charset="0"/>
              </a:rPr>
              <a:t> module</a:t>
            </a:r>
            <a:r>
              <a:rPr lang="en-IN" sz="1800" dirty="0" smtClean="0">
                <a:latin typeface="Ubuntu" pitchFamily="34" charset="0"/>
              </a:rPr>
              <a:t> – User can update or delete the previously stored transaction details.</a:t>
            </a:r>
          </a:p>
          <a:p>
            <a:pPr>
              <a:buFont typeface="Wingdings" pitchFamily="2" charset="2"/>
              <a:buChar char="v"/>
            </a:pPr>
            <a:r>
              <a:rPr lang="en-IN" sz="1800" u="sng" dirty="0" smtClean="0">
                <a:latin typeface="Ubuntu" pitchFamily="34" charset="0"/>
              </a:rPr>
              <a:t>Expense analysis module</a:t>
            </a:r>
            <a:r>
              <a:rPr lang="en-IN" sz="1800" dirty="0" smtClean="0">
                <a:latin typeface="Ubuntu" pitchFamily="34" charset="0"/>
              </a:rPr>
              <a:t> – Application will give detailed report on which category of products and services the user has spent money on.</a:t>
            </a:r>
          </a:p>
          <a:p>
            <a:pPr>
              <a:buFont typeface="Wingdings" pitchFamily="2" charset="2"/>
              <a:buChar char="v"/>
            </a:pPr>
            <a:endParaRPr lang="en-IN" sz="1800" dirty="0" smtClean="0">
              <a:latin typeface="Ubuntu" pitchFamily="34" charset="0"/>
            </a:endParaRPr>
          </a:p>
          <a:p>
            <a:pPr>
              <a:buNone/>
            </a:pPr>
            <a:endParaRPr lang="en-IN" sz="1800" dirty="0" smtClean="0">
              <a:latin typeface="Ubuntu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600" y="500049"/>
            <a:ext cx="7282800" cy="571503"/>
          </a:xfrm>
        </p:spPr>
        <p:txBody>
          <a:bodyPr/>
          <a:lstStyle/>
          <a:p>
            <a:pPr algn="ctr"/>
            <a:r>
              <a:rPr lang="en-IN" u="sng" dirty="0" smtClean="0"/>
              <a:t>Design : Algorithm</a:t>
            </a:r>
            <a:endParaRPr lang="en-US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0600" y="1071552"/>
            <a:ext cx="7282800" cy="3786214"/>
          </a:xfrm>
        </p:spPr>
        <p:txBody>
          <a:bodyPr/>
          <a:lstStyle/>
          <a:p>
            <a:pPr>
              <a:buNone/>
            </a:pPr>
            <a:r>
              <a:rPr lang="en-IN" sz="1800" dirty="0" smtClean="0">
                <a:latin typeface="Ubuntu" pitchFamily="34" charset="0"/>
              </a:rPr>
              <a:t>Step 1 : Start</a:t>
            </a:r>
          </a:p>
          <a:p>
            <a:pPr>
              <a:buNone/>
            </a:pPr>
            <a:r>
              <a:rPr lang="en-IN" sz="1800" dirty="0" smtClean="0">
                <a:latin typeface="Ubuntu" pitchFamily="34" charset="0"/>
              </a:rPr>
              <a:t>Step 2 : Ask Username and password for the user to log in</a:t>
            </a:r>
            <a:r>
              <a:rPr lang="en-IN" sz="1800" dirty="0" smtClean="0">
                <a:latin typeface="Ubuntu" pitchFamily="34" charset="0"/>
              </a:rPr>
              <a:t>.</a:t>
            </a:r>
            <a:endParaRPr lang="en-IN" sz="1800" dirty="0" smtClean="0">
              <a:latin typeface="Ubuntu" pitchFamily="34" charset="0"/>
            </a:endParaRPr>
          </a:p>
          <a:p>
            <a:pPr>
              <a:buNone/>
            </a:pPr>
            <a:r>
              <a:rPr lang="en-IN" sz="1800" dirty="0" smtClean="0">
                <a:latin typeface="Ubuntu" pitchFamily="34" charset="0"/>
              </a:rPr>
              <a:t>Step </a:t>
            </a:r>
            <a:r>
              <a:rPr lang="en-IN" sz="1800" dirty="0" smtClean="0">
                <a:latin typeface="Ubuntu" pitchFamily="34" charset="0"/>
              </a:rPr>
              <a:t>3 </a:t>
            </a:r>
            <a:r>
              <a:rPr lang="en-IN" sz="1800" dirty="0" smtClean="0">
                <a:latin typeface="Ubuntu" pitchFamily="34" charset="0"/>
              </a:rPr>
              <a:t>: Ask the user to enter details about various transactions and 	store them as records</a:t>
            </a:r>
            <a:r>
              <a:rPr lang="en-IN" sz="1800" dirty="0" smtClean="0">
                <a:latin typeface="Ubuntu" pitchFamily="34" charset="0"/>
              </a:rPr>
              <a:t>.</a:t>
            </a:r>
            <a:endParaRPr lang="en-IN" sz="1800" dirty="0" smtClean="0">
              <a:latin typeface="Ubuntu" pitchFamily="34" charset="0"/>
            </a:endParaRPr>
          </a:p>
          <a:p>
            <a:pPr>
              <a:buNone/>
            </a:pPr>
            <a:r>
              <a:rPr lang="en-IN" sz="1800" dirty="0" smtClean="0">
                <a:latin typeface="Ubuntu" pitchFamily="34" charset="0"/>
              </a:rPr>
              <a:t>Step </a:t>
            </a:r>
            <a:r>
              <a:rPr lang="en-IN" sz="1800" dirty="0" smtClean="0">
                <a:latin typeface="Ubuntu" pitchFamily="34" charset="0"/>
              </a:rPr>
              <a:t>4 </a:t>
            </a:r>
            <a:r>
              <a:rPr lang="en-IN" sz="1800" dirty="0" smtClean="0">
                <a:latin typeface="Ubuntu" pitchFamily="34" charset="0"/>
              </a:rPr>
              <a:t>: Display the previous transaction </a:t>
            </a:r>
            <a:r>
              <a:rPr lang="en-IN" sz="1800" dirty="0" smtClean="0">
                <a:latin typeface="Ubuntu" pitchFamily="34" charset="0"/>
              </a:rPr>
              <a:t>history. </a:t>
            </a:r>
            <a:endParaRPr lang="en-IN" sz="1800" dirty="0" smtClean="0">
              <a:latin typeface="Ubuntu" pitchFamily="34" charset="0"/>
            </a:endParaRPr>
          </a:p>
          <a:p>
            <a:pPr>
              <a:buNone/>
            </a:pPr>
            <a:r>
              <a:rPr lang="en-IN" sz="1800" dirty="0" smtClean="0">
                <a:latin typeface="Ubuntu" pitchFamily="34" charset="0"/>
              </a:rPr>
              <a:t>Step 5 :  </a:t>
            </a:r>
            <a:r>
              <a:rPr lang="en-IN" sz="1800" dirty="0" smtClean="0">
                <a:latin typeface="Ubuntu" pitchFamily="34" charset="0"/>
              </a:rPr>
              <a:t>allow the user to 	update or delete the records</a:t>
            </a:r>
            <a:r>
              <a:rPr lang="en-IN" sz="1800" dirty="0" smtClean="0">
                <a:latin typeface="Ubuntu" pitchFamily="34" charset="0"/>
              </a:rPr>
              <a:t>.</a:t>
            </a:r>
          </a:p>
          <a:p>
            <a:pPr>
              <a:buNone/>
            </a:pPr>
            <a:r>
              <a:rPr lang="en-IN" sz="1800" dirty="0" smtClean="0">
                <a:latin typeface="Ubuntu" pitchFamily="34" charset="0"/>
              </a:rPr>
              <a:t>Step 6</a:t>
            </a:r>
            <a:r>
              <a:rPr lang="en-IN" sz="1800" dirty="0" smtClean="0">
                <a:latin typeface="Ubuntu" pitchFamily="34" charset="0"/>
              </a:rPr>
              <a:t> </a:t>
            </a:r>
            <a:r>
              <a:rPr lang="en-IN" sz="1800" dirty="0" smtClean="0">
                <a:latin typeface="Ubuntu" pitchFamily="34" charset="0"/>
              </a:rPr>
              <a:t>: Display detailed reports such as spending pattern of the user 	and expenditure on various sectors of products and services.</a:t>
            </a:r>
          </a:p>
          <a:p>
            <a:pPr>
              <a:buNone/>
            </a:pPr>
            <a:r>
              <a:rPr lang="en-IN" sz="1800" dirty="0" smtClean="0">
                <a:latin typeface="Ubuntu" pitchFamily="34" charset="0"/>
              </a:rPr>
              <a:t>Step 7</a:t>
            </a:r>
            <a:r>
              <a:rPr lang="en-IN" sz="1800" dirty="0" smtClean="0">
                <a:latin typeface="Ubuntu" pitchFamily="34" charset="0"/>
              </a:rPr>
              <a:t> </a:t>
            </a:r>
            <a:r>
              <a:rPr lang="en-IN" sz="1800" dirty="0" smtClean="0">
                <a:latin typeface="Ubuntu" pitchFamily="34" charset="0"/>
              </a:rPr>
              <a:t>: End.</a:t>
            </a:r>
            <a:endParaRPr lang="en-IN" sz="1800" dirty="0" smtClean="0">
              <a:latin typeface="Ubuntu" pitchFamily="34" charset="0"/>
            </a:endParaRPr>
          </a:p>
          <a:p>
            <a:pPr>
              <a:buFont typeface="Wingdings" pitchFamily="2" charset="2"/>
              <a:buChar char="v"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600" y="571487"/>
            <a:ext cx="7282800" cy="571504"/>
          </a:xfrm>
        </p:spPr>
        <p:txBody>
          <a:bodyPr/>
          <a:lstStyle/>
          <a:p>
            <a:pPr algn="ctr"/>
            <a:r>
              <a:rPr lang="en-IN" u="sng" dirty="0" smtClean="0"/>
              <a:t>Requirements</a:t>
            </a:r>
            <a:endParaRPr lang="en-US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8662" y="1214428"/>
            <a:ext cx="7282800" cy="3145390"/>
          </a:xfrm>
        </p:spPr>
        <p:txBody>
          <a:bodyPr/>
          <a:lstStyle/>
          <a:p>
            <a:pPr>
              <a:buNone/>
            </a:pPr>
            <a:r>
              <a:rPr lang="en-IN" sz="1800" dirty="0" smtClean="0">
                <a:latin typeface="Ubuntu" pitchFamily="34" charset="0"/>
              </a:rPr>
              <a:t>Hardware requirements – </a:t>
            </a:r>
            <a:endParaRPr lang="en-US" sz="1800" dirty="0" smtClean="0">
              <a:latin typeface="Ubuntu" pitchFamily="34" charset="0"/>
            </a:endParaRPr>
          </a:p>
          <a:p>
            <a:pPr>
              <a:buNone/>
            </a:pPr>
            <a:r>
              <a:rPr lang="en-IN" sz="1800" dirty="0" err="1" smtClean="0">
                <a:latin typeface="Ubuntu" pitchFamily="34" charset="0"/>
              </a:rPr>
              <a:t>i</a:t>
            </a:r>
            <a:r>
              <a:rPr lang="en-IN" sz="1800" dirty="0" smtClean="0">
                <a:latin typeface="Ubuntu" pitchFamily="34" charset="0"/>
              </a:rPr>
              <a:t>)Processor – Intel core i3  or better</a:t>
            </a:r>
            <a:endParaRPr lang="en-US" sz="1800" dirty="0" smtClean="0">
              <a:latin typeface="Ubuntu" pitchFamily="34" charset="0"/>
            </a:endParaRPr>
          </a:p>
          <a:p>
            <a:pPr>
              <a:buNone/>
            </a:pPr>
            <a:r>
              <a:rPr lang="en-IN" sz="1800" dirty="0" smtClean="0">
                <a:latin typeface="Ubuntu" pitchFamily="34" charset="0"/>
              </a:rPr>
              <a:t>ii) RAM – 3GB or more </a:t>
            </a:r>
            <a:endParaRPr lang="en-US" sz="1800" dirty="0" smtClean="0">
              <a:latin typeface="Ubuntu" pitchFamily="34" charset="0"/>
            </a:endParaRPr>
          </a:p>
          <a:p>
            <a:pPr>
              <a:buNone/>
            </a:pPr>
            <a:endParaRPr lang="en-IN" sz="1800" dirty="0" smtClean="0">
              <a:latin typeface="Ubuntu" pitchFamily="34" charset="0"/>
            </a:endParaRPr>
          </a:p>
          <a:p>
            <a:pPr>
              <a:buNone/>
            </a:pPr>
            <a:r>
              <a:rPr lang="en-IN" sz="1800" dirty="0" smtClean="0">
                <a:latin typeface="Ubuntu" pitchFamily="34" charset="0"/>
              </a:rPr>
              <a:t>Software requirements –</a:t>
            </a:r>
            <a:endParaRPr lang="en-US" sz="1800" dirty="0" smtClean="0">
              <a:latin typeface="Ubuntu" pitchFamily="34" charset="0"/>
            </a:endParaRPr>
          </a:p>
          <a:p>
            <a:pPr>
              <a:buNone/>
            </a:pPr>
            <a:r>
              <a:rPr lang="en-IN" sz="1800" dirty="0" err="1" smtClean="0">
                <a:latin typeface="Ubuntu" pitchFamily="34" charset="0"/>
              </a:rPr>
              <a:t>i</a:t>
            </a:r>
            <a:r>
              <a:rPr lang="en-IN" sz="1800" dirty="0" smtClean="0">
                <a:latin typeface="Ubuntu" pitchFamily="34" charset="0"/>
              </a:rPr>
              <a:t>)IDE : </a:t>
            </a:r>
            <a:r>
              <a:rPr lang="en-IN" sz="1800" dirty="0" err="1" smtClean="0">
                <a:latin typeface="Ubuntu" pitchFamily="34" charset="0"/>
              </a:rPr>
              <a:t>Pycharm</a:t>
            </a:r>
            <a:endParaRPr lang="en-IN" sz="1800" dirty="0" smtClean="0">
              <a:latin typeface="Ubuntu" pitchFamily="34" charset="0"/>
            </a:endParaRPr>
          </a:p>
          <a:p>
            <a:pPr>
              <a:buNone/>
            </a:pPr>
            <a:r>
              <a:rPr lang="en-IN" sz="1800" dirty="0" smtClean="0">
                <a:latin typeface="Ubuntu" pitchFamily="34" charset="0"/>
              </a:rPr>
              <a:t>ii)Python 3.0</a:t>
            </a:r>
            <a:endParaRPr lang="en-US" sz="1800" dirty="0" smtClean="0">
              <a:latin typeface="Ubuntu" pitchFamily="34" charset="0"/>
            </a:endParaRPr>
          </a:p>
          <a:p>
            <a:pPr>
              <a:buNone/>
            </a:pPr>
            <a:r>
              <a:rPr lang="en-IN" sz="1800" dirty="0" smtClean="0">
                <a:latin typeface="Ubuntu" pitchFamily="34" charset="0"/>
              </a:rPr>
              <a:t>iii) Operating system- Windows 7 or higher</a:t>
            </a:r>
            <a:endParaRPr lang="en-US" sz="1800" dirty="0" smtClean="0">
              <a:latin typeface="Ubuntu" pitchFamily="34" charset="0"/>
            </a:endParaRPr>
          </a:p>
          <a:p>
            <a:pPr>
              <a:buNone/>
            </a:pPr>
            <a:endParaRPr lang="en-US" dirty="0">
              <a:latin typeface="Ubuntu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idore template">
  <a:themeElements>
    <a:clrScheme name="Custom 347">
      <a:dk1>
        <a:srgbClr val="0D0335"/>
      </a:dk1>
      <a:lt1>
        <a:srgbClr val="FFFFFF"/>
      </a:lt1>
      <a:dk2>
        <a:srgbClr val="573F68"/>
      </a:dk2>
      <a:lt2>
        <a:srgbClr val="E9DDEC"/>
      </a:lt2>
      <a:accent1>
        <a:srgbClr val="E9204E"/>
      </a:accent1>
      <a:accent2>
        <a:srgbClr val="ED4636"/>
      </a:accent2>
      <a:accent3>
        <a:srgbClr val="FCB42E"/>
      </a:accent3>
      <a:accent4>
        <a:srgbClr val="94C486"/>
      </a:accent4>
      <a:accent5>
        <a:srgbClr val="39B8E3"/>
      </a:accent5>
      <a:accent6>
        <a:srgbClr val="412D8C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418</Words>
  <PresentationFormat>On-screen Show (16:9)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Ubuntu</vt:lpstr>
      <vt:lpstr>Ubuntu Light</vt:lpstr>
      <vt:lpstr>Wingdings</vt:lpstr>
      <vt:lpstr>Work Sans Regular</vt:lpstr>
      <vt:lpstr>Isidore template</vt:lpstr>
      <vt:lpstr>Slide 1</vt:lpstr>
      <vt:lpstr>Contents</vt:lpstr>
      <vt:lpstr>Introduction</vt:lpstr>
      <vt:lpstr>Problem Statement</vt:lpstr>
      <vt:lpstr>Objectives</vt:lpstr>
      <vt:lpstr>Methodology</vt:lpstr>
      <vt:lpstr>Design : Algorithm</vt:lpstr>
      <vt:lpstr>Requirements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Ajay</dc:creator>
  <cp:lastModifiedBy>Ajay</cp:lastModifiedBy>
  <cp:revision>28</cp:revision>
  <dcterms:modified xsi:type="dcterms:W3CDTF">2023-01-19T17:01:55Z</dcterms:modified>
</cp:coreProperties>
</file>