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6" r:id="rId3"/>
    <p:sldId id="264" r:id="rId4"/>
    <p:sldId id="294" r:id="rId5"/>
    <p:sldId id="295" r:id="rId6"/>
    <p:sldId id="266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58" r:id="rId18"/>
  </p:sldIdLst>
  <p:sldSz cx="9144000" cy="5143500" type="screen16x9"/>
  <p:notesSz cx="7285038" cy="104187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B5174D-0190-495C-9B4D-0849C007CDC1}">
  <a:tblStyle styleId="{3BB5174D-0190-495C-9B4D-0849C007CD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94" autoAdjust="0"/>
  </p:normalViewPr>
  <p:slideViewPr>
    <p:cSldViewPr showGuides="1">
      <p:cViewPr varScale="1">
        <p:scale>
          <a:sx n="85" d="100"/>
          <a:sy n="85" d="100"/>
        </p:scale>
        <p:origin x="264" y="90"/>
      </p:cViewPr>
      <p:guideLst>
        <p:guide orient="horz" pos="11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604F6D-2FB6-A5E4-1F7B-3502D644D9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E16E-6E3D-BFB7-C298-1A2537B585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26502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0875DAB1-18C5-4AA2-83DC-392E8D44BEF0}" type="datetimeFigureOut">
              <a:rPr lang="en-IN" sz="2000">
                <a:solidFill>
                  <a:schemeClr val="bg1"/>
                </a:solidFill>
              </a:rPr>
              <a:t>08-12-2022</a:t>
            </a:fld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D40A6-2EEC-9FCD-9615-11E8B7B128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D3C7D-7AB2-A301-6F27-91EACC1CB0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26502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302686E8-6706-4830-946E-07CCA1096462}" type="slidenum">
              <a:rPr lang="en-IN" sz="2000">
                <a:solidFill>
                  <a:schemeClr val="bg1"/>
                </a:solidFill>
              </a:rPr>
              <a:t>‹#›</a:t>
            </a:fld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0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143" tIns="101143" rIns="101143" bIns="10114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8765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7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6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1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43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42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99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780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5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13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51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3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81050"/>
            <a:ext cx="6945312" cy="390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728504" y="4948913"/>
            <a:ext cx="5828030" cy="4688443"/>
          </a:xfrm>
          <a:prstGeom prst="rect">
            <a:avLst/>
          </a:prstGeom>
        </p:spPr>
        <p:txBody>
          <a:bodyPr spcFirstLastPara="1" wrap="square" lIns="101143" tIns="101143" rIns="101143" bIns="10114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3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051A3-C340-8EBC-6191-35011B13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9393E647-F89A-470D-A0CF-85A1D78A766C}" type="datetime1">
              <a:rPr lang="en-US" smtClean="0"/>
              <a:pPr/>
              <a:t>12/8/2022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871E6-6D44-5B81-E3C0-BF5C011C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9FDEE-DE24-B36B-0BA9-D1F6720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E745C82E-0F55-4C36-8043-40284BC009C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DCCEF-916B-FC12-2C5C-2D5C0DC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2FCB-8BDD-4B4E-8AA5-B6DAD8337333}" type="datetime1">
              <a:rPr lang="en-US" smtClean="0"/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1B8DB-AE87-A759-5C94-4A913F07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41D01-B25D-32F6-68EB-5EA8E33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CF8A-4D8B-824E-A169-B86C6143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7FDF-E9F9-4462-86A6-08A395F48FDF}" type="datetime1">
              <a:rPr lang="en-US" smtClean="0"/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0BE5E-06B7-3872-D2BE-510EDEC7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1307-BB41-8E55-CCAF-7EB98F7D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 userDrawn="1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A4CA2-C2FC-37F1-DCFF-A82C3484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BD77-2C71-39C7-12B8-5CE4C625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CA3D-F297-470F-8C45-CF2B8D8F3EE8}" type="datetime1">
              <a:rPr lang="en-US" smtClean="0"/>
              <a:t>12/8/2022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47616-E521-4BC3-4A1C-CE927755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227B8-5356-81D0-6311-CE667DC2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23BBD-38CF-BF4A-5319-4F3D08AE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7FDF-E9F9-4462-86A6-08A395F48FDF}" type="datetime1">
              <a:rPr lang="en-US" smtClean="0"/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75CF8-072D-1C45-A9FB-FC612AF9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AC18F-991A-753D-E37C-AD574A4AF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C82E-0F55-4C36-8043-40284BC009C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727070" y="2270574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</a:rPr>
              <a:t>LITERATURE SURVEY</a:t>
            </a: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825893" y="2887191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PART TWO </a:t>
            </a:r>
            <a:endParaRPr dirty="0"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41653-FD7B-6486-5333-CB8ECF99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120244"/>
            <a:ext cx="2057400" cy="274637"/>
          </a:xfrm>
        </p:spPr>
        <p:txBody>
          <a:bodyPr/>
          <a:lstStyle/>
          <a:p>
            <a:fld id="{9A2F8C36-F69F-4881-835D-A5155F1804EA}" type="datetime1">
              <a:rPr lang="en-US" smtClean="0"/>
              <a:t>12/8/2022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13427-9098-7825-9DB8-26B5CF09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6BD24-C652-9E8E-F9F6-5452C821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4" name="Picture 323">
            <a:extLst>
              <a:ext uri="{FF2B5EF4-FFF2-40B4-BE49-F238E27FC236}">
                <a16:creationId xmlns:a16="http://schemas.microsoft.com/office/drawing/2014/main" id="{6F1E1D9B-2F80-CF00-E773-2080F388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0" y="2430305"/>
            <a:ext cx="4244609" cy="3075415"/>
          </a:xfrm>
          <a:prstGeom prst="rect">
            <a:avLst/>
          </a:prstGeom>
        </p:spPr>
      </p:pic>
      <p:sp>
        <p:nvSpPr>
          <p:cNvPr id="325" name="Google Shape;165;p13"/>
          <p:cNvSpPr txBox="1"/>
          <p:nvPr/>
        </p:nvSpPr>
        <p:spPr>
          <a:xfrm>
            <a:off x="2047784" y="1445587"/>
            <a:ext cx="3556779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825" spc="225" dirty="0">
                <a:latin typeface="Corbel Light" panose="020B0303020204020204" pitchFamily="34" charset="0"/>
                <a:ea typeface="Fira Sans"/>
                <a:cs typeface="Fira Sans"/>
                <a:sym typeface="Fira Sans"/>
              </a:rPr>
              <a:t>AN HELPING HAND FOR DISABLED PEOPLE</a:t>
            </a:r>
            <a:endParaRPr sz="825" spc="225" dirty="0">
              <a:latin typeface="Corbel Light" panose="020B03030202040202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326" name="Picture 3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658" y="-1587679"/>
            <a:ext cx="5780554" cy="5780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50" fill="hold">
                                          <p:stCondLst>
                                            <p:cond delay="85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50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50" fill="hold">
                                          <p:stCondLst>
                                            <p:cond delay="255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5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5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TrustBuilder: A non-repudiation scheme for IoT cloud applications</a:t>
            </a:r>
            <a:endParaRPr lang="en-IN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18 February </a:t>
            </a:r>
            <a:r>
              <a:rPr lang="en-IN" sz="1100" dirty="0" smtClean="0"/>
              <a:t>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Computers </a:t>
            </a:r>
            <a:r>
              <a:rPr lang="en-IN" sz="1100" dirty="0"/>
              <a:t>&amp; Security 116 (2022) </a:t>
            </a:r>
            <a:r>
              <a:rPr lang="en-IN" sz="1100" dirty="0" smtClean="0"/>
              <a:t>_ScienceDirect </a:t>
            </a:r>
            <a:r>
              <a:rPr lang="en-IN" sz="1100" dirty="0"/>
              <a:t>Computers &amp; </a:t>
            </a:r>
            <a:r>
              <a:rPr lang="en-IN" sz="1100" dirty="0" smtClean="0"/>
              <a:t>Security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Non-repudiation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IoT</a:t>
            </a:r>
            <a:r>
              <a:rPr lang="en-IN" sz="1100" dirty="0" smtClean="0"/>
              <a:t> </a:t>
            </a:r>
            <a:r>
              <a:rPr lang="en-IN" sz="1100" dirty="0"/>
              <a:t>Cloud computing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Blockchain </a:t>
            </a:r>
            <a:r>
              <a:rPr lang="en-IN" sz="1100" dirty="0"/>
              <a:t>Trust</a:t>
            </a: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Blockchain</a:t>
            </a:r>
            <a:r>
              <a:rPr lang="en-IN" sz="1100" dirty="0" smtClean="0"/>
              <a:t> </a:t>
            </a:r>
            <a:r>
              <a:rPr lang="en-IN" sz="1100" dirty="0"/>
              <a:t>based </a:t>
            </a:r>
            <a:r>
              <a:rPr lang="en-IN" sz="1100" dirty="0" smtClean="0"/>
              <a:t>approach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More secure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Complexity in implimentation</a:t>
            </a:r>
          </a:p>
          <a:p>
            <a:pPr lvl="0"/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7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TrustBuilder: A non-repudiation scheme for IoT cloud applications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US" sz="1050" dirty="0" smtClean="0">
                <a:solidFill>
                  <a:schemeClr val="tx1"/>
                </a:solidFill>
              </a:rPr>
              <a:t>Authors :</a:t>
            </a:r>
            <a:r>
              <a:rPr lang="en-IN" sz="1050" dirty="0"/>
              <a:t>Fei Chena , Jiahao Wanga , Jianqiang Li a , Yang Xub , Cheng Zhang b , Tao Xiangc,∗ a College of Computer Science and Engineering, Shenzhen University, China b College of Computer Science and Electronic Engineering, Hunan University, Changsha, China c College of Computer Science, Chongqing University, Chongqing, </a:t>
            </a:r>
            <a:r>
              <a:rPr lang="en-IN" sz="1050" dirty="0" smtClean="0"/>
              <a:t>China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10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Ref.Date:13/11/2022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569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Accuracy determination using deep learning technique in cloud-based IoT sensor environment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0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57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/>
              <a:t>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Measurement</a:t>
            </a:r>
            <a:r>
              <a:rPr lang="en-IN" sz="1000" dirty="0"/>
              <a:t>: Sensors 24 (2022) </a:t>
            </a:r>
            <a:r>
              <a:rPr lang="en-IN" sz="1000" dirty="0" smtClean="0"/>
              <a:t>100459</a:t>
            </a:r>
          </a:p>
          <a:p>
            <a:pPr lvl="0"/>
            <a:r>
              <a:rPr lang="en-IN" sz="1000" dirty="0"/>
              <a:t> </a:t>
            </a:r>
            <a:r>
              <a:rPr lang="en-IN" sz="1000" dirty="0" smtClean="0"/>
              <a:t>   </a:t>
            </a:r>
            <a:r>
              <a:rPr lang="en-IN" sz="1000" dirty="0" err="1" smtClean="0"/>
              <a:t>ScienceDirect</a:t>
            </a:r>
            <a:endParaRPr lang="en-IN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0"/>
            <a:endParaRPr lang="en-US" sz="1000" dirty="0"/>
          </a:p>
          <a:p>
            <a:pPr lvl="0"/>
            <a:endParaRPr lang="en-US" sz="1000" dirty="0" smtClean="0"/>
          </a:p>
          <a:p>
            <a:pPr lvl="0"/>
            <a:endParaRPr lang="en-US" sz="1000" dirty="0" smtClean="0"/>
          </a:p>
          <a:p>
            <a:pPr lvl="0"/>
            <a:endParaRPr lang="en-US" sz="1000" dirty="0"/>
          </a:p>
          <a:p>
            <a:pPr lvl="0"/>
            <a:endParaRPr lang="en-US" sz="1000" dirty="0" smtClean="0"/>
          </a:p>
          <a:p>
            <a:pPr lvl="0"/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56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/>
              <a:t>Network complexity </a:t>
            </a:r>
            <a:endParaRPr lang="en-IN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Intrusion </a:t>
            </a:r>
            <a:r>
              <a:rPr lang="en-IN" sz="1000" dirty="0"/>
              <a:t>detection </a:t>
            </a:r>
            <a:endParaRPr lang="en-IN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Systems </a:t>
            </a:r>
            <a:r>
              <a:rPr lang="en-IN" sz="1000" dirty="0"/>
              <a:t>Image and </a:t>
            </a:r>
            <a:endParaRPr lang="en-IN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Signal </a:t>
            </a:r>
            <a:r>
              <a:rPr lang="en-IN" sz="1000" dirty="0"/>
              <a:t>processing IoT </a:t>
            </a:r>
            <a:r>
              <a:rPr lang="en-IN" sz="1000" dirty="0" smtClean="0"/>
              <a:t>environment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Deep </a:t>
            </a:r>
            <a:r>
              <a:rPr lang="en-IN" sz="1000" dirty="0"/>
              <a:t>learning </a:t>
            </a:r>
            <a:endParaRPr lang="en-IN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7"/>
            <a:ext cx="1682457" cy="2573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 smtClean="0"/>
              <a:t>Overcomes </a:t>
            </a:r>
            <a:r>
              <a:rPr lang="en-IN" sz="1000" dirty="0"/>
              <a:t>the longer practice times and low recognition accuracy of modern machine learning algorithms.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00" dirty="0"/>
              <a:t>I</a:t>
            </a:r>
            <a:r>
              <a:rPr lang="en-IN" sz="1000" dirty="0" smtClean="0"/>
              <a:t>ncreases </a:t>
            </a:r>
            <a:r>
              <a:rPr lang="en-IN" sz="1000" dirty="0"/>
              <a:t>classification performance. In terms of classification accuracy, predictive accuracy, sensitivity, and false alarm rates features can be extracted through CNN at different levels</a:t>
            </a:r>
            <a:r>
              <a:rPr lang="en-IN" sz="10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dirty="0" smtClean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561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Data depends on sensor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The data change with environment.</a:t>
            </a: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5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05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8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Accuracy determination using deep learning technique in cloud-based IoT sensor </a:t>
            </a:r>
            <a:r>
              <a:rPr lang="en-IN" sz="1200" dirty="0" smtClean="0"/>
              <a:t>environment</a:t>
            </a:r>
          </a:p>
          <a:p>
            <a:endParaRPr lang="en-IN" sz="1200" dirty="0" smtClean="0"/>
          </a:p>
          <a:p>
            <a:r>
              <a:rPr lang="en-US" sz="800" dirty="0" smtClean="0">
                <a:solidFill>
                  <a:schemeClr val="tx1"/>
                </a:solidFill>
              </a:rPr>
              <a:t>Authors :</a:t>
            </a:r>
            <a:r>
              <a:rPr lang="en-IN" sz="800" dirty="0"/>
              <a:t> B. Raviprasad a,* , Chinnem Rama Mohan b , G. Naga Rama Devi c , R. Pugalenthi d , L.C. Manikandan e , Sivakumar Ponnusamy f a Marri Laxman Reddy Institute of Technology and Management, Hyderabad, 500043, India b Department of Computer Science and Engineering, Visvesvaraya Technological University, Belgaum 590018, India c Department of Computer Science and Engineering, CMR College of Engineering and Technology, Kandlakoya, Medchal, Hyderabad, 501401, India d Department of Computer Science and Engineering, St.Joseph’s College of Engineering, OMR, Chennai, 600119, India e Department of Computer Science and Engineering, Valia Koonambaikulathamma College of Engineering and Technology, Thiruvananthapuram, Kerala, India f Department of Computer Science and Engineering, SRM Institute of Science &amp;Technology, Delhi NCR Campus, Modinagar Ghaziabad, Uttar Pradesh, 201204, India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024" y="4904581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z="1050" smtClean="0">
                <a:solidFill>
                  <a:schemeClr val="bg1"/>
                </a:solidFill>
              </a:rPr>
              <a:t>12/8/2022</a:t>
            </a:fld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105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050" smtClean="0">
                <a:solidFill>
                  <a:schemeClr val="bg1"/>
                </a:solidFill>
              </a:rPr>
              <a:t>11</a:t>
            </a:fld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Ref.Date:17/11/2022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9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Self secured model for cloud based IOT systems </a:t>
            </a:r>
            <a:endParaRPr lang="en-IN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IN"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Measurement</a:t>
            </a:r>
            <a:r>
              <a:rPr lang="en-IN" sz="1100" dirty="0"/>
              <a:t>: Sensors 24 (</a:t>
            </a:r>
            <a:r>
              <a:rPr lang="en-IN" sz="1100" dirty="0" smtClean="0"/>
              <a:t>2022)100490</a:t>
            </a:r>
            <a:endParaRPr lang="en-US" sz="1100" dirty="0"/>
          </a:p>
          <a:p>
            <a:pPr lvl="0"/>
            <a:r>
              <a:rPr lang="en-IN" sz="1100" dirty="0" smtClean="0"/>
              <a:t>     ScienceDirect</a:t>
            </a:r>
            <a:endParaRPr lang="en-IN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IoT Cloud add value </a:t>
            </a:r>
            <a:r>
              <a:rPr lang="en-IN" sz="1100" dirty="0" smtClean="0"/>
              <a:t>services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Federated </a:t>
            </a:r>
            <a:r>
              <a:rPr lang="en-IN" sz="1100" dirty="0"/>
              <a:t>cloud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Hardware </a:t>
            </a:r>
            <a:r>
              <a:rPr lang="en-IN" sz="1100" dirty="0"/>
              <a:t>and software products </a:t>
            </a: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Secure self-identification of IoT </a:t>
            </a:r>
            <a:r>
              <a:rPr lang="en-IN" sz="1100" dirty="0" smtClean="0"/>
              <a:t>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IoT</a:t>
            </a:r>
            <a:r>
              <a:rPr lang="en-IN" sz="1100" dirty="0" smtClean="0"/>
              <a:t> </a:t>
            </a:r>
            <a:r>
              <a:rPr lang="en-IN" sz="1100" dirty="0"/>
              <a:t>cloud-based </a:t>
            </a:r>
            <a:r>
              <a:rPr lang="en-IN" sz="1100" dirty="0" smtClean="0"/>
              <a:t>architecture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Security concern architecture</a:t>
            </a: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be in Network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High data transfer rate</a:t>
            </a:r>
          </a:p>
          <a:p>
            <a:pPr lvl="0"/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</a:t>
            </a:r>
            <a:r>
              <a:rPr lang="en-US" sz="1200" dirty="0">
                <a:solidFill>
                  <a:srgbClr val="FF0000"/>
                </a:solidFill>
              </a:rPr>
              <a:t>9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Self secured model for cloud based IOT systems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US" sz="900" dirty="0" smtClean="0">
                <a:solidFill>
                  <a:schemeClr val="tx1"/>
                </a:solidFill>
              </a:rPr>
              <a:t>Authors :</a:t>
            </a:r>
            <a:r>
              <a:rPr lang="en-IN" sz="900" dirty="0"/>
              <a:t> G Soniya Priyatharsini a,* , A. Jyothi Babu b , M. Gnana Kiran c , Sathish Kumar P.J.d , Nelson Kennedy Babu C.e , Aleem Ali f a Department of Computer Science and Engineering, Dr. M.G.R. Educational and Research Institute, Chennai, Tamil Nadu, 600095, India b Department of MCA, Sree Vidyanikethan Engineering College, Tirupati, Andhra Pradesh, India c Department of Engineering Physics, K L University, Vaddeswaram, Andhra Pradesh, 522302, India d Department of Computer Science and Engineering, Panimalar Engineering College, Chennai, 600123, India e Department of Computer Science and Engineering, SIMATS School of Engineering, SIMATS, Chennai, Tamilnadu, India f Department of Computer Science &amp;Engineering, UIE, Chandigarh University,Mohali, Punjab, India 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12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Ref.Date:20/11/2022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Taking MQTT and NodeMcu to IOT: Communication in Internet of Things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2018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International </a:t>
            </a:r>
            <a:r>
              <a:rPr lang="en-IN" sz="1100" dirty="0"/>
              <a:t>Conference on Computational Intelligence and Data Science (ICCIDS 2018</a:t>
            </a:r>
            <a:r>
              <a:rPr lang="en-IN" sz="110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 ScienceDirect</a:t>
            </a:r>
            <a:endParaRPr lang="en-IN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Arduino, ESP8266, HiveMQ, Internet Of Things(IOT), Message Queuing Telemetry Transport (MQTT)</a:t>
            </a: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Simplicity </a:t>
            </a:r>
            <a:r>
              <a:rPr lang="en-IN" sz="1100" dirty="0"/>
              <a:t>of remote web access through Wi-Fi</a:t>
            </a:r>
            <a:r>
              <a:rPr lang="en-IN" sz="1100" dirty="0" smtClean="0"/>
              <a:t>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IoT</a:t>
            </a:r>
            <a:r>
              <a:rPr lang="en-IN" sz="1100" dirty="0" smtClean="0"/>
              <a:t> </a:t>
            </a:r>
            <a:r>
              <a:rPr lang="en-IN" sz="1100" dirty="0"/>
              <a:t>cloud-based </a:t>
            </a:r>
            <a:r>
              <a:rPr lang="en-IN" sz="1100" dirty="0" smtClean="0"/>
              <a:t>architecture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Never </a:t>
            </a:r>
            <a:r>
              <a:rPr lang="en-IN" sz="1100" dirty="0"/>
              <a:t>lost the data while it is connected with Wi-Fi and it saves the data in a queue.</a:t>
            </a: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be in </a:t>
            </a:r>
            <a:r>
              <a:rPr lang="en-US" sz="1100" dirty="0" smtClean="0"/>
              <a:t>Network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10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</a:t>
            </a:r>
            <a:r>
              <a:rPr lang="en-IN" sz="1200" dirty="0" smtClean="0"/>
              <a:t>Taking </a:t>
            </a:r>
            <a:r>
              <a:rPr lang="en-IN" sz="1200" dirty="0"/>
              <a:t>MQTT and NodeMcu to IOT: Communication in Internet of </a:t>
            </a:r>
            <a:r>
              <a:rPr lang="en-IN" sz="1200" dirty="0" smtClean="0"/>
              <a:t>Things</a:t>
            </a:r>
          </a:p>
          <a:p>
            <a:endParaRPr lang="en-IN" sz="1200" dirty="0"/>
          </a:p>
          <a:p>
            <a:r>
              <a:rPr lang="en-US" sz="1050" dirty="0" smtClean="0">
                <a:solidFill>
                  <a:schemeClr val="tx1"/>
                </a:solidFill>
              </a:rPr>
              <a:t>Authors :</a:t>
            </a:r>
            <a:r>
              <a:rPr lang="en-IN" sz="1050" dirty="0"/>
              <a:t> Monika Kashyap*, Vidushi Sharma, Neeti Gupta </a:t>
            </a:r>
            <a:endParaRPr lang="en-IN" sz="1050" dirty="0" smtClean="0"/>
          </a:p>
          <a:p>
            <a:r>
              <a:rPr lang="en-IN" sz="1050" dirty="0" smtClean="0"/>
              <a:t>Gautam </a:t>
            </a:r>
            <a:r>
              <a:rPr lang="en-IN" sz="1050" dirty="0"/>
              <a:t>Buddha University,Greater Noida-201308 India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13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Ref.Date:24/11/2022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9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NodeMCU V3 For Fast IoT Application Development</a:t>
            </a:r>
          </a:p>
          <a:p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13 October 2018</a:t>
            </a:r>
            <a:r>
              <a:rPr lang="en-IN" sz="110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Researchgate_32826573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Introduction </a:t>
            </a:r>
            <a:r>
              <a:rPr lang="en-IN" sz="1100" dirty="0" smtClean="0"/>
              <a:t>to </a:t>
            </a:r>
            <a:r>
              <a:rPr lang="en-IN" sz="1100" dirty="0" err="1" smtClean="0"/>
              <a:t>NodeMCU</a:t>
            </a:r>
            <a:r>
              <a:rPr lang="en-IN" sz="1100" dirty="0" smtClean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NodeMCU V3 </a:t>
            </a:r>
            <a:r>
              <a:rPr lang="en-IN" sz="1100" dirty="0" smtClean="0"/>
              <a:t>Pinout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/>
              <a:t>Open-source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err="1" smtClean="0"/>
              <a:t>Arduino</a:t>
            </a:r>
            <a:r>
              <a:rPr lang="en-IN" sz="1050" dirty="0" smtClean="0"/>
              <a:t>-like </a:t>
            </a:r>
            <a:r>
              <a:rPr lang="en-IN" sz="1050" dirty="0"/>
              <a:t>hardware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Status </a:t>
            </a:r>
            <a:r>
              <a:rPr lang="en-IN" sz="1050" dirty="0"/>
              <a:t>LED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MicroUSB </a:t>
            </a:r>
            <a:r>
              <a:rPr lang="en-IN" sz="1050" dirty="0"/>
              <a:t>port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Reset/Flash </a:t>
            </a:r>
            <a:r>
              <a:rPr lang="en-IN" sz="1050" dirty="0"/>
              <a:t>buttons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Interactive </a:t>
            </a:r>
            <a:r>
              <a:rPr lang="en-IN" sz="1050" dirty="0"/>
              <a:t>and Programmable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Low </a:t>
            </a:r>
            <a:r>
              <a:rPr lang="en-IN" sz="1050" dirty="0"/>
              <a:t>cost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ESP8266 </a:t>
            </a:r>
            <a:r>
              <a:rPr lang="en-IN" sz="1050" dirty="0"/>
              <a:t>with inbuilt wifi </a:t>
            </a:r>
            <a:endParaRPr lang="en-IN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050" dirty="0" smtClean="0"/>
              <a:t>USB </a:t>
            </a:r>
            <a:r>
              <a:rPr lang="en-IN" sz="1050" dirty="0"/>
              <a:t>to UART converter </a:t>
            </a:r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Incompatible voltage </a:t>
            </a:r>
            <a:r>
              <a:rPr lang="en-IN" sz="1100" dirty="0" smtClean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Entirely </a:t>
            </a:r>
            <a:r>
              <a:rPr lang="en-IN" sz="1100" dirty="0"/>
              <a:t>different </a:t>
            </a:r>
            <a:r>
              <a:rPr lang="en-IN" sz="1100" dirty="0" smtClean="0"/>
              <a:t>internal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Lack </a:t>
            </a:r>
            <a:r>
              <a:rPr lang="en-IN" sz="1100" dirty="0"/>
              <a:t>of certain </a:t>
            </a:r>
            <a:r>
              <a:rPr lang="en-IN" sz="1100" dirty="0" smtClean="0"/>
              <a:t>features.</a:t>
            </a: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/>
              <a:t>Too much power consumption: </a:t>
            </a:r>
            <a:r>
              <a:rPr lang="en-IN" sz="1100" dirty="0" smtClean="0"/>
              <a:t>Shield </a:t>
            </a:r>
            <a:r>
              <a:rPr lang="en-IN" sz="1100" dirty="0"/>
              <a:t>connectors:</a:t>
            </a:r>
          </a:p>
          <a:p>
            <a:pPr lvl="0"/>
            <a:endParaRPr lang="en-US" sz="1100" dirty="0" smtClean="0"/>
          </a:p>
          <a:p>
            <a:pPr lvl="0"/>
            <a:endParaRPr lang="en-US" sz="1100" dirty="0"/>
          </a:p>
          <a:p>
            <a:pPr lvl="0"/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11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NodeMCU V3 For Fast IoT Application </a:t>
            </a:r>
            <a:r>
              <a:rPr lang="en-IN" sz="1200" dirty="0" smtClean="0"/>
              <a:t>Development</a:t>
            </a:r>
          </a:p>
          <a:p>
            <a:endParaRPr lang="en-IN" sz="1200" dirty="0"/>
          </a:p>
          <a:p>
            <a:r>
              <a:rPr lang="en-IN" sz="1200" dirty="0" smtClean="0"/>
              <a:t> </a:t>
            </a:r>
            <a:r>
              <a:rPr lang="en-IN" sz="1050" dirty="0"/>
              <a:t>Authors: Ali Al Dahoud and Mohamed Fezari FAcultuy of IT, </a:t>
            </a:r>
            <a:endParaRPr lang="en-IN" sz="1050" dirty="0" smtClean="0"/>
          </a:p>
          <a:p>
            <a:r>
              <a:rPr lang="en-IN" sz="1050" dirty="0" smtClean="0"/>
              <a:t>Al-Zaytoonah </a:t>
            </a:r>
            <a:r>
              <a:rPr lang="en-IN" sz="1050" dirty="0"/>
              <a:t>University </a:t>
            </a:r>
            <a:r>
              <a:rPr lang="en-IN" sz="1050" dirty="0" smtClean="0"/>
              <a:t>Amman</a:t>
            </a:r>
            <a:endParaRPr lang="en-IN" sz="105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14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Ref.Date:23/11/2022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0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 </a:t>
            </a:r>
            <a:r>
              <a:rPr lang="en-IN" sz="1100" dirty="0"/>
              <a:t>Lossy Data Compression for IoT Sensors: A Review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(</a:t>
            </a:r>
            <a:r>
              <a:rPr lang="en-IN" sz="1100" dirty="0"/>
              <a:t>2022) 100516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ScienceDirect </a:t>
            </a:r>
            <a:r>
              <a:rPr lang="en-IN" sz="1100" dirty="0"/>
              <a:t>Internet of Things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Data compression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IoT </a:t>
            </a:r>
            <a:r>
              <a:rPr lang="en-IN" sz="1100" dirty="0"/>
              <a:t>Internet of things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Lossy </a:t>
            </a:r>
            <a:r>
              <a:rPr lang="en-IN" sz="1100" dirty="0"/>
              <a:t>compression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Sensors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Data </a:t>
            </a:r>
            <a:r>
              <a:rPr lang="en-IN" sz="1100" dirty="0"/>
              <a:t>extraction and </a:t>
            </a:r>
            <a:r>
              <a:rPr lang="en-IN" sz="1100" dirty="0" smtClean="0"/>
              <a:t>synthesis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Taxonomy </a:t>
            </a:r>
            <a:r>
              <a:rPr lang="en-IN" sz="1100" dirty="0" smtClean="0"/>
              <a:t>results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Hybrid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900" dirty="0" smtClean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False in sesor couse misdirction to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Senors must be caliberated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12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Lossy Data Compression for IoT Sensors: A Review </a:t>
            </a:r>
            <a:endParaRPr lang="en-IN" sz="1200" dirty="0" smtClean="0"/>
          </a:p>
          <a:p>
            <a:endParaRPr lang="en-IN" sz="1200" dirty="0" smtClean="0"/>
          </a:p>
          <a:p>
            <a:r>
              <a:rPr lang="en-IN" sz="1050" dirty="0" smtClean="0"/>
              <a:t>Authors :  Juan </a:t>
            </a:r>
            <a:r>
              <a:rPr lang="en-IN" sz="1050" dirty="0"/>
              <a:t>David Arias Correa a,∗ , Alex Sandro Roschildt Pinto a,b , Carlos Montez a </a:t>
            </a:r>
            <a:r>
              <a:rPr lang="en-IN" sz="1050" dirty="0" smtClean="0"/>
              <a:t>a</a:t>
            </a:r>
          </a:p>
          <a:p>
            <a:r>
              <a:rPr lang="en-IN" sz="1050" dirty="0" smtClean="0"/>
              <a:t> </a:t>
            </a:r>
            <a:r>
              <a:rPr lang="en-IN" sz="1050" dirty="0"/>
              <a:t>Federal University of Santa Catarina, Dept. of Automation and Systems, Campus Universitário Trindade, Florianópolis, 88040-900, Santa Catarina, Brazil b Federal University of Santa Catarina, Dept. of Informatics and Statistic, Campus Universitário Trindade, Florianópolis, 88040-370, Santa Catarina, </a:t>
            </a:r>
            <a:r>
              <a:rPr lang="en-IN" sz="1050" dirty="0" smtClean="0"/>
              <a:t>Brazil</a:t>
            </a:r>
            <a:endParaRPr lang="en-IN" sz="105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15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</a:t>
            </a:r>
            <a:r>
              <a:rPr lang="en-US" dirty="0">
                <a:solidFill>
                  <a:schemeClr val="tx1"/>
                </a:solidFill>
              </a:rPr>
              <a:t>23/11/202</a:t>
            </a:r>
          </a:p>
        </p:txBody>
      </p:sp>
    </p:spTree>
    <p:extLst>
      <p:ext uri="{BB962C8B-B14F-4D97-AF65-F5344CB8AC3E}">
        <p14:creationId xmlns:p14="http://schemas.microsoft.com/office/powerpoint/2010/main" val="318006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Simple Discussion on Stepper Motors for the Development of Electronic Device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2014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International </a:t>
            </a:r>
            <a:r>
              <a:rPr lang="en-IN" sz="1100" dirty="0"/>
              <a:t>Journal of Scientific &amp; Engineering Research, Volume 5, Issue 1, January-2014 1089 ISSN </a:t>
            </a:r>
            <a:r>
              <a:rPr lang="en-IN" sz="1100" dirty="0" smtClean="0"/>
              <a:t>2229-5518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Electronic device,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Stepper </a:t>
            </a:r>
            <a:r>
              <a:rPr lang="en-IN" sz="1100" dirty="0"/>
              <a:t>motor,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Synchronous,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Rotor</a:t>
            </a:r>
            <a:r>
              <a:rPr lang="en-IN" sz="1100" dirty="0"/>
              <a:t>,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Stator</a:t>
            </a:r>
            <a:r>
              <a:rPr lang="en-IN" sz="1100" dirty="0"/>
              <a:t>,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Electric </a:t>
            </a:r>
            <a:r>
              <a:rPr lang="en-IN" sz="1100" dirty="0"/>
              <a:t>and magnetic effects.</a:t>
            </a: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LowVibration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Stopping </a:t>
            </a:r>
            <a:r>
              <a:rPr lang="en-IN" sz="1100" dirty="0"/>
              <a:t>Precision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Ability </a:t>
            </a:r>
            <a:r>
              <a:rPr lang="en-IN" sz="1100" dirty="0"/>
              <a:t>to withstand harsh </a:t>
            </a:r>
            <a:r>
              <a:rPr lang="en-IN" sz="1100" dirty="0" smtClean="0"/>
              <a:t>environments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Acceleration</a:t>
            </a:r>
            <a:r>
              <a:rPr lang="en-IN" sz="1100" dirty="0"/>
              <a:t>,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D</a:t>
            </a:r>
            <a:r>
              <a:rPr lang="en-IN" sz="1100" dirty="0" smtClean="0"/>
              <a:t>eceleration </a:t>
            </a:r>
            <a:r>
              <a:rPr lang="en-IN" sz="1100" dirty="0"/>
              <a:t>capability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Position </a:t>
            </a:r>
            <a:r>
              <a:rPr lang="en-IN" sz="1100" dirty="0"/>
              <a:t>retention</a:t>
            </a: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lvl="0"/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900" dirty="0" smtClean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They are available in limited power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R</a:t>
            </a:r>
            <a:r>
              <a:rPr lang="en-IN" sz="1100" dirty="0" smtClean="0"/>
              <a:t>otation </a:t>
            </a:r>
            <a:r>
              <a:rPr lang="en-IN" sz="1100" dirty="0"/>
              <a:t>speed is </a:t>
            </a:r>
            <a:r>
              <a:rPr lang="en-IN" sz="1100" dirty="0" smtClean="0"/>
              <a:t>limited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The energy efficiency of stepper motors is low</a:t>
            </a: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/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13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Simple Discussion on Stepper Motors for the Development of Electronic </a:t>
            </a:r>
            <a:r>
              <a:rPr lang="en-IN" sz="1200" dirty="0" smtClean="0"/>
              <a:t>Device</a:t>
            </a:r>
          </a:p>
          <a:p>
            <a:endParaRPr lang="en-IN" sz="1200" dirty="0" smtClean="0"/>
          </a:p>
          <a:p>
            <a:r>
              <a:rPr lang="en-IN" sz="1050" dirty="0" smtClean="0"/>
              <a:t>Authors </a:t>
            </a:r>
            <a:r>
              <a:rPr lang="en-IN" sz="1050" dirty="0"/>
              <a:t>:  Tanu Shree Roy, Humayun Kabir, Md A. Mannan </a:t>
            </a:r>
            <a:r>
              <a:rPr lang="en-IN" sz="1050" dirty="0" smtClean="0"/>
              <a:t>Chowdhury</a:t>
            </a:r>
          </a:p>
          <a:p>
            <a:r>
              <a:rPr lang="en-IN" sz="1050" dirty="0"/>
              <a:t>Bangladesh University of Textiles </a:t>
            </a:r>
            <a:r>
              <a:rPr lang="en-IN" sz="1050" dirty="0" smtClean="0"/>
              <a:t>,Jahangirnagar </a:t>
            </a:r>
            <a:r>
              <a:rPr lang="en-IN" sz="1050" dirty="0"/>
              <a:t>University   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16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</a:t>
            </a:r>
            <a:r>
              <a:rPr lang="en-US" dirty="0">
                <a:solidFill>
                  <a:schemeClr val="tx1"/>
                </a:solidFill>
              </a:rPr>
              <a:t>23/11/202</a:t>
            </a:r>
          </a:p>
        </p:txBody>
      </p:sp>
    </p:spTree>
    <p:extLst>
      <p:ext uri="{BB962C8B-B14F-4D97-AF65-F5344CB8AC3E}">
        <p14:creationId xmlns:p14="http://schemas.microsoft.com/office/powerpoint/2010/main" val="80452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203696" y="2676050"/>
            <a:ext cx="478790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Have any question?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3733800" y="32686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THANKS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5555A-A8E1-1AAE-1AF1-C1EC1D8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9D6-4A40-4FE2-869A-F0CAAE6BD222}" type="datetime1">
              <a:rPr lang="en-US" smtClean="0"/>
              <a:t>12/8/2022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1A72A-C165-89FF-6BF3-B7BC147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F8F47-2C1F-2EAE-75F7-6FD5F891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41653-FD7B-6486-5333-CB8ECF99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120244"/>
            <a:ext cx="2057400" cy="274637"/>
          </a:xfrm>
        </p:spPr>
        <p:txBody>
          <a:bodyPr/>
          <a:lstStyle/>
          <a:p>
            <a:fld id="{9A2F8C36-F69F-4881-835D-A5155F1804EA}" type="datetime1">
              <a:rPr lang="en-US" smtClean="0"/>
              <a:t>12/8/2022</a:t>
            </a:fld>
            <a:endParaRPr lang="en-IN" dirty="0"/>
          </a:p>
        </p:txBody>
      </p:sp>
      <p:grpSp>
        <p:nvGrpSpPr>
          <p:cNvPr id="37" name="Google Shape;3351;p36"/>
          <p:cNvGrpSpPr/>
          <p:nvPr/>
        </p:nvGrpSpPr>
        <p:grpSpPr>
          <a:xfrm>
            <a:off x="1506048" y="1315790"/>
            <a:ext cx="6440648" cy="2703292"/>
            <a:chOff x="591225" y="1636250"/>
            <a:chExt cx="6403500" cy="2885850"/>
          </a:xfrm>
        </p:grpSpPr>
        <p:sp>
          <p:nvSpPr>
            <p:cNvPr id="38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1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3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5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6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8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1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3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4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7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9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0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1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2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0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1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2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3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6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8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0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1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2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3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4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5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7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8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9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0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1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3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5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6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7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8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1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2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3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4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5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6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8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9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7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8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9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0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1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2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3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4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5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6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8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9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0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1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2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3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4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8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9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0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1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2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3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4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5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6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7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8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9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1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4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5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6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7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9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3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0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1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2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3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4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6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7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8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9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0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1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2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3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4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5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6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7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8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9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0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1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2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3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4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5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6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7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8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9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0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1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2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3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4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5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6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7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8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9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0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1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2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3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4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5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6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7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9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0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1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2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3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4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5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6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7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8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9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0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1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2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3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4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5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6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7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8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9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0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1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2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3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4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5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6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7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8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9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0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1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2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3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4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5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6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7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8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9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0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1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2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3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4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5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6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7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8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9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0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1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2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3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4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5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6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7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8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9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0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1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2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3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7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8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9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0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1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2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3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4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5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6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7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8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39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0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1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2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3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4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5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6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7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8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49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0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1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2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3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4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5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6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7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8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9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0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1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2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3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4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5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6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7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8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9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0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1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2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3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4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5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6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8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9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0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1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2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3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4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5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8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9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0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1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2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4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5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6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7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8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9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0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1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2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3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4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5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6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7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8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9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0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1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2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3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4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5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6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7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9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0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1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2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3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4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5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6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7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8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9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0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1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2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3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4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5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6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7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8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9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0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1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2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3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4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5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6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7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8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9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0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1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2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3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4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5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6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7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8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9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0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1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2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3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4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5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6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7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8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9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0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1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2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3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4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5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6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7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8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9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0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1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82" name="Google Shape;3766;p36"/>
          <p:cNvSpPr txBox="1"/>
          <p:nvPr/>
        </p:nvSpPr>
        <p:spPr>
          <a:xfrm>
            <a:off x="1452371" y="617589"/>
            <a:ext cx="6041613" cy="29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875" dirty="0" smtClean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2.Formulation </a:t>
            </a:r>
            <a:r>
              <a:rPr lang="en" sz="1875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Of Objectives</a:t>
            </a:r>
            <a:endParaRPr sz="1875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3" name="Google Shape;3767;p36"/>
          <p:cNvSpPr txBox="1"/>
          <p:nvPr/>
        </p:nvSpPr>
        <p:spPr>
          <a:xfrm>
            <a:off x="1668922" y="2728788"/>
            <a:ext cx="1097323" cy="18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88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 suitable companion for disabled people</a:t>
            </a:r>
            <a:endParaRPr sz="788" b="1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4" name="Google Shape;3768;p36"/>
          <p:cNvSpPr txBox="1"/>
          <p:nvPr/>
        </p:nvSpPr>
        <p:spPr>
          <a:xfrm>
            <a:off x="1668798" y="2946861"/>
            <a:ext cx="1097323" cy="45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H</a:t>
            </a:r>
            <a:r>
              <a:rPr lang="e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elp disabled people to fullfill their Needs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5" name="Google Shape;3769;p36"/>
          <p:cNvSpPr txBox="1"/>
          <p:nvPr/>
        </p:nvSpPr>
        <p:spPr>
          <a:xfrm>
            <a:off x="2932415" y="3053846"/>
            <a:ext cx="1097323" cy="18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788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Daily life applications</a:t>
            </a:r>
            <a:endParaRPr sz="788" b="1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6" name="Google Shape;3770;p36"/>
          <p:cNvSpPr txBox="1"/>
          <p:nvPr/>
        </p:nvSpPr>
        <p:spPr>
          <a:xfrm>
            <a:off x="2910778" y="3234125"/>
            <a:ext cx="1097323" cy="45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W</a:t>
            </a:r>
            <a:r>
              <a:rPr lang="e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ide range of application,applicable to every physical needs</a:t>
            </a:r>
            <a:endParaRPr sz="700" dirty="0">
              <a:solidFill>
                <a:schemeClr val="accent1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7" name="Google Shape;3771;p36"/>
          <p:cNvSpPr txBox="1"/>
          <p:nvPr/>
        </p:nvSpPr>
        <p:spPr>
          <a:xfrm>
            <a:off x="5510187" y="3050820"/>
            <a:ext cx="1097323" cy="18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825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</a:t>
            </a:r>
            <a:r>
              <a:rPr lang="en" sz="825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arge scale compactibility</a:t>
            </a:r>
            <a:endParaRPr sz="825" b="1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88" name="Google Shape;3772;p36"/>
          <p:cNvSpPr txBox="1"/>
          <p:nvPr/>
        </p:nvSpPr>
        <p:spPr>
          <a:xfrm>
            <a:off x="5510187" y="3334268"/>
            <a:ext cx="1097323" cy="45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e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an be connect infinite nodes and large scale application</a:t>
            </a:r>
            <a:endParaRPr sz="700" dirty="0">
              <a:solidFill>
                <a:schemeClr val="accent1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3773;p36"/>
          <p:cNvSpPr txBox="1"/>
          <p:nvPr/>
        </p:nvSpPr>
        <p:spPr>
          <a:xfrm>
            <a:off x="6722937" y="2751335"/>
            <a:ext cx="1097323" cy="18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900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" sz="900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asy to maintain</a:t>
            </a:r>
            <a:endParaRPr sz="900" b="1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0" name="Google Shape;3774;p36"/>
          <p:cNvSpPr txBox="1"/>
          <p:nvPr/>
        </p:nvSpPr>
        <p:spPr>
          <a:xfrm>
            <a:off x="6722937" y="2946861"/>
            <a:ext cx="1097323" cy="45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Module wise architecture</a:t>
            </a:r>
            <a:endParaRPr sz="700" dirty="0">
              <a:solidFill>
                <a:schemeClr val="accent1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3775;p36"/>
          <p:cNvSpPr txBox="1"/>
          <p:nvPr/>
        </p:nvSpPr>
        <p:spPr>
          <a:xfrm>
            <a:off x="4129627" y="2360732"/>
            <a:ext cx="1097323" cy="18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</a:t>
            </a:r>
            <a:r>
              <a:rPr lang="en-IN" sz="900" b="1" dirty="0" err="1">
                <a:solidFill>
                  <a:schemeClr val="accent1">
                    <a:lumMod val="7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conomic</a:t>
            </a:r>
            <a:endParaRPr sz="900" b="1" dirty="0">
              <a:solidFill>
                <a:schemeClr val="accent1">
                  <a:lumMod val="7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2" name="Google Shape;3776;p36"/>
          <p:cNvSpPr txBox="1"/>
          <p:nvPr/>
        </p:nvSpPr>
        <p:spPr>
          <a:xfrm>
            <a:off x="4163372" y="2533653"/>
            <a:ext cx="1097323" cy="45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V</a:t>
            </a:r>
            <a:r>
              <a:rPr lang="en" sz="700" dirty="0">
                <a:solidFill>
                  <a:schemeClr val="accent1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rPr>
              <a:t>ery cheper than human labour.</a:t>
            </a:r>
            <a:endParaRPr sz="700" dirty="0">
              <a:solidFill>
                <a:schemeClr val="accent1">
                  <a:lumMod val="75000"/>
                </a:schemeClr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070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484" grpId="0"/>
      <p:bldP spid="485" grpId="0"/>
      <p:bldP spid="486" grpId="0"/>
      <p:bldP spid="487" grpId="0"/>
      <p:bldP spid="488" grpId="0"/>
      <p:bldP spid="489" grpId="0"/>
      <p:bldP spid="490" grpId="0"/>
      <p:bldP spid="491" grpId="0"/>
      <p:bldP spid="4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/>
          <p:nvPr/>
        </p:nvSpPr>
        <p:spPr>
          <a:xfrm>
            <a:off x="7696200" y="1915855"/>
            <a:ext cx="45719" cy="808295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72;p30"/>
          <p:cNvSpPr/>
          <p:nvPr/>
        </p:nvSpPr>
        <p:spPr>
          <a:xfrm>
            <a:off x="5440681" y="1915855"/>
            <a:ext cx="45719" cy="80829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3200400" y="1847038"/>
            <a:ext cx="45719" cy="80829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72;p30"/>
          <p:cNvSpPr/>
          <p:nvPr/>
        </p:nvSpPr>
        <p:spPr>
          <a:xfrm>
            <a:off x="1295400" y="1885950"/>
            <a:ext cx="45719" cy="808295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71;p30"/>
          <p:cNvSpPr/>
          <p:nvPr/>
        </p:nvSpPr>
        <p:spPr>
          <a:xfrm>
            <a:off x="4089595" y="3874116"/>
            <a:ext cx="915356" cy="799221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TEAM</a:t>
            </a:r>
          </a:p>
        </p:txBody>
      </p:sp>
      <p:sp>
        <p:nvSpPr>
          <p:cNvPr id="570" name="Google Shape;570;p30"/>
          <p:cNvSpPr/>
          <p:nvPr/>
        </p:nvSpPr>
        <p:spPr>
          <a:xfrm>
            <a:off x="2547558" y="2680267"/>
            <a:ext cx="1274629" cy="243167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749403" y="1419943"/>
            <a:ext cx="915356" cy="799221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900000" y="1552307"/>
            <a:ext cx="647311" cy="565625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808694" y="1532022"/>
            <a:ext cx="708609" cy="601855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7025373" y="2731004"/>
            <a:ext cx="1276068" cy="243167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7222443" y="1470680"/>
            <a:ext cx="915356" cy="799221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7379432" y="1603081"/>
            <a:ext cx="645889" cy="565593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7288126" y="1582759"/>
            <a:ext cx="707187" cy="601855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66;p30"/>
          <p:cNvSpPr txBox="1">
            <a:spLocks/>
          </p:cNvSpPr>
          <p:nvPr/>
        </p:nvSpPr>
        <p:spPr>
          <a:xfrm>
            <a:off x="502223" y="2724127"/>
            <a:ext cx="1638826" cy="11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1050" dirty="0">
                <a:latin typeface="Roboto Black"/>
              </a:rPr>
              <a:t>AJAY DAS. K</a:t>
            </a:r>
          </a:p>
          <a:p>
            <a:pPr marL="0" indent="0"/>
            <a:endParaRPr lang="en-US" sz="1200" dirty="0">
              <a:latin typeface="+mj-lt"/>
            </a:endParaRPr>
          </a:p>
          <a:p>
            <a:pPr marL="0" indent="0"/>
            <a:r>
              <a:rPr lang="en-US" dirty="0">
                <a:latin typeface="+mj-lt"/>
              </a:rPr>
              <a:t>(CCV19CS002)</a:t>
            </a:r>
          </a:p>
        </p:txBody>
      </p:sp>
      <p:sp>
        <p:nvSpPr>
          <p:cNvPr id="54" name="Google Shape;570;p30"/>
          <p:cNvSpPr/>
          <p:nvPr/>
        </p:nvSpPr>
        <p:spPr>
          <a:xfrm>
            <a:off x="686054" y="2721493"/>
            <a:ext cx="1274629" cy="243167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71;p30"/>
          <p:cNvSpPr/>
          <p:nvPr/>
        </p:nvSpPr>
        <p:spPr>
          <a:xfrm>
            <a:off x="887899" y="1461169"/>
            <a:ext cx="915356" cy="799221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3;p30"/>
          <p:cNvSpPr/>
          <p:nvPr/>
        </p:nvSpPr>
        <p:spPr>
          <a:xfrm>
            <a:off x="1038496" y="1593533"/>
            <a:ext cx="647311" cy="565625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74;p30"/>
          <p:cNvSpPr/>
          <p:nvPr/>
        </p:nvSpPr>
        <p:spPr>
          <a:xfrm>
            <a:off x="947190" y="1573248"/>
            <a:ext cx="708609" cy="601855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70;p30"/>
          <p:cNvSpPr/>
          <p:nvPr/>
        </p:nvSpPr>
        <p:spPr>
          <a:xfrm>
            <a:off x="4816047" y="2740220"/>
            <a:ext cx="1274629" cy="243167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71;p30"/>
          <p:cNvSpPr/>
          <p:nvPr/>
        </p:nvSpPr>
        <p:spPr>
          <a:xfrm>
            <a:off x="5017892" y="1479896"/>
            <a:ext cx="915356" cy="799221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73;p30"/>
          <p:cNvSpPr/>
          <p:nvPr/>
        </p:nvSpPr>
        <p:spPr>
          <a:xfrm>
            <a:off x="5168489" y="1612260"/>
            <a:ext cx="647311" cy="565625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74;p30"/>
          <p:cNvSpPr/>
          <p:nvPr/>
        </p:nvSpPr>
        <p:spPr>
          <a:xfrm>
            <a:off x="5077183" y="1591975"/>
            <a:ext cx="708609" cy="601855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566;p30"/>
          <p:cNvSpPr txBox="1">
            <a:spLocks noGrp="1"/>
          </p:cNvSpPr>
          <p:nvPr>
            <p:ph type="ctrTitle" idx="5"/>
          </p:nvPr>
        </p:nvSpPr>
        <p:spPr>
          <a:xfrm>
            <a:off x="2299955" y="2713388"/>
            <a:ext cx="1847400" cy="114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/>
            <a:r>
              <a:rPr lang="en" sz="1050" dirty="0"/>
              <a:t>RABEEH C</a:t>
            </a:r>
            <a:r>
              <a:rPr lang="en" sz="1200" dirty="0"/>
              <a:t/>
            </a:r>
            <a:br>
              <a:rPr lang="en" sz="1200" dirty="0"/>
            </a:br>
            <a:endParaRPr lang="en-US" sz="1200" dirty="0">
              <a:latin typeface="+mj-lt"/>
            </a:endParaRPr>
          </a:p>
          <a:p>
            <a:pPr marL="0" indent="0"/>
            <a:r>
              <a:rPr lang="en-US" dirty="0">
                <a:latin typeface="+mj-lt"/>
              </a:rPr>
              <a:t>(CCV19CS019)</a:t>
            </a:r>
          </a:p>
        </p:txBody>
      </p:sp>
      <p:sp>
        <p:nvSpPr>
          <p:cNvPr id="78" name="Google Shape;566;p30"/>
          <p:cNvSpPr txBox="1">
            <a:spLocks/>
          </p:cNvSpPr>
          <p:nvPr/>
        </p:nvSpPr>
        <p:spPr>
          <a:xfrm>
            <a:off x="4114800" y="2652042"/>
            <a:ext cx="2590073" cy="11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>
              <a:buSzPts val="1100"/>
            </a:pPr>
            <a:r>
              <a:rPr lang="en-US" sz="1800" dirty="0">
                <a:latin typeface="Bai Jamjuree SemiBold" charset="-34"/>
                <a:cs typeface="Bai Jamjuree SemiBold" charset="-34"/>
              </a:rPr>
              <a:t> </a:t>
            </a:r>
            <a:r>
              <a:rPr lang="en-US" sz="1050" dirty="0">
                <a:latin typeface="Bai Jamjuree SemiBold" charset="-34"/>
                <a:cs typeface="Bai Jamjuree SemiBold" charset="-34"/>
              </a:rPr>
              <a:t>FATHIMA </a:t>
            </a:r>
          </a:p>
          <a:p>
            <a:pPr marL="0" lvl="0" indent="0">
              <a:buSzPts val="1100"/>
            </a:pPr>
            <a:r>
              <a:rPr lang="en-US" sz="1050" dirty="0">
                <a:latin typeface="Bai Jamjuree SemiBold" charset="-34"/>
                <a:cs typeface="Bai Jamjuree SemiBold" charset="-34"/>
              </a:rPr>
              <a:t> IRFANA  T P</a:t>
            </a:r>
            <a:endParaRPr lang="en-US" sz="1200" dirty="0">
              <a:latin typeface="+mj-lt"/>
            </a:endParaRPr>
          </a:p>
          <a:p>
            <a:pPr marL="0" indent="0"/>
            <a:r>
              <a:rPr lang="en-US" dirty="0">
                <a:latin typeface="+mj-lt"/>
              </a:rPr>
              <a:t>(CCV19CS007)</a:t>
            </a:r>
          </a:p>
        </p:txBody>
      </p:sp>
      <p:sp>
        <p:nvSpPr>
          <p:cNvPr id="81" name="Google Shape;566;p30"/>
          <p:cNvSpPr txBox="1">
            <a:spLocks noGrp="1"/>
          </p:cNvSpPr>
          <p:nvPr>
            <p:ph type="ctrTitle" idx="4"/>
          </p:nvPr>
        </p:nvSpPr>
        <p:spPr>
          <a:xfrm>
            <a:off x="6772500" y="2843076"/>
            <a:ext cx="184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1050" dirty="0"/>
              <a:t>MUHAMMED </a:t>
            </a:r>
            <a:br>
              <a:rPr lang="en-US" sz="1050" dirty="0"/>
            </a:br>
            <a:r>
              <a:rPr lang="en-US" sz="1050" dirty="0"/>
              <a:t>FAIS M T</a:t>
            </a:r>
            <a:endParaRPr lang="en-US" sz="1200" dirty="0">
              <a:latin typeface="+mj-lt"/>
            </a:endParaRPr>
          </a:p>
          <a:p>
            <a:pPr marL="0" indent="0"/>
            <a:r>
              <a:rPr lang="en-US" dirty="0">
                <a:latin typeface="+mj-lt"/>
              </a:rPr>
              <a:t>(CCV19CS015)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3595897"/>
            <a:ext cx="3193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accent1"/>
                </a:solidFill>
              </a:rPr>
              <a:t>GROUP </a:t>
            </a:r>
            <a:r>
              <a:rPr lang="en-US" sz="1050" b="1" dirty="0" smtClean="0">
                <a:solidFill>
                  <a:schemeClr val="accent1"/>
                </a:solidFill>
              </a:rPr>
              <a:t> NUMBER   </a:t>
            </a:r>
            <a:r>
              <a:rPr lang="en-US" sz="1050" b="1" dirty="0">
                <a:solidFill>
                  <a:schemeClr val="accent1"/>
                </a:solidFill>
              </a:rPr>
              <a:t>:  6</a:t>
            </a:r>
            <a:endParaRPr lang="en-US" sz="1050" b="1" dirty="0" smtClean="0">
              <a:solidFill>
                <a:schemeClr val="accent1"/>
              </a:solidFill>
            </a:endParaRPr>
          </a:p>
          <a:p>
            <a:pPr algn="ctr"/>
            <a:endParaRPr lang="en-US" sz="1050" b="1" dirty="0" smtClean="0">
              <a:solidFill>
                <a:schemeClr val="accent1"/>
              </a:solidFill>
            </a:endParaRPr>
          </a:p>
          <a:p>
            <a:pPr algn="ctr"/>
            <a:endParaRPr lang="en-US" sz="1050" b="1" dirty="0" smtClean="0">
              <a:solidFill>
                <a:schemeClr val="accent1"/>
              </a:solidFill>
            </a:endParaRPr>
          </a:p>
          <a:p>
            <a:pPr algn="ctr"/>
            <a:endParaRPr lang="en-US" sz="1050" b="1" dirty="0">
              <a:solidFill>
                <a:schemeClr val="accent1"/>
              </a:solidFill>
            </a:endParaRPr>
          </a:p>
          <a:p>
            <a:pPr algn="ctr"/>
            <a:endParaRPr lang="en-US" sz="1050" b="1" dirty="0" smtClean="0">
              <a:solidFill>
                <a:schemeClr val="accent1"/>
              </a:solidFill>
            </a:endParaRPr>
          </a:p>
          <a:p>
            <a:pPr algn="ctr"/>
            <a:endParaRPr lang="en-US" sz="1050" b="1" dirty="0">
              <a:solidFill>
                <a:schemeClr val="accent1"/>
              </a:solidFill>
            </a:endParaRPr>
          </a:p>
          <a:p>
            <a:pPr algn="ctr"/>
            <a:endParaRPr lang="en-US" sz="1050" b="1" dirty="0">
              <a:solidFill>
                <a:schemeClr val="accent1"/>
              </a:solidFill>
              <a:latin typeface="Bai Jamjuree SemiBold" charset="-34"/>
              <a:cs typeface="Bai Jamjuree SemiBold" charset="-34"/>
            </a:endParaRPr>
          </a:p>
          <a:p>
            <a:pPr algn="ctr"/>
            <a:r>
              <a:rPr lang="en-US" sz="1050" b="1" dirty="0">
                <a:solidFill>
                  <a:schemeClr val="accent1"/>
                </a:solidFill>
              </a:rPr>
              <a:t>GUIDE NAME :   NASRIN JUMANA K T</a:t>
            </a:r>
          </a:p>
        </p:txBody>
      </p:sp>
      <p:pic>
        <p:nvPicPr>
          <p:cNvPr id="85" name="Google Shape;3215;p7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12333"/>
            <a:ext cx="616995" cy="63586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6" name="Google Shape;3215;p71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" y="1532022"/>
            <a:ext cx="637904" cy="66611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7" name="Google Shape;3215;p7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91" y="1603081"/>
            <a:ext cx="620909" cy="59505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4AEA32-6707-F6A2-C92A-8DAD1E1A94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20286" y="1601563"/>
            <a:ext cx="558305" cy="5913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FCFE-6B6B-B30D-0F12-02B4ECC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133F-AB30-4E04-9D2B-9006FF839EBC}" type="datetime1">
              <a:rPr lang="en-US" smtClean="0"/>
              <a:t>12/8/2022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0E1D-DA14-9AA4-699E-C2F518DD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8947" y="4767263"/>
            <a:ext cx="3086100" cy="2746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06E8-2356-2E69-DEE7-0F4B5820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C82E-0F55-4C36-8043-40284BC009CE}" type="slidenum">
              <a:rPr lang="en-IN" smtClean="0"/>
              <a:t>3</a:t>
            </a:fld>
            <a:endParaRPr lang="en-IN" dirty="0"/>
          </a:p>
        </p:txBody>
      </p:sp>
      <p:pic>
        <p:nvPicPr>
          <p:cNvPr id="36" name="Google Shape;3215;p71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96" y="3969442"/>
            <a:ext cx="637904" cy="6379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4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4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4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4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47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4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475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475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4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47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4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" grpId="0" animBg="1"/>
      <p:bldP spid="71" grpId="0" animBg="1"/>
      <p:bldP spid="572" grpId="0" animBg="1"/>
      <p:bldP spid="56" grpId="0" animBg="1"/>
      <p:bldP spid="570" grpId="0" animBg="1"/>
      <p:bldP spid="580" grpId="0" animBg="1"/>
      <p:bldP spid="54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Enabling automation and-edge intelligence over resource </a:t>
            </a:r>
            <a:r>
              <a:rPr lang="en-US" sz="1100" dirty="0" smtClean="0">
                <a:solidFill>
                  <a:schemeClr val="tx1"/>
                </a:solidFill>
              </a:rPr>
              <a:t>const</a:t>
            </a: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/>
              <a:t>2022 </a:t>
            </a:r>
            <a:endParaRPr lang="en-US" sz="1100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err="1" smtClean="0"/>
              <a:t>Neurocomp</a:t>
            </a:r>
            <a:r>
              <a:rPr lang="en-US" sz="1100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Science direct </a:t>
            </a:r>
            <a:r>
              <a:rPr lang="en-US" sz="1100" dirty="0">
                <a:hlinkClick r:id="rId3"/>
              </a:rPr>
              <a:t>www.Elsevier.Com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Artificial intelligence 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Edge intelligence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 </a:t>
            </a:r>
            <a:r>
              <a:rPr lang="en-US" sz="1100" dirty="0" err="1"/>
              <a:t>IoT</a:t>
            </a:r>
            <a:r>
              <a:rPr lang="en-US" sz="1100" dirty="0"/>
              <a:t> Smart home 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Deep </a:t>
            </a:r>
            <a:r>
              <a:rPr lang="en-US" sz="1100" dirty="0"/>
              <a:t>learning </a:t>
            </a: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Human </a:t>
            </a:r>
            <a:r>
              <a:rPr lang="en-US" sz="1100" dirty="0"/>
              <a:t>fall detection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CNN Embedded iot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Infinite </a:t>
            </a:r>
            <a:r>
              <a:rPr lang="en-US" sz="1100" dirty="0" smtClean="0"/>
              <a:t>nodes</a:t>
            </a:r>
            <a:endParaRPr lang="en-US" sz="11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Easy to implement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Daily life application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Security</a:t>
            </a:r>
            <a:r>
              <a:rPr lang="en-IN" sz="1100" dirty="0"/>
              <a:t>, safety, privacy, and </a:t>
            </a:r>
            <a:r>
              <a:rPr lang="en-IN" sz="1100" dirty="0" smtClean="0"/>
              <a:t>low energy </a:t>
            </a:r>
            <a:r>
              <a:rPr lang="en-IN" sz="1100" dirty="0"/>
              <a:t>consumption</a:t>
            </a:r>
            <a:endParaRPr lang="en-US" sz="1100" dirty="0" smtClean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Need to be trained according to the situation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0995" y="2105906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YEAR\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/JOURNAL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60208" y="2107509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120594" y="207493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095590" y="2038350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042" y="2074939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A9C7D-57F9-55B8-782C-02A4DD1D709E}"/>
              </a:ext>
            </a:extLst>
          </p:cNvPr>
          <p:cNvSpPr/>
          <p:nvPr/>
        </p:nvSpPr>
        <p:spPr>
          <a:xfrm>
            <a:off x="239171" y="701602"/>
            <a:ext cx="8815664" cy="130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11700" y="775999"/>
            <a:ext cx="88323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chemeClr val="tx1"/>
                </a:solidFill>
              </a:rPr>
              <a:t>:Enabling automation and-edge intelligence over resource const</a:t>
            </a:r>
          </a:p>
          <a:p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Authors : </a:t>
            </a:r>
            <a:r>
              <a:rPr lang="en-IN" sz="1000" dirty="0"/>
              <a:t>Mansoor Nasir a , Khan Muhammad b,⇑ , Amin Ullah c , Jamil Ahmad a , Sung Wook Baik d , Muhammad Sajjad a,e,⇑ aDigital Image Processing Laboratory, Department of Computer Science, Islamia College Peshawar, Peshawar 25000, KP, Pakistan b Visual Analytics for Knowledge Laboratory (VIS2KNOW Lab), School of Convergence, College of Computing and Informatics, Sungkyunkwan University, Seoul 03063, Republic of Korea c CORIS Institute, Oregon State University, Corvallis, OR 97331, USA d Sejong University, Seoul 143-747, Republic of Korea e Color and Visual Computing Lab, Department of Computer Science, Norwegian University of Science and Technology (NTNU), Gjøvik 2815, Norway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4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Ref.Date:20/10/2022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Interacting with a Digital Twin using Amazon Alexa </a:t>
            </a: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100" dirty="0" smtClean="0"/>
              <a:t>2020</a:t>
            </a:r>
            <a:endParaRPr lang="en-US" sz="11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 smtClean="0"/>
              <a:t>Science Direct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(Stefan </a:t>
            </a:r>
            <a:r>
              <a:rPr lang="en-US" sz="1100" dirty="0" err="1"/>
              <a:t>Wellsandt</a:t>
            </a:r>
            <a:r>
              <a:rPr lang="en-US" sz="1100" dirty="0"/>
              <a:t>.  et al. / Procedia Manufacturing 52 (2020) </a:t>
            </a:r>
            <a:r>
              <a:rPr lang="en-US" sz="1100" dirty="0" smtClean="0"/>
              <a:t>4–8)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Alexa Embedding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Digital twin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Voice on interface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Using digital twin technology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Embedding IOT in large scale ways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Easy and multiple interaction with IOT 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Low transcription accuracy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Need noise cancelation on voice input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0114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chemeClr val="tx1"/>
                </a:solidFill>
              </a:rPr>
              <a:t>:Interacting with a Digital Twin using Amazon Alexa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</a:rPr>
              <a:t>Authors : </a:t>
            </a:r>
            <a:r>
              <a:rPr lang="en-US" sz="1050" dirty="0">
                <a:solidFill>
                  <a:schemeClr val="tx1"/>
                </a:solidFill>
              </a:rPr>
              <a:t>Stefan </a:t>
            </a:r>
            <a:r>
              <a:rPr lang="en-US" sz="1050" dirty="0" err="1">
                <a:solidFill>
                  <a:schemeClr val="tx1"/>
                </a:solidFill>
              </a:rPr>
              <a:t>Wellsandta</a:t>
            </a:r>
            <a:r>
              <a:rPr lang="en-US" sz="1050" dirty="0">
                <a:solidFill>
                  <a:schemeClr val="tx1"/>
                </a:solidFill>
              </a:rPr>
              <a:t>,*, Mina </a:t>
            </a:r>
            <a:r>
              <a:rPr lang="en-US" sz="1050" dirty="0" err="1">
                <a:solidFill>
                  <a:schemeClr val="tx1"/>
                </a:solidFill>
              </a:rPr>
              <a:t>Foosheriana</a:t>
            </a:r>
            <a:r>
              <a:rPr lang="en-US" sz="1050" dirty="0">
                <a:solidFill>
                  <a:schemeClr val="tx1"/>
                </a:solidFill>
              </a:rPr>
              <a:t>, Klaus-Dieter </a:t>
            </a:r>
            <a:r>
              <a:rPr lang="en-US" sz="1050" dirty="0" err="1">
                <a:solidFill>
                  <a:schemeClr val="tx1"/>
                </a:solidFill>
              </a:rPr>
              <a:t>Thobena,b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aBIBA</a:t>
            </a:r>
            <a:r>
              <a:rPr lang="en-US" sz="1050" dirty="0">
                <a:solidFill>
                  <a:schemeClr val="tx1"/>
                </a:solidFill>
              </a:rPr>
              <a:t> - Bremer </a:t>
            </a:r>
            <a:r>
              <a:rPr lang="en-US" sz="1050" dirty="0" err="1">
                <a:solidFill>
                  <a:schemeClr val="tx1"/>
                </a:solidFill>
              </a:rPr>
              <a:t>Institut</a:t>
            </a:r>
            <a:r>
              <a:rPr lang="en-US" sz="1050" dirty="0">
                <a:solidFill>
                  <a:schemeClr val="tx1"/>
                </a:solidFill>
              </a:rPr>
              <a:t> für </a:t>
            </a:r>
            <a:r>
              <a:rPr lang="en-US" sz="1050" dirty="0" err="1">
                <a:solidFill>
                  <a:schemeClr val="tx1"/>
                </a:solidFill>
              </a:rPr>
              <a:t>Produktion</a:t>
            </a:r>
            <a:r>
              <a:rPr lang="en-US" sz="1050" dirty="0">
                <a:solidFill>
                  <a:schemeClr val="tx1"/>
                </a:solidFill>
              </a:rPr>
              <a:t> und </a:t>
            </a:r>
            <a:r>
              <a:rPr lang="en-US" sz="1050" dirty="0" err="1">
                <a:solidFill>
                  <a:schemeClr val="tx1"/>
                </a:solidFill>
              </a:rPr>
              <a:t>Logistik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GmbH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Hochschulring</a:t>
            </a:r>
            <a:r>
              <a:rPr lang="en-US" sz="1050" dirty="0">
                <a:solidFill>
                  <a:schemeClr val="tx1"/>
                </a:solidFill>
              </a:rPr>
              <a:t> 20, 28359 Bremen, Germany </a:t>
            </a:r>
            <a:r>
              <a:rPr lang="en-US" sz="1050" dirty="0" err="1">
                <a:solidFill>
                  <a:schemeClr val="tx1"/>
                </a:solidFill>
              </a:rPr>
              <a:t>bUniversity</a:t>
            </a:r>
            <a:r>
              <a:rPr lang="en-US" sz="1050" dirty="0">
                <a:solidFill>
                  <a:schemeClr val="tx1"/>
                </a:solidFill>
              </a:rPr>
              <a:t> of Bremen, Faculty of Production Engineering, </a:t>
            </a:r>
            <a:r>
              <a:rPr lang="en-US" sz="1050" dirty="0" err="1">
                <a:solidFill>
                  <a:schemeClr val="tx1"/>
                </a:solidFill>
              </a:rPr>
              <a:t>Badgasteiner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Straße</a:t>
            </a:r>
            <a:r>
              <a:rPr lang="en-US" sz="1050" dirty="0">
                <a:solidFill>
                  <a:schemeClr val="tx1"/>
                </a:solidFill>
              </a:rPr>
              <a:t> 1, 28359 Bremen, Germany 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5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Ref.Date:29/10/2022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F0ACA-CD9E-788C-2BBB-45167E02C88C}"/>
              </a:ext>
            </a:extLst>
          </p:cNvPr>
          <p:cNvSpPr/>
          <p:nvPr/>
        </p:nvSpPr>
        <p:spPr>
          <a:xfrm>
            <a:off x="239171" y="701602"/>
            <a:ext cx="8815664" cy="98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100" dirty="0"/>
              <a:t>Amazon Alexa traffic traces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8 January2022,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Science direct </a:t>
            </a:r>
            <a:r>
              <a:rPr lang="en-US" sz="1100" dirty="0">
                <a:hlinkClick r:id="rId3"/>
              </a:rPr>
              <a:t>www.Elsevier.Com</a:t>
            </a: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Alexa Embedding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IOT Security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Voice on interface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Knowing the traces of IOT embedded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Sharing the 2 datasets that can help conduct privacy and security studies from the amazon dot ,echo speakers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Responding to voice commands require devices to listen the voices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Need a </a:t>
            </a:r>
            <a:r>
              <a:rPr lang="en-US" sz="1100" dirty="0" smtClean="0"/>
              <a:t>word to</a:t>
            </a: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/>
              <a:t>    wake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Loss </a:t>
            </a:r>
            <a:r>
              <a:rPr lang="en-US" sz="1100" dirty="0"/>
              <a:t>in privacy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0995" y="2056944"/>
            <a:ext cx="1523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60208" y="194354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1988058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079700" y="1964173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763591" y="194354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011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chemeClr val="tx1"/>
                </a:solidFill>
              </a:rPr>
              <a:t>:Amazon Alexa traffic traces</a:t>
            </a:r>
          </a:p>
          <a:p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Authors : </a:t>
            </a:r>
            <a:r>
              <a:rPr lang="en-US" sz="1050" dirty="0" err="1">
                <a:solidFill>
                  <a:schemeClr val="tx1"/>
                </a:solidFill>
              </a:rPr>
              <a:t>Rub´en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Barcel´o</a:t>
            </a:r>
            <a:r>
              <a:rPr lang="en-US" sz="1050" dirty="0">
                <a:solidFill>
                  <a:schemeClr val="tx1"/>
                </a:solidFill>
              </a:rPr>
              <a:t>-Armada, Ismael </a:t>
            </a:r>
            <a:r>
              <a:rPr lang="en-US" sz="1050" dirty="0" err="1">
                <a:solidFill>
                  <a:schemeClr val="tx1"/>
                </a:solidFill>
              </a:rPr>
              <a:t>CastellUroz</a:t>
            </a:r>
            <a:r>
              <a:rPr lang="en-US" sz="1050" dirty="0">
                <a:solidFill>
                  <a:schemeClr val="tx1"/>
                </a:solidFill>
              </a:rPr>
              <a:t>*, Pere </a:t>
            </a:r>
            <a:r>
              <a:rPr lang="en-US" sz="1050" dirty="0" err="1" smtClean="0">
                <a:solidFill>
                  <a:schemeClr val="tx1"/>
                </a:solidFill>
              </a:rPr>
              <a:t>Barlet-Ros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</a:rPr>
              <a:t>( </a:t>
            </a:r>
            <a:r>
              <a:rPr lang="en-US" sz="1050" dirty="0" err="1">
                <a:solidFill>
                  <a:schemeClr val="tx1"/>
                </a:solidFill>
              </a:rPr>
              <a:t>Universitat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Polit`ecnica</a:t>
            </a:r>
            <a:r>
              <a:rPr lang="en-US" sz="1050" dirty="0">
                <a:solidFill>
                  <a:schemeClr val="tx1"/>
                </a:solidFill>
              </a:rPr>
              <a:t> de Catalunya )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6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Ref.Date:01/11/2022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IoT-based electrosynthesis ecosystem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32318" y="2466062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2018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Science Direct </a:t>
            </a:r>
          </a:p>
          <a:p>
            <a:r>
              <a:rPr lang="en-IN" sz="1100" dirty="0" smtClean="0"/>
              <a:t>    (</a:t>
            </a:r>
            <a:r>
              <a:rPr lang="en-IN" sz="1100" dirty="0"/>
              <a:t>Internet of Things 3</a:t>
            </a:r>
            <a:r>
              <a:rPr lang="en-IN" sz="1100" dirty="0" smtClean="0"/>
              <a:t>–       4 </a:t>
            </a:r>
            <a:r>
              <a:rPr lang="en-IN" sz="1100" dirty="0"/>
              <a:t>(2018) 46–51 </a:t>
            </a:r>
            <a:r>
              <a:rPr lang="en-IN" sz="1100" dirty="0" smtClean="0"/>
              <a:t>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100" dirty="0" smtClean="0"/>
          </a:p>
          <a:p>
            <a:pPr lvl="0"/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IoT-Internet of Things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IoCT</a:t>
            </a:r>
            <a:r>
              <a:rPr lang="en-IN" sz="1100" dirty="0" smtClean="0"/>
              <a:t>- </a:t>
            </a:r>
            <a:r>
              <a:rPr lang="en-IN" sz="1100" dirty="0"/>
              <a:t>Internet of Chemical Things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Automated </a:t>
            </a:r>
            <a:r>
              <a:rPr lang="en-IN" sz="1100" dirty="0"/>
              <a:t>ecosystem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err="1" smtClean="0"/>
              <a:t>Electrosynthesis</a:t>
            </a:r>
            <a:r>
              <a:rPr lang="en-IN" sz="1100" dirty="0" smtClean="0"/>
              <a:t> </a:t>
            </a:r>
            <a:r>
              <a:rPr lang="en-IN" sz="1100" dirty="0"/>
              <a:t>machine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/>
              <a:t>Scaling up the coulometry procedure to be used in industrial </a:t>
            </a:r>
            <a:r>
              <a:rPr lang="en-IN" sz="1100" dirty="0" smtClean="0"/>
              <a:t>companies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/>
              <a:t>Predictive </a:t>
            </a:r>
            <a:r>
              <a:rPr lang="en-IN" sz="1100" dirty="0" smtClean="0"/>
              <a:t>Maintenance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 </a:t>
            </a:r>
            <a:r>
              <a:rPr lang="en-IN" sz="1100" dirty="0"/>
              <a:t>Energy </a:t>
            </a:r>
            <a:r>
              <a:rPr lang="en-IN" sz="1100" dirty="0" smtClean="0"/>
              <a:t>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Need to be in Network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/>
              <a:t>High data transfer rate (Band width)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0995" y="1948880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YEAR\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/JOURNAL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60208" y="1950483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120594" y="1917913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095590" y="1881324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042" y="1917913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A9C7D-57F9-55B8-782C-02A4DD1D709E}"/>
              </a:ext>
            </a:extLst>
          </p:cNvPr>
          <p:cNvSpPr/>
          <p:nvPr/>
        </p:nvSpPr>
        <p:spPr>
          <a:xfrm>
            <a:off x="239171" y="701602"/>
            <a:ext cx="8815664" cy="98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0114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4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IoT-based electrosynthesis ecosystem </a:t>
            </a:r>
            <a:endParaRPr lang="en-IN" sz="1200" dirty="0" smtClean="0"/>
          </a:p>
          <a:p>
            <a:endParaRPr lang="en-IN" sz="1200" dirty="0"/>
          </a:p>
          <a:p>
            <a:r>
              <a:rPr lang="en-US" sz="1100" dirty="0" smtClean="0">
                <a:solidFill>
                  <a:schemeClr val="tx1"/>
                </a:solidFill>
              </a:rPr>
              <a:t>Author : </a:t>
            </a:r>
            <a:r>
              <a:rPr lang="en-IN" sz="1100" dirty="0" smtClean="0"/>
              <a:t>Sepideh </a:t>
            </a:r>
            <a:r>
              <a:rPr lang="en-IN" sz="1100" dirty="0"/>
              <a:t>Radmannia, </a:t>
            </a:r>
            <a:endParaRPr lang="en-IN" sz="1100" dirty="0" smtClean="0"/>
          </a:p>
          <a:p>
            <a:r>
              <a:rPr lang="en-IN" sz="1100" dirty="0" smtClean="0"/>
              <a:t>Milad </a:t>
            </a:r>
            <a:r>
              <a:rPr lang="en-IN" sz="1100" dirty="0"/>
              <a:t>Naderzad∗ ChemIOT, Istanbul, Turkey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7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Ref.Date:01/11/2022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Access control and surveillance in a smart home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2022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Science Direct_ </a:t>
            </a:r>
            <a:r>
              <a:rPr lang="en-IN" sz="1100" dirty="0"/>
              <a:t>High-Confidence Computing _(100036 ) 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Access control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Internet </a:t>
            </a:r>
            <a:r>
              <a:rPr lang="en-IN" sz="1100" dirty="0"/>
              <a:t>of things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Security </a:t>
            </a:r>
            <a:r>
              <a:rPr lang="en-IN" sz="1100" dirty="0"/>
              <a:t>Smart </a:t>
            </a:r>
            <a:endParaRPr lang="en-IN" sz="11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Homes </a:t>
            </a:r>
            <a:r>
              <a:rPr lang="en-IN" sz="1100" dirty="0"/>
              <a:t>Video surveillance</a:t>
            </a: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Access control and security system. </a:t>
            </a:r>
            <a:r>
              <a:rPr lang="en-IN" sz="1100" dirty="0" smtClean="0"/>
              <a:t>Qtoggle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Video surveillance. </a:t>
            </a:r>
            <a:r>
              <a:rPr lang="en-IN" sz="1100" dirty="0" smtClean="0"/>
              <a:t>MotionEye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Easy </a:t>
            </a:r>
            <a:r>
              <a:rPr lang="en-US" sz="1100" dirty="0"/>
              <a:t>and multiple interaction with IOT  </a:t>
            </a:r>
            <a:r>
              <a:rPr lang="en-IN" sz="1100" dirty="0"/>
              <a:t>Access control and security using </a:t>
            </a:r>
            <a:r>
              <a:rPr lang="en-IN" sz="1100" dirty="0" smtClean="0"/>
              <a:t>QToggle</a:t>
            </a:r>
            <a:endParaRPr lang="en-US" sz="11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be in Network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High data transfer </a:t>
            </a:r>
            <a:r>
              <a:rPr lang="en-US" sz="1100" dirty="0" smtClean="0"/>
              <a:t>rate (high band width)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0114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5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Access control and surveillance in a smart home </a:t>
            </a:r>
            <a:endParaRPr lang="en-IN" sz="1200" dirty="0" smtClean="0"/>
          </a:p>
          <a:p>
            <a:endParaRPr lang="en-IN" sz="120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Authors :</a:t>
            </a:r>
            <a:r>
              <a:rPr lang="en-IN" sz="1050" dirty="0" smtClean="0"/>
              <a:t>Cristina </a:t>
            </a:r>
            <a:r>
              <a:rPr lang="en-IN" sz="1050" dirty="0"/>
              <a:t>Stolojescu-Crisana,∗ , Calin Crisanb , Bogdan-Petru Butunoi c a Department of Communications, Politehnica University of Timisoara, Timisoara, Romania b SafeFleet Telematics, Timisoara, Romania c Department of Computer Science, West University of Timisoara, Timișoara, Romania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8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Ref.Date:03/11/2022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215746" y="2472443"/>
            <a:ext cx="1704798" cy="23091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Smart IOT Surveillance Multi-Camera Monitoring System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 smtClean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21" name="Google Shape;621;p32"/>
          <p:cNvSpPr/>
          <p:nvPr/>
        </p:nvSpPr>
        <p:spPr>
          <a:xfrm>
            <a:off x="2042503" y="2465174"/>
            <a:ext cx="1676400" cy="2301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2019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 </a:t>
            </a:r>
            <a:r>
              <a:rPr lang="en-IN" sz="1100" dirty="0"/>
              <a:t>IEEE 7th Conference on Systems, Process and Control (ICSPC 2019), 13–14 December 2019, Melaka, Malaysia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622" name="Google Shape;622;p32"/>
          <p:cNvSpPr txBox="1">
            <a:spLocks noGrp="1"/>
          </p:cNvSpPr>
          <p:nvPr>
            <p:ph type="ctrTitle"/>
          </p:nvPr>
        </p:nvSpPr>
        <p:spPr>
          <a:xfrm>
            <a:off x="239171" y="46574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Literature Survey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3811695" y="2472442"/>
            <a:ext cx="1682457" cy="2305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IOT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Edge </a:t>
            </a:r>
            <a:r>
              <a:rPr lang="en-IN" sz="1100" dirty="0"/>
              <a:t>Computing, surveillance </a:t>
            </a:r>
            <a:r>
              <a:rPr lang="en-IN" sz="1100" dirty="0" smtClean="0"/>
              <a:t>camera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live video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Video analytics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Video streaming</a:t>
            </a: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590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24;p32"/>
          <p:cNvSpPr/>
          <p:nvPr/>
        </p:nvSpPr>
        <p:spPr>
          <a:xfrm>
            <a:off x="5597129" y="2466828"/>
            <a:ext cx="1682457" cy="2314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/>
              <a:t>Security Surveillance Movement Tracking </a:t>
            </a:r>
            <a:r>
              <a:rPr lang="en-IN" sz="1100" dirty="0" smtClean="0"/>
              <a:t>System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100" dirty="0" smtClean="0"/>
              <a:t>Video surveillance.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Easy </a:t>
            </a:r>
            <a:r>
              <a:rPr lang="en-US" sz="1100" dirty="0"/>
              <a:t>and multiple interaction with IOT  </a:t>
            </a:r>
            <a:r>
              <a:rPr lang="en-IN" sz="1100" dirty="0"/>
              <a:t>Access control and </a:t>
            </a:r>
            <a:r>
              <a:rPr lang="en-IN" sz="1100" dirty="0" smtClean="0"/>
              <a:t>security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1" name="Google Shape;624;p32"/>
          <p:cNvSpPr/>
          <p:nvPr/>
        </p:nvSpPr>
        <p:spPr>
          <a:xfrm>
            <a:off x="7372378" y="2477940"/>
            <a:ext cx="1682457" cy="2293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Need to be in Network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/>
              <a:t>High data transfer rate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CC92-09F6-4C7E-66B7-2A0762803658}"/>
              </a:ext>
            </a:extLst>
          </p:cNvPr>
          <p:cNvSpPr txBox="1"/>
          <p:nvPr/>
        </p:nvSpPr>
        <p:spPr>
          <a:xfrm>
            <a:off x="2119116" y="2053832"/>
            <a:ext cx="152317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PUBLICATION YEAR/</a:t>
            </a: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JOURNAL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90E36-B7CE-7050-0978-613DF755E8FA}"/>
              </a:ext>
            </a:extLst>
          </p:cNvPr>
          <p:cNvSpPr/>
          <p:nvPr/>
        </p:nvSpPr>
        <p:spPr>
          <a:xfrm>
            <a:off x="239171" y="701602"/>
            <a:ext cx="8815664" cy="124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0680-B786-DD13-B813-5216AB6D7110}"/>
              </a:ext>
            </a:extLst>
          </p:cNvPr>
          <p:cNvSpPr txBox="1"/>
          <p:nvPr/>
        </p:nvSpPr>
        <p:spPr>
          <a:xfrm>
            <a:off x="736189" y="203717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TOPIC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10582-86E8-7C7A-4C13-175073DFFA3E}"/>
              </a:ext>
            </a:extLst>
          </p:cNvPr>
          <p:cNvSpPr txBox="1"/>
          <p:nvPr/>
        </p:nvSpPr>
        <p:spPr>
          <a:xfrm>
            <a:off x="4212871" y="2023909"/>
            <a:ext cx="902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FEATURES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C6E7F-D7B8-4484-7E40-ECBCCB2AB53D}"/>
              </a:ext>
            </a:extLst>
          </p:cNvPr>
          <p:cNvSpPr txBox="1"/>
          <p:nvPr/>
        </p:nvSpPr>
        <p:spPr>
          <a:xfrm>
            <a:off x="6115050" y="198327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PROS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764D2-5F84-B8D7-9091-778B14C45CFE}"/>
              </a:ext>
            </a:extLst>
          </p:cNvPr>
          <p:cNvSpPr txBox="1"/>
          <p:nvPr/>
        </p:nvSpPr>
        <p:spPr>
          <a:xfrm>
            <a:off x="7833615" y="1983272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CONS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60F82-88B4-F9A0-6308-A9D264D1CBA1}"/>
              </a:ext>
            </a:extLst>
          </p:cNvPr>
          <p:cNvSpPr txBox="1"/>
          <p:nvPr/>
        </p:nvSpPr>
        <p:spPr>
          <a:xfrm>
            <a:off x="339922" y="764225"/>
            <a:ext cx="8804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PAPER </a:t>
            </a:r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:</a:t>
            </a:r>
            <a:r>
              <a:rPr lang="en-IN" sz="1200" dirty="0"/>
              <a:t> </a:t>
            </a:r>
            <a:r>
              <a:rPr lang="en-IN" sz="1200" dirty="0" smtClean="0"/>
              <a:t>Smart </a:t>
            </a:r>
            <a:r>
              <a:rPr lang="en-IN" sz="1200" dirty="0"/>
              <a:t>IOT Surveillance Multi-Camera Monitoring </a:t>
            </a:r>
            <a:r>
              <a:rPr lang="en-IN" sz="1200" dirty="0" smtClean="0"/>
              <a:t>System</a:t>
            </a:r>
          </a:p>
          <a:p>
            <a:endParaRPr lang="en-IN" sz="1200" dirty="0" smtClean="0"/>
          </a:p>
          <a:p>
            <a:r>
              <a:rPr lang="en-US" sz="1050" dirty="0" smtClean="0">
                <a:solidFill>
                  <a:schemeClr val="tx1"/>
                </a:solidFill>
              </a:rPr>
              <a:t>Authors :</a:t>
            </a:r>
            <a:r>
              <a:rPr lang="en-IN" sz="1050" dirty="0"/>
              <a:t>Husniza Razalli </a:t>
            </a:r>
            <a:r>
              <a:rPr lang="en-IN" sz="1050" dirty="0" smtClean="0"/>
              <a:t>, </a:t>
            </a:r>
            <a:r>
              <a:rPr lang="en-IN" sz="1050" dirty="0"/>
              <a:t>Mohammed Hazim, Aizat Syazwan </a:t>
            </a:r>
            <a:r>
              <a:rPr lang="en-IN" sz="1050" dirty="0" smtClean="0"/>
              <a:t>Suhemi </a:t>
            </a:r>
          </a:p>
          <a:p>
            <a:r>
              <a:rPr lang="en-IN" sz="1050" dirty="0" smtClean="0"/>
              <a:t>Faculty </a:t>
            </a:r>
            <a:r>
              <a:rPr lang="en-IN" sz="1050" dirty="0"/>
              <a:t>of Information Science &amp; Engineering. Management &amp; Science University, Shah Alam, Selangor, Malaysia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A635B74-FB72-A793-8656-96F9028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797" y="4767263"/>
            <a:ext cx="2057400" cy="274637"/>
          </a:xfrm>
        </p:spPr>
        <p:txBody>
          <a:bodyPr/>
          <a:lstStyle/>
          <a:p>
            <a:fld id="{A59AEF1E-77E0-427A-9CBD-081564B5EE65}" type="datetime1">
              <a:rPr lang="en-US" smtClean="0">
                <a:solidFill>
                  <a:schemeClr val="bg1"/>
                </a:solidFill>
              </a:rPr>
              <a:t>12/8/2022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2966AAD-35DE-3E53-18F0-FA0C5350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480D11-E63D-047B-F91F-C0B31C01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9850" y="4822289"/>
            <a:ext cx="2057400" cy="274637"/>
          </a:xfrm>
        </p:spPr>
        <p:txBody>
          <a:bodyPr/>
          <a:lstStyle/>
          <a:p>
            <a:fld id="{E745C82E-0F55-4C36-8043-40284BC009CE}" type="slidenum">
              <a:rPr lang="en-IN" sz="1800" smtClean="0">
                <a:solidFill>
                  <a:schemeClr val="bg1"/>
                </a:solidFill>
              </a:rPr>
              <a:t>9</a:t>
            </a:fld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700" y="209550"/>
            <a:ext cx="256088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Ref.Date:10/11/2022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1999</Words>
  <Application>Microsoft Office PowerPoint</Application>
  <PresentationFormat>On-screen Show (16:9)</PresentationFormat>
  <Paragraphs>712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Bai Jamjuree SemiBold</vt:lpstr>
      <vt:lpstr>Bree Serif</vt:lpstr>
      <vt:lpstr>Corbel Light</vt:lpstr>
      <vt:lpstr>Fira Sans</vt:lpstr>
      <vt:lpstr>Fira Sans Medium</vt:lpstr>
      <vt:lpstr>Impact</vt:lpstr>
      <vt:lpstr>Roboto Black</vt:lpstr>
      <vt:lpstr>Roboto Light</vt:lpstr>
      <vt:lpstr>Roboto Mono Thin</vt:lpstr>
      <vt:lpstr>WEB PROPOSAL</vt:lpstr>
      <vt:lpstr>LITERATURE SURVEY</vt:lpstr>
      <vt:lpstr>PowerPoint Presentation</vt:lpstr>
      <vt:lpstr>OUR TEAM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Have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aju</dc:creator>
  <cp:lastModifiedBy>aju</cp:lastModifiedBy>
  <cp:revision>57</cp:revision>
  <cp:lastPrinted>2022-11-24T16:10:16Z</cp:lastPrinted>
  <dcterms:modified xsi:type="dcterms:W3CDTF">2022-12-08T18:13:45Z</dcterms:modified>
</cp:coreProperties>
</file>