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7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8" r:id="rId16"/>
    <p:sldId id="279" r:id="rId17"/>
    <p:sldId id="281" r:id="rId18"/>
    <p:sldId id="282" r:id="rId19"/>
    <p:sldId id="283" r:id="rId20"/>
    <p:sldId id="284" r:id="rId21"/>
    <p:sldId id="285" r:id="rId22"/>
    <p:sldId id="274" r:id="rId23"/>
    <p:sldId id="275" r:id="rId24"/>
    <p:sldId id="276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f8a1be752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6f8a1be75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f8a1be752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6f8a1be75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f8a1be752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6f8a1be75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95" name="Google Shape;295;p1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1" name="Google Shape;101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f8f546b1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6f8f546b1d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6f8f546b1d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2" name="Google Shape;112;g6f8f546b1d_0_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f9d8b284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6f9d8b284d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6f9d8b284d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3" name="Google Shape;123;g6f9d8b284d_0_1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6" name="Google Shape;156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f8f546b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6f8f546b1d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6f8f546b1d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7" name="Google Shape;167;g6f8f546b1d_0_2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f8f546b1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6f8f546b1d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6f8f546b1d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78" name="Google Shape;178;g6f8f546b1d_0_3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f8a1be75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6f8a1be7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2238348" y="1532585"/>
            <a:ext cx="7772400" cy="1429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Project Screening</a:t>
            </a:r>
            <a:r>
              <a:rPr lang="en-US" sz="2400" b="1" dirty="0"/>
              <a:t>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  <a:b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b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“Stock Market Analysis”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524000" y="3214675"/>
            <a:ext cx="4446300" cy="12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220" b="1" dirty="0">
                <a:latin typeface="Times New Roman"/>
                <a:ea typeface="Times New Roman"/>
                <a:cs typeface="Times New Roman"/>
                <a:sym typeface="Times New Roman"/>
              </a:rPr>
              <a:t>Students:          </a:t>
            </a:r>
            <a:endParaRPr sz="185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AutoNum type="arabicPeriod"/>
            </a:pPr>
            <a:r>
              <a:rPr lang="en-US" sz="185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50" dirty="0">
                <a:latin typeface="Times New Roman"/>
                <a:ea typeface="Times New Roman"/>
                <a:cs typeface="Times New Roman"/>
                <a:sym typeface="Times New Roman"/>
              </a:rPr>
              <a:t>Ajay Deshpande</a:t>
            </a:r>
            <a:r>
              <a:rPr lang="en-US" sz="185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50" dirty="0">
                <a:latin typeface="Times New Roman"/>
                <a:ea typeface="Times New Roman"/>
                <a:cs typeface="Times New Roman"/>
                <a:sym typeface="Times New Roman"/>
              </a:rPr>
              <a:t>(1RN16CS005)</a:t>
            </a:r>
            <a:endParaRPr dirty="0"/>
          </a:p>
          <a:p>
            <a:pPr marL="457200"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AutoNum type="arabicPeriod"/>
            </a:pPr>
            <a:r>
              <a:rPr lang="en-US" sz="185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50" dirty="0">
                <a:latin typeface="Times New Roman"/>
                <a:ea typeface="Times New Roman"/>
                <a:cs typeface="Times New Roman"/>
                <a:sym typeface="Times New Roman"/>
              </a:rPr>
              <a:t>Dhanush C (1RN16CS021)</a:t>
            </a:r>
            <a:endParaRPr sz="18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97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None/>
            </a:pPr>
            <a:endParaRPr sz="18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97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None/>
            </a:pPr>
            <a:endParaRPr sz="185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474400" y="3252925"/>
            <a:ext cx="32148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</a:t>
            </a:r>
            <a:r>
              <a:rPr lang="en-IN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Devaraju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Asst. Prof. Dept. of CSE, RNSIT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5934" y="336036"/>
            <a:ext cx="1000132" cy="129608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/>
          <p:nvPr/>
        </p:nvSpPr>
        <p:spPr>
          <a:xfrm>
            <a:off x="2088301" y="5454571"/>
            <a:ext cx="807249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RNS Institute of Technology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2019-20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3" descr="G:\RNSIT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5934" y="4248565"/>
            <a:ext cx="1214446" cy="1299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1952596" y="357166"/>
            <a:ext cx="8229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b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1981200" y="1285860"/>
            <a:ext cx="8229600" cy="45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Non - Functional Requirements - 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57400" lvl="4" indent="-228600" algn="l" rtl="0">
              <a:lnSpc>
                <a:spcPct val="114000"/>
              </a:lnSpc>
              <a:spcBef>
                <a:spcPts val="9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Reliability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57400" lvl="4" indent="-228600" algn="l" rtl="0">
              <a:lnSpc>
                <a:spcPct val="114000"/>
              </a:lnSpc>
              <a:spcBef>
                <a:spcPts val="9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</a:p>
          <a:p>
            <a:pPr marL="2057400" lvl="4" indent="-228600" algn="l" rtl="0">
              <a:lnSpc>
                <a:spcPct val="114000"/>
              </a:lnSpc>
              <a:spcBef>
                <a:spcPts val="9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Adaptability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57400" lvl="4" indent="-228600" algn="l" rtl="0">
              <a:lnSpc>
                <a:spcPct val="114000"/>
              </a:lnSpc>
              <a:spcBef>
                <a:spcPts val="9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Usability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00" name="Google Shape;20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CSE,RNSIT</a:t>
            </a: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2019 - 20</a:t>
            </a:r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1952596" y="357166"/>
            <a:ext cx="8229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1"/>
          </p:nvPr>
        </p:nvSpPr>
        <p:spPr>
          <a:xfrm>
            <a:off x="1981200" y="1285860"/>
            <a:ext cx="8229600" cy="45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Hardware Requirements - 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57400" lvl="4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RAM: 8GB or More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57400" lvl="4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Processor: Intel Core i5 or higher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57400" lvl="4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Processor Speed: 1.8 GHz or higher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57400" lvl="4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Standard Monitor or display unit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57400" lvl="4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IN" sz="2600" dirty="0">
                <a:latin typeface="Times New Roman"/>
                <a:ea typeface="Times New Roman"/>
                <a:cs typeface="Times New Roman"/>
                <a:sym typeface="Times New Roman"/>
              </a:rPr>
              <a:t>Chrome Browser v77 or more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57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09" name="Google Shape;20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CSE,RNSIT</a:t>
            </a: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2019 - 20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title"/>
          </p:nvPr>
        </p:nvSpPr>
        <p:spPr>
          <a:xfrm>
            <a:off x="1962023" y="357166"/>
            <a:ext cx="8229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b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body" idx="1"/>
          </p:nvPr>
        </p:nvSpPr>
        <p:spPr>
          <a:xfrm>
            <a:off x="1981200" y="1142875"/>
            <a:ext cx="10120500" cy="4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Software Requirements - 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574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Operating System: Ubuntu 18.04 LTS 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574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Web Browser: Google Chrome  Version 77.0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574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2700" dirty="0" err="1">
                <a:latin typeface="Times New Roman"/>
                <a:ea typeface="Times New Roman"/>
                <a:cs typeface="Times New Roman"/>
                <a:sym typeface="Times New Roman"/>
              </a:rPr>
              <a:t>Jupyter</a:t>
            </a: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 Notebook Version 6.0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574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Python 3.6.8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574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Libraries: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4600" lvl="5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■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Pandas 0.25.1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14600" lvl="5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■"/>
            </a:pPr>
            <a:r>
              <a:rPr lang="en-IN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Scikit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-learn 0.21.3</a:t>
            </a:r>
          </a:p>
          <a:p>
            <a:pPr marL="2514600" lvl="5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■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Selenium 3.141.0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57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57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18" name="Google Shape;21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CSE,RNSIT</a:t>
            </a: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2019 - 20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233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90"/>
              <a:buFont typeface="Times New Roman"/>
              <a:buNone/>
            </a:pPr>
            <a:br>
              <a:rPr lang="en-US" sz="279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4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 / BLOCK DIAGRAM</a:t>
            </a:r>
            <a:br>
              <a:rPr lang="en-US" sz="216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959" dirty="0"/>
          </a:p>
        </p:txBody>
      </p:sp>
      <p:sp>
        <p:nvSpPr>
          <p:cNvPr id="226" name="Google Shape;226;p26"/>
          <p:cNvSpPr txBox="1">
            <a:spLocks noGrp="1"/>
          </p:cNvSpPr>
          <p:nvPr>
            <p:ph type="body" idx="1"/>
          </p:nvPr>
        </p:nvSpPr>
        <p:spPr>
          <a:xfrm>
            <a:off x="1378038" y="1825625"/>
            <a:ext cx="9975761" cy="38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600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600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dirty="0"/>
              <a:t>			System Architecture</a:t>
            </a:r>
            <a:endParaRPr sz="2600" dirty="0"/>
          </a:p>
        </p:txBody>
      </p:sp>
      <p:sp>
        <p:nvSpPr>
          <p:cNvPr id="227" name="Google Shape;22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CSE,RNSIT</a:t>
            </a:r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2019 - 20</a:t>
            </a:r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0B202B-9C4E-492D-A529-55D626A29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578" y="2213114"/>
            <a:ext cx="7682844" cy="305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4D70E3-F6FC-4052-BE89-AADF9DA81ACE}"/>
              </a:ext>
            </a:extLst>
          </p:cNvPr>
          <p:cNvSpPr/>
          <p:nvPr/>
        </p:nvSpPr>
        <p:spPr>
          <a:xfrm>
            <a:off x="2554663" y="2743200"/>
            <a:ext cx="1282046" cy="301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75741-5C01-4CB0-89F3-5618283E7F30}"/>
              </a:ext>
            </a:extLst>
          </p:cNvPr>
          <p:cNvSpPr txBox="1"/>
          <p:nvPr/>
        </p:nvSpPr>
        <p:spPr>
          <a:xfrm>
            <a:off x="2554663" y="2697481"/>
            <a:ext cx="1282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DataBase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C651C9-E607-46C9-9587-7E4EEF2AC339}"/>
              </a:ext>
            </a:extLst>
          </p:cNvPr>
          <p:cNvSpPr/>
          <p:nvPr/>
        </p:nvSpPr>
        <p:spPr>
          <a:xfrm>
            <a:off x="2658359" y="3789575"/>
            <a:ext cx="1178350" cy="301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FD0D1-059A-4781-9D46-F68D93DA8E8D}"/>
              </a:ext>
            </a:extLst>
          </p:cNvPr>
          <p:cNvSpPr txBox="1"/>
          <p:nvPr/>
        </p:nvSpPr>
        <p:spPr>
          <a:xfrm>
            <a:off x="2578230" y="3735796"/>
            <a:ext cx="136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Flask Server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A27F58-DD12-4770-97A3-CC48A16A2D0C}"/>
              </a:ext>
            </a:extLst>
          </p:cNvPr>
          <p:cNvSpPr/>
          <p:nvPr/>
        </p:nvSpPr>
        <p:spPr>
          <a:xfrm>
            <a:off x="2799761" y="4845377"/>
            <a:ext cx="923827" cy="137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FC7CE-7746-402F-99FF-365ED01377C6}"/>
              </a:ext>
            </a:extLst>
          </p:cNvPr>
          <p:cNvSpPr txBox="1"/>
          <p:nvPr/>
        </p:nvSpPr>
        <p:spPr>
          <a:xfrm>
            <a:off x="2626072" y="4760010"/>
            <a:ext cx="122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title"/>
          </p:nvPr>
        </p:nvSpPr>
        <p:spPr>
          <a:xfrm>
            <a:off x="975350" y="457200"/>
            <a:ext cx="9975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90"/>
              <a:buFont typeface="Times New Roman"/>
              <a:buNone/>
            </a:pPr>
            <a:br>
              <a:rPr lang="en-US" sz="279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4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 / BLOCK DIAGRAM</a:t>
            </a:r>
            <a:br>
              <a:rPr lang="en-US" sz="21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959"/>
          </a:p>
        </p:txBody>
      </p:sp>
      <p:sp>
        <p:nvSpPr>
          <p:cNvPr id="236" name="Google Shape;236;p27"/>
          <p:cNvSpPr txBox="1">
            <a:spLocks noGrp="1"/>
          </p:cNvSpPr>
          <p:nvPr>
            <p:ph type="body" idx="1"/>
          </p:nvPr>
        </p:nvSpPr>
        <p:spPr>
          <a:xfrm>
            <a:off x="1378038" y="1825625"/>
            <a:ext cx="9975900" cy="3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		</a:t>
            </a:r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6858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Flow Diagram</a:t>
            </a:r>
            <a:endParaRPr dirty="0"/>
          </a:p>
        </p:txBody>
      </p:sp>
      <p:sp>
        <p:nvSpPr>
          <p:cNvPr id="237" name="Google Shape;23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CSE,RNSIT</a:t>
            </a:r>
            <a:endParaRPr dirty="0"/>
          </a:p>
        </p:txBody>
      </p:sp>
      <p:sp>
        <p:nvSpPr>
          <p:cNvPr id="238" name="Google Shape;23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2019 - 20</a:t>
            </a:r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03D58A-42B3-440E-8D63-46752A371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476" y="1678132"/>
            <a:ext cx="9153426" cy="36385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993F-15CC-4290-9DA9-9CCFC773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888C1-881C-44E4-86F1-6CFBCD55F5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01EB2A-6BD3-4F13-A1C8-F6CF6BC6B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27" y="1596231"/>
            <a:ext cx="8720560" cy="4088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43C739-633C-4F60-BA3F-F6686676F42E}"/>
              </a:ext>
            </a:extLst>
          </p:cNvPr>
          <p:cNvSpPr txBox="1"/>
          <p:nvPr/>
        </p:nvSpPr>
        <p:spPr>
          <a:xfrm>
            <a:off x="2328421" y="6061435"/>
            <a:ext cx="6749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Collect constituent data using </a:t>
            </a:r>
            <a:r>
              <a:rPr lang="en-IN" dirty="0" err="1"/>
              <a:t>get_constituents</a:t>
            </a:r>
            <a:r>
              <a:rPr lang="en-IN" dirty="0"/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146633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92E7-0C65-437C-A0D8-3DFE22E5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620A3-4CA8-4290-A93A-B1AF02D3CD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FB8845-9E33-438B-9B70-4070354EA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70" y="1418162"/>
            <a:ext cx="10124388" cy="4756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E5BC42-15F5-4BF3-A801-7ACD6AA2A75C}"/>
              </a:ext>
            </a:extLst>
          </p:cNvPr>
          <p:cNvSpPr txBox="1"/>
          <p:nvPr/>
        </p:nvSpPr>
        <p:spPr>
          <a:xfrm>
            <a:off x="3112416" y="6413698"/>
            <a:ext cx="5967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Collect stock parameters of each constituent using collect() function</a:t>
            </a:r>
          </a:p>
        </p:txBody>
      </p:sp>
    </p:spTree>
    <p:extLst>
      <p:ext uri="{BB962C8B-B14F-4D97-AF65-F5344CB8AC3E}">
        <p14:creationId xmlns:p14="http://schemas.microsoft.com/office/powerpoint/2010/main" val="3025783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92E7-0C65-437C-A0D8-3DFE22E5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620A3-4CA8-4290-A93A-B1AF02D3CD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D2F68-A436-4352-9154-49A17210B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36" y="1506684"/>
            <a:ext cx="9860437" cy="4554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8C3375-ADD4-45EB-BA9E-89A4D2E70DC1}"/>
              </a:ext>
            </a:extLst>
          </p:cNvPr>
          <p:cNvSpPr txBox="1"/>
          <p:nvPr/>
        </p:nvSpPr>
        <p:spPr>
          <a:xfrm>
            <a:off x="3508341" y="6338986"/>
            <a:ext cx="5175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Cleans the tabular data using cleaner class’ clean() function </a:t>
            </a:r>
          </a:p>
        </p:txBody>
      </p:sp>
    </p:spTree>
    <p:extLst>
      <p:ext uri="{BB962C8B-B14F-4D97-AF65-F5344CB8AC3E}">
        <p14:creationId xmlns:p14="http://schemas.microsoft.com/office/powerpoint/2010/main" val="502005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92E7-0C65-437C-A0D8-3DFE22E5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620A3-4CA8-4290-A93A-B1AF02D3CD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62F41-1DFB-496D-B03C-347CFF524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423" y="1798178"/>
            <a:ext cx="9294829" cy="4272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505836-D773-48A9-A924-FCBFEEBEB5F7}"/>
              </a:ext>
            </a:extLst>
          </p:cNvPr>
          <p:cNvSpPr txBox="1"/>
          <p:nvPr/>
        </p:nvSpPr>
        <p:spPr>
          <a:xfrm>
            <a:off x="3795859" y="6290380"/>
            <a:ext cx="4600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Storage utility class with above function</a:t>
            </a:r>
          </a:p>
        </p:txBody>
      </p:sp>
    </p:spTree>
    <p:extLst>
      <p:ext uri="{BB962C8B-B14F-4D97-AF65-F5344CB8AC3E}">
        <p14:creationId xmlns:p14="http://schemas.microsoft.com/office/powerpoint/2010/main" val="1377417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D805-37BA-49E2-BDFB-34F93BD3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VISUALIZATION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F076C-C9F4-4B49-9838-347D9A8730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B3857-5398-453E-9D15-6DB8B5F4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93" y="1517715"/>
            <a:ext cx="10996613" cy="520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9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1981200" y="428604"/>
            <a:ext cx="8229600" cy="989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1403796" y="1532586"/>
            <a:ext cx="9950004" cy="482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SYSTEM ARCHITECTURE/BLOCK DIAGRAM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INNOVATIVENESS &amp; USEFULNESS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42900" algn="l" rtl="0">
              <a:spcBef>
                <a:spcPts val="1000"/>
              </a:spcBef>
              <a:spcAft>
                <a:spcPts val="0"/>
              </a:spcAft>
              <a:buSzPts val="3600"/>
              <a:buFont typeface="Times New Roman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CSE,RNSIT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2019 - 20</a:t>
            </a: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4282-A7D7-4514-B115-091DEA7A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VISUALIZATION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727AC-C735-4D4E-B47B-458832A14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B9E26-C1C9-430F-B396-3339D2120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70567"/>
            <a:ext cx="10515600" cy="49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18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717E-A19D-4FE2-8EB2-4DD5B37A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VISUALIZATION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60168-14A4-4EC0-9E5C-269C0B521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D1057-63A7-4219-ADA4-FC9E77B05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6" y="1385740"/>
            <a:ext cx="10935648" cy="48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31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lang="en-US" sz="3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6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1"/>
          <p:cNvSpPr txBox="1">
            <a:spLocks noGrp="1"/>
          </p:cNvSpPr>
          <p:nvPr>
            <p:ph type="body" idx="1"/>
          </p:nvPr>
        </p:nvSpPr>
        <p:spPr>
          <a:xfrm>
            <a:off x="1429550" y="1359300"/>
            <a:ext cx="9749400" cy="5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The application is useful for a user to make a decision whether to sell, buy or hold on to a stock.</a:t>
            </a:r>
            <a:endParaRPr lang="en-US" sz="3200" dirty="0"/>
          </a:p>
          <a:p>
            <a:pPr fontAlgn="base"/>
            <a:r>
              <a:rPr lang="en-US" dirty="0"/>
              <a:t>The application now has to be run manually every week. An automated software like </a:t>
            </a:r>
            <a:r>
              <a:rPr lang="en-US" dirty="0" err="1"/>
              <a:t>jenkins</a:t>
            </a:r>
            <a:r>
              <a:rPr lang="en-US" dirty="0"/>
              <a:t> or airflow can be used to run this weekly automatically.</a:t>
            </a:r>
          </a:p>
          <a:p>
            <a:pPr fontAlgn="base"/>
            <a:r>
              <a:rPr lang="en-US" dirty="0"/>
              <a:t>We can use online storage like GCP or AWS to handle large incoming traffic.</a:t>
            </a:r>
          </a:p>
          <a:p>
            <a:pPr fontAlgn="base"/>
            <a:r>
              <a:rPr lang="en-US" dirty="0"/>
              <a:t>The model used to predict can be improved to provide better accuracy.</a:t>
            </a:r>
          </a:p>
          <a:p>
            <a:pPr marL="114300" indent="0">
              <a:buNone/>
            </a:pPr>
            <a:br>
              <a:rPr lang="en-US" sz="3200" dirty="0"/>
            </a:b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CSE,RNSIT</a:t>
            </a:r>
            <a:endParaRPr/>
          </a:p>
        </p:txBody>
      </p:sp>
      <p:sp>
        <p:nvSpPr>
          <p:cNvPr id="281" name="Google Shape;28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2019 - 20</a:t>
            </a:r>
            <a:endParaRPr/>
          </a:p>
        </p:txBody>
      </p:sp>
      <p:sp>
        <p:nvSpPr>
          <p:cNvPr id="282" name="Google Shape;28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SUGGESTIONS….!</a:t>
            </a:r>
            <a:endParaRPr sz="4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CSE,RNSIT</a:t>
            </a:r>
            <a:endParaRPr/>
          </a:p>
        </p:txBody>
      </p:sp>
      <p:sp>
        <p:nvSpPr>
          <p:cNvPr id="289" name="Google Shape;28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2019 - 20</a:t>
            </a:r>
            <a:endParaRPr/>
          </a:p>
        </p:txBody>
      </p:sp>
      <p:sp>
        <p:nvSpPr>
          <p:cNvPr id="290" name="Google Shape;29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>
            <a:spLocks noGrp="1"/>
          </p:cNvSpPr>
          <p:nvPr>
            <p:ph type="body" idx="1"/>
          </p:nvPr>
        </p:nvSpPr>
        <p:spPr>
          <a:xfrm>
            <a:off x="1981200" y="785794"/>
            <a:ext cx="8229600" cy="578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5400"/>
              <a:buNone/>
            </a:pPr>
            <a:r>
              <a:rPr lang="en-US" sz="5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YOU!!!</a:t>
            </a:r>
            <a:endParaRPr/>
          </a:p>
          <a:p>
            <a:pPr marL="228600" lvl="0" indent="-22860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</a:t>
            </a:r>
            <a:endParaRPr/>
          </a:p>
        </p:txBody>
      </p:sp>
      <p:sp>
        <p:nvSpPr>
          <p:cNvPr id="298" name="Google Shape;29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CSE,RNSIT</a:t>
            </a:r>
            <a:endParaRPr/>
          </a:p>
        </p:txBody>
      </p:sp>
      <p:sp>
        <p:nvSpPr>
          <p:cNvPr id="299" name="Google Shape;29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2019 - 20</a:t>
            </a:r>
            <a:endParaRPr/>
          </a:p>
        </p:txBody>
      </p:sp>
      <p:sp>
        <p:nvSpPr>
          <p:cNvPr id="300" name="Google Shape;30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3661-D9DE-422A-9333-0A977DDC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PECTEN LABS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3314F-C91A-442A-8FCA-769070A22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Pecten is a Fintech Start-up that has created a suite of products and services that leverages vast amounts data and effectively recalibrates and using proprietary modes based on Artificial Intelligence and Machine Learning. </a:t>
            </a:r>
          </a:p>
          <a:p>
            <a:r>
              <a:rPr lang="en-US" dirty="0"/>
              <a:t>Pecten provides an AI driven dynamic investment approach to achieve wealth growth and long-term value creation.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34422-BE96-4740-8B2C-1CBCDCE45E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3519D2-73F7-4DD8-94EF-04029FD79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58" y="416358"/>
            <a:ext cx="1223095" cy="122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72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1952596" y="714356"/>
            <a:ext cx="8229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6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1981200" y="1785925"/>
            <a:ext cx="87153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600" dirty="0">
                <a:latin typeface="Times New Roman"/>
                <a:ea typeface="Times New Roman"/>
                <a:cs typeface="Times New Roman"/>
                <a:sym typeface="Times New Roman"/>
              </a:rPr>
              <a:t>Web is the major source of information. </a:t>
            </a:r>
          </a:p>
          <a:p>
            <a:pPr marL="914400" indent="-381000">
              <a:lnSpc>
                <a:spcPct val="115000"/>
              </a:lnSpc>
              <a:spcBef>
                <a:spcPts val="0"/>
              </a:spcBef>
              <a:buSzPts val="2400"/>
              <a:buFont typeface="Times New Roman"/>
              <a:buChar char="●"/>
            </a:pPr>
            <a:r>
              <a:rPr lang="en-IN" sz="2600" dirty="0">
                <a:latin typeface="Times New Roman"/>
                <a:ea typeface="Times New Roman"/>
                <a:cs typeface="Times New Roman"/>
                <a:sym typeface="Times New Roman"/>
              </a:rPr>
              <a:t>To collect information from web we use Web Scraping. </a:t>
            </a:r>
          </a:p>
          <a:p>
            <a:pPr marL="914400" indent="-381000">
              <a:lnSpc>
                <a:spcPct val="115000"/>
              </a:lnSpc>
              <a:spcBef>
                <a:spcPts val="0"/>
              </a:spcBef>
              <a:buSzPts val="2400"/>
              <a:buFont typeface="Times New Roman"/>
              <a:buChar char="●"/>
            </a:pPr>
            <a:r>
              <a:rPr lang="en-IN" sz="2600" dirty="0">
                <a:latin typeface="Times New Roman"/>
                <a:ea typeface="Times New Roman"/>
                <a:cs typeface="Times New Roman"/>
                <a:sym typeface="Times New Roman"/>
              </a:rPr>
              <a:t>Collecting this information is labour-intensive if done manually. Hence we need automation tools for this purpose.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CSE,RNSIT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2019 - 20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952596" y="714356"/>
            <a:ext cx="8229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6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1981200" y="1432874"/>
            <a:ext cx="8715300" cy="4534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914400" indent="-393700">
              <a:lnSpc>
                <a:spcPct val="115000"/>
              </a:lnSpc>
              <a:spcBef>
                <a:spcPts val="0"/>
              </a:spcBef>
              <a:buSzPts val="2600"/>
              <a:buFont typeface="Times New Roman"/>
              <a:buChar char="●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Selenium is a fully fledged automation which can be used for testing, web scraping, browser automation.</a:t>
            </a:r>
            <a:r>
              <a:rPr lang="en-IN" sz="2600" dirty="0">
                <a:latin typeface="Times New Roman"/>
                <a:ea typeface="Times New Roman"/>
                <a:cs typeface="Times New Roman"/>
                <a:sym typeface="Times New Roman"/>
              </a:rPr>
              <a:t> It can be integrated with python and used to interact with a website in a browser. </a:t>
            </a: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IN" sz="2600" dirty="0">
                <a:latin typeface="Times New Roman"/>
                <a:ea typeface="Times New Roman"/>
                <a:cs typeface="Times New Roman"/>
                <a:sym typeface="Times New Roman"/>
              </a:rPr>
              <a:t>We collect stock-data and use pandas to pre-process the data and store it on </a:t>
            </a:r>
            <a:r>
              <a:rPr lang="en-IN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sqlite</a:t>
            </a:r>
            <a:r>
              <a:rPr lang="en-IN" sz="2600" dirty="0">
                <a:latin typeface="Times New Roman"/>
                <a:ea typeface="Times New Roman"/>
                <a:cs typeface="Times New Roman"/>
                <a:sym typeface="Times New Roman"/>
              </a:rPr>
              <a:t> database. </a:t>
            </a: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IN" sz="2600" dirty="0">
                <a:latin typeface="Times New Roman"/>
                <a:ea typeface="Times New Roman"/>
                <a:cs typeface="Times New Roman"/>
                <a:sym typeface="Times New Roman"/>
              </a:rPr>
              <a:t>The collected data can be visualized using Chart.js and predictions can be made for buying and selling stocks.</a:t>
            </a:r>
          </a:p>
          <a:p>
            <a:pPr marL="520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lang="en-IN"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CSE,RNSIT</a:t>
            </a: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2019 - 20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952596" y="714356"/>
            <a:ext cx="8229600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6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>
            <a:off x="1981200" y="1785926"/>
            <a:ext cx="82296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IN" sz="2600" dirty="0">
                <a:latin typeface="Times New Roman"/>
                <a:ea typeface="Times New Roman"/>
                <a:cs typeface="Times New Roman"/>
                <a:sym typeface="Times New Roman"/>
              </a:rPr>
              <a:t>To automate the process of stock data collection from web, pre-process it, show visualization of variance of data and make predictions using machine learning.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CSE,RNSIT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2019 - 20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1952596" y="714356"/>
            <a:ext cx="8229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36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xfrm>
            <a:off x="1981200" y="1785926"/>
            <a:ext cx="82296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600" dirty="0">
                <a:latin typeface="Times New Roman"/>
                <a:ea typeface="Times New Roman"/>
                <a:cs typeface="Times New Roman"/>
                <a:sym typeface="Times New Roman"/>
              </a:rPr>
              <a:t>Collect data from website using selenium with python.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600" dirty="0">
                <a:latin typeface="Times New Roman"/>
                <a:ea typeface="Times New Roman"/>
                <a:cs typeface="Times New Roman"/>
                <a:sym typeface="Times New Roman"/>
              </a:rPr>
              <a:t>Pre-process data as per requirement using pandas and regex.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600" dirty="0">
                <a:latin typeface="Times New Roman"/>
                <a:ea typeface="Times New Roman"/>
                <a:cs typeface="Times New Roman"/>
                <a:sym typeface="Times New Roman"/>
              </a:rPr>
              <a:t>Store pre-processed data in </a:t>
            </a:r>
            <a:r>
              <a:rPr lang="en-IN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sqlite</a:t>
            </a:r>
            <a:r>
              <a:rPr lang="en-IN" sz="2600" dirty="0">
                <a:latin typeface="Times New Roman"/>
                <a:ea typeface="Times New Roman"/>
                <a:cs typeface="Times New Roman"/>
                <a:sym typeface="Times New Roman"/>
              </a:rPr>
              <a:t> database.</a:t>
            </a: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600" dirty="0">
                <a:latin typeface="Times New Roman"/>
                <a:ea typeface="Times New Roman"/>
                <a:cs typeface="Times New Roman"/>
                <a:sym typeface="Times New Roman"/>
              </a:rPr>
              <a:t>Visualize data using Chart.js</a:t>
            </a: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600" dirty="0">
                <a:latin typeface="Times New Roman"/>
                <a:ea typeface="Times New Roman"/>
                <a:cs typeface="Times New Roman"/>
                <a:sym typeface="Times New Roman"/>
              </a:rPr>
              <a:t>Predict the trend using machine learning.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CSE,RNSIT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2019 - 20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1952596" y="714356"/>
            <a:ext cx="8229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36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1981200" y="1785926"/>
            <a:ext cx="82296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600" dirty="0">
                <a:latin typeface="Times New Roman"/>
                <a:ea typeface="Times New Roman"/>
                <a:cs typeface="Times New Roman"/>
                <a:sym typeface="Times New Roman"/>
              </a:rPr>
              <a:t>To predict trend of stocks using machine learning.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600" dirty="0">
                <a:latin typeface="Times New Roman"/>
                <a:ea typeface="Times New Roman"/>
                <a:cs typeface="Times New Roman"/>
                <a:sym typeface="Times New Roman"/>
              </a:rPr>
              <a:t>To automate the collection of data required for prediction.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CSE,RNSIT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2019 - 20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1952596" y="357166"/>
            <a:ext cx="8229600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b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981200" y="1285860"/>
            <a:ext cx="8229600" cy="4586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</a:p>
          <a:p>
            <a:pPr marL="990600" lvl="1" indent="-457200">
              <a:spcBef>
                <a:spcPts val="100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Selenium software</a:t>
            </a:r>
          </a:p>
          <a:p>
            <a:pPr marL="990600" lvl="1" indent="-457200">
              <a:spcBef>
                <a:spcPts val="100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Chromedriver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software</a:t>
            </a:r>
          </a:p>
          <a:p>
            <a:pPr marL="990600" lvl="1" indent="-457200">
              <a:spcBef>
                <a:spcPts val="100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Chart.js</a:t>
            </a:r>
          </a:p>
          <a:p>
            <a:pPr marL="990600" lvl="1" indent="-457200">
              <a:spcBef>
                <a:spcPts val="100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sqlite3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CSE,RNSIT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2019 - 20</a:t>
            </a: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776</Words>
  <Application>Microsoft Office PowerPoint</Application>
  <PresentationFormat>Widescreen</PresentationFormat>
  <Paragraphs>204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Noto Sans Symbols</vt:lpstr>
      <vt:lpstr>Times New Roman</vt:lpstr>
      <vt:lpstr>Office Theme</vt:lpstr>
      <vt:lpstr>Project Screening Presentation on  “Stock Market Analysis”</vt:lpstr>
      <vt:lpstr>CONTENTS</vt:lpstr>
      <vt:lpstr>  PECTEN LABS</vt:lpstr>
      <vt:lpstr>INTRODUCTION</vt:lpstr>
      <vt:lpstr>INTRODUCTION</vt:lpstr>
      <vt:lpstr>PROBLEM STATEMENT</vt:lpstr>
      <vt:lpstr>PROPOSED SYSTEM</vt:lpstr>
      <vt:lpstr>OBJECTIVE</vt:lpstr>
      <vt:lpstr> REQUIREMENTS  </vt:lpstr>
      <vt:lpstr> REQUIREMENTS  </vt:lpstr>
      <vt:lpstr> REQUIREMENTS  </vt:lpstr>
      <vt:lpstr> REQUIREMENTS  </vt:lpstr>
      <vt:lpstr> SYSTEM ARCHITECTURE / BLOCK DIAGRAM </vt:lpstr>
      <vt:lpstr> SYSTEM ARCHITECTURE / BLOCK DIAGRAM </vt:lpstr>
      <vt:lpstr>     IMPLEMENTATION</vt:lpstr>
      <vt:lpstr>     IMPLEMENTATION</vt:lpstr>
      <vt:lpstr>     IMPLEMENTATION</vt:lpstr>
      <vt:lpstr>     IMPLEMENTATION</vt:lpstr>
      <vt:lpstr> VISUALIZATION</vt:lpstr>
      <vt:lpstr> VISUALIZATION</vt:lpstr>
      <vt:lpstr> VISUALIZATION</vt:lpstr>
      <vt:lpstr>CONCLUSION</vt:lpstr>
      <vt:lpstr>SUGGESTIONS….!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Screening Presentation on  “Machine Translation - Sanskrit to English”</dc:title>
  <dc:creator>ajay</dc:creator>
  <cp:lastModifiedBy>ajay.d35@outlook.com</cp:lastModifiedBy>
  <cp:revision>15</cp:revision>
  <dcterms:modified xsi:type="dcterms:W3CDTF">2019-11-07T09:23:57Z</dcterms:modified>
</cp:coreProperties>
</file>