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1" r:id="rId1"/>
    <p:sldMasterId id="2147484955" r:id="rId2"/>
    <p:sldMasterId id="2147484906" r:id="rId3"/>
  </p:sldMasterIdLst>
  <p:notesMasterIdLst>
    <p:notesMasterId r:id="rId7"/>
  </p:notesMasterIdLst>
  <p:handoutMasterIdLst>
    <p:handoutMasterId r:id="rId8"/>
  </p:handoutMasterIdLst>
  <p:sldIdLst>
    <p:sldId id="1798" r:id="rId4"/>
    <p:sldId id="1795" r:id="rId5"/>
    <p:sldId id="1796" r:id="rId6"/>
  </p:sldIdLst>
  <p:sldSz cx="12192000" cy="6858000"/>
  <p:notesSz cx="9309100" cy="7053263"/>
  <p:custShowLst>
    <p:custShow name="DW Battle" id="0">
      <p:sldLst/>
    </p:custShow>
    <p:custShow name="Hub &amp; Spoke with BI silos" id="1">
      <p:sldLst/>
    </p:custShow>
    <p:custShow name="Data Integration Workflow" id="2">
      <p:sldLst/>
    </p:custShow>
    <p:custShow name="Data Integration Services" id="3">
      <p:sldLst/>
    </p:custShow>
    <p:custShow name="ETL vs ELT" id="4">
      <p:sldLst/>
    </p:custShow>
    <p:custShow name="Data Integration Definitions" id="5">
      <p:sldLst/>
    </p:custShow>
    <p:custShow name="BI Styles" id="6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608088E-79A5-4DAC-945A-A211E3D923D6}">
          <p14:sldIdLst>
            <p14:sldId id="1798"/>
            <p14:sldId id="1795"/>
            <p14:sldId id="17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Sherman" initials="" lastIdx="12" clrIdx="0"/>
  <p:cmAuthor id="2" name="Rachel Groenhout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Rg st="1" end="7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FFFFCC"/>
    <a:srgbClr val="FFC000"/>
    <a:srgbClr val="FF9800"/>
    <a:srgbClr val="FFB3B3"/>
    <a:srgbClr val="FF9933"/>
    <a:srgbClr val="6699FF"/>
    <a:srgbClr val="777777"/>
    <a:srgbClr val="996633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40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726" y="912"/>
      </p:cViewPr>
      <p:guideLst>
        <p:guide orient="horz" pos="2222"/>
        <p:guide pos="29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480815" y="6699640"/>
            <a:ext cx="2828287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b" anchorCtr="0" compatLnSpc="1">
            <a:prstTxWarp prst="textNoShape">
              <a:avLst/>
            </a:prstTxWarp>
          </a:bodyPr>
          <a:lstStyle>
            <a:lvl1pPr algn="r" defTabSz="977466">
              <a:lnSpc>
                <a:spcPct val="100000"/>
              </a:lnSpc>
              <a:spcBef>
                <a:spcPct val="0"/>
              </a:spcBef>
              <a:defRPr sz="10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2016 Athena IT Solutions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604" y="6699640"/>
            <a:ext cx="1755801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b" anchorCtr="0" compatLnSpc="1">
            <a:prstTxWarp prst="textNoShape">
              <a:avLst/>
            </a:prstTxWarp>
          </a:bodyPr>
          <a:lstStyle>
            <a:lvl1pPr algn="ctr" defTabSz="977466">
              <a:lnSpc>
                <a:spcPct val="100000"/>
              </a:lnSpc>
              <a:spcBef>
                <a:spcPct val="0"/>
              </a:spcBef>
              <a:defRPr sz="10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EF964406-9254-44ED-BC54-BC0CF9D24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3" y="6706855"/>
            <a:ext cx="2521213" cy="4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694" tIns="48848" rIns="97694" bIns="48848"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Times New Roman" pitchFamily="18" charset="0"/>
                <a:cs typeface="+mn-cs"/>
              </a:rPr>
              <a:t>Richard Sherman</a:t>
            </a:r>
          </a:p>
          <a:p>
            <a:pPr eaLnBrk="1" hangingPunct="1">
              <a:defRPr/>
            </a:pPr>
            <a:r>
              <a:rPr lang="en-US" sz="1000" dirty="0">
                <a:latin typeface="Times New Roman" pitchFamily="18" charset="0"/>
                <a:cs typeface="+mn-cs"/>
              </a:rPr>
              <a:t>rsherman@athena-solutions.com</a:t>
            </a:r>
            <a:endParaRPr lang="en-US" sz="1000" dirty="0">
              <a:solidFill>
                <a:srgbClr val="6600CC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2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033315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t" anchorCtr="0" compatLnSpc="1">
            <a:prstTxWarp prst="textNoShape">
              <a:avLst/>
            </a:prstTxWarp>
          </a:bodyPr>
          <a:lstStyle>
            <a:lvl1pPr defTabSz="977466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Business Intelligence and Data Warehousing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5786" y="3"/>
            <a:ext cx="4033315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t" anchorCtr="0" compatLnSpc="1">
            <a:prstTxWarp prst="textNoShape">
              <a:avLst/>
            </a:prstTxWarp>
          </a:bodyPr>
          <a:lstStyle>
            <a:lvl1pPr algn="r" defTabSz="977466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DW &amp; BI Training 2007</a:t>
            </a:r>
          </a:p>
        </p:txBody>
      </p:sp>
      <p:sp>
        <p:nvSpPr>
          <p:cNvPr id="69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5975" y="469900"/>
            <a:ext cx="4992688" cy="2808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7428" y="3351026"/>
            <a:ext cx="8179770" cy="111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99640"/>
            <a:ext cx="4033315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b" anchorCtr="0" compatLnSpc="1">
            <a:prstTxWarp prst="textNoShape">
              <a:avLst/>
            </a:prstTxWarp>
          </a:bodyPr>
          <a:lstStyle>
            <a:lvl1pPr defTabSz="977466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2012 Athena IT Solutions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5786" y="6699640"/>
            <a:ext cx="4033315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b" anchorCtr="0" compatLnSpc="1">
            <a:prstTxWarp prst="textNoShape">
              <a:avLst/>
            </a:prstTxWarp>
          </a:bodyPr>
          <a:lstStyle>
            <a:lvl1pPr algn="r" defTabSz="977466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EB6C59F6-7B85-4AF9-9AAC-99C08CD66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Templa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5993864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5972699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286509" y="6569074"/>
            <a:ext cx="3054672" cy="1968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4"/>
            <a:ext cx="773793" cy="196851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5" y="-4873"/>
            <a:ext cx="5578136" cy="6863272"/>
          </a:xfrm>
          <a:prstGeom prst="rect">
            <a:avLst/>
          </a:prstGeom>
        </p:spPr>
      </p:pic>
      <p:pic>
        <p:nvPicPr>
          <p:cNvPr id="10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48" y="6373811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5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338203"/>
            <a:ext cx="10363200" cy="1901827"/>
          </a:xfrm>
        </p:spPr>
        <p:txBody>
          <a:bodyPr anchor="t"/>
          <a:lstStyle>
            <a:lvl1pPr algn="l">
              <a:defRPr sz="3600" b="1" cap="none">
                <a:solidFill>
                  <a:srgbClr val="7030A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950384" y="3602050"/>
            <a:ext cx="103632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46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/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9" y="0"/>
            <a:ext cx="12173964" cy="6858000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773988" y="2108204"/>
            <a:ext cx="8448195" cy="234899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00" b="0" i="0" baseline="0">
                <a:solidFill>
                  <a:schemeClr val="tx1"/>
                </a:solidFill>
                <a:latin typeface="Gill Sans MT"/>
                <a:cs typeface="Gill Sans MT"/>
              </a:defRPr>
            </a:lvl1pPr>
            <a:lvl2pPr>
              <a:defRPr sz="1050">
                <a:solidFill>
                  <a:srgbClr val="666666"/>
                </a:solidFill>
                <a:latin typeface="+mn-lt"/>
              </a:defRPr>
            </a:lvl2pPr>
            <a:lvl3pPr>
              <a:defRPr sz="1050">
                <a:solidFill>
                  <a:srgbClr val="666666"/>
                </a:solidFill>
                <a:latin typeface="+mn-lt"/>
              </a:defRPr>
            </a:lvl3pPr>
            <a:lvl4pPr>
              <a:defRPr sz="1050">
                <a:solidFill>
                  <a:srgbClr val="666666"/>
                </a:solidFill>
                <a:latin typeface="+mn-lt"/>
              </a:defRPr>
            </a:lvl4pPr>
            <a:lvl5pPr>
              <a:defRPr sz="1050">
                <a:solidFill>
                  <a:srgbClr val="666666"/>
                </a:solidFill>
                <a:latin typeface="+mn-lt"/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ipsum dolor sit amet, consectetuer adipiscing elit. Maecenas porttitor congue massa.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“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721600" y="4457202"/>
            <a:ext cx="3454400" cy="43103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 b="0" i="1" baseline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defRPr>
            </a:lvl1pPr>
            <a:lvl2pPr>
              <a:defRPr sz="1050">
                <a:solidFill>
                  <a:srgbClr val="666666"/>
                </a:solidFill>
                <a:latin typeface="+mn-lt"/>
              </a:defRPr>
            </a:lvl2pPr>
            <a:lvl3pPr>
              <a:defRPr sz="1050">
                <a:solidFill>
                  <a:srgbClr val="666666"/>
                </a:solidFill>
                <a:latin typeface="+mn-lt"/>
              </a:defRPr>
            </a:lvl3pPr>
            <a:lvl4pPr>
              <a:defRPr sz="1050">
                <a:solidFill>
                  <a:srgbClr val="666666"/>
                </a:solidFill>
                <a:latin typeface="+mn-lt"/>
              </a:defRPr>
            </a:lvl4pPr>
            <a:lvl5pPr>
              <a:defRPr sz="1050">
                <a:solidFill>
                  <a:srgbClr val="666666"/>
                </a:solidFill>
                <a:latin typeface="+mn-lt"/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 - </a:t>
            </a:r>
            <a:r>
              <a:rPr lang="en-US" dirty="0" err="1"/>
              <a:t>Lorem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559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4"/>
            <a:ext cx="12173964" cy="68579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5011" y="2810932"/>
            <a:ext cx="6399445" cy="103928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3300" b="0" i="0" baseline="0">
                <a:solidFill>
                  <a:srgbClr val="1F447D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" y="3748543"/>
            <a:ext cx="5637161" cy="0"/>
          </a:xfrm>
          <a:prstGeom prst="line">
            <a:avLst/>
          </a:prstGeom>
          <a:ln>
            <a:solidFill>
              <a:srgbClr val="FFFFFF"/>
            </a:solidFill>
          </a:ln>
          <a:effectLst>
            <a:outerShdw blurRad="12700" dist="19939" dir="5400000" algn="tl" rotWithShape="0">
              <a:srgbClr val="000000">
                <a:alpha val="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6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1300883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0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71719"/>
            <a:ext cx="11322049" cy="14570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1638"/>
            <a:ext cx="11300883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88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69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11300884" cy="4818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998" y="5809128"/>
            <a:ext cx="11305313" cy="591671"/>
          </a:xfrm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01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11300884" cy="4182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998" y="5172636"/>
            <a:ext cx="11305313" cy="1228164"/>
          </a:xfrm>
        </p:spPr>
        <p:txBody>
          <a:bodyPr/>
          <a:lstStyle>
            <a:lvl1pPr>
              <a:defRPr sz="28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31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781124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8894" y="990600"/>
            <a:ext cx="340441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909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781124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8894" y="990600"/>
            <a:ext cx="3404418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8404465" y="3733800"/>
            <a:ext cx="3404418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73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0384" y="3781425"/>
            <a:ext cx="10363200" cy="1397000"/>
          </a:xfrm>
        </p:spPr>
        <p:txBody>
          <a:bodyPr anchor="t"/>
          <a:lstStyle>
            <a:lvl1pPr algn="l">
              <a:defRPr sz="3600" b="1" cap="none">
                <a:solidFill>
                  <a:srgbClr val="7030A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3144841"/>
            <a:ext cx="103632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27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0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0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29" y="42869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554274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332" y="990600"/>
            <a:ext cx="554274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42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&amp; 1 Pic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87694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6629211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1412" y="990600"/>
            <a:ext cx="454266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788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&amp; 1 Pic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87694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6629211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7700" y="990600"/>
            <a:ext cx="35363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31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78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3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62755"/>
            <a:ext cx="11554885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0"/>
            <a:ext cx="11415058" cy="2628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3771900"/>
            <a:ext cx="1141505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091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1041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96" y="990600"/>
            <a:ext cx="551041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140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10415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96" y="990600"/>
            <a:ext cx="5510415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84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62755"/>
            <a:ext cx="11322049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44944" y="3699189"/>
            <a:ext cx="53340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82144" y="3699187"/>
            <a:ext cx="53340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520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62755"/>
            <a:ext cx="11322049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1"/>
            <a:ext cx="6161741" cy="5368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281" y="990601"/>
            <a:ext cx="5022601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786281" y="3699187"/>
            <a:ext cx="5022601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4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31738" y="6569075"/>
            <a:ext cx="3021616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324379" cy="196850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595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08712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381250"/>
            <a:ext cx="10883900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600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2"/>
            <a:ext cx="10871200" cy="2731169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3761877"/>
            <a:ext cx="10883900" cy="2638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334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8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137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154084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211188"/>
            <a:ext cx="11373659" cy="41896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260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893858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963972"/>
            <a:ext cx="11373659" cy="44368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88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11622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7880"/>
            <a:ext cx="11373659" cy="4652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983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11373659" cy="448585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2311"/>
            <a:ext cx="11373659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9523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9445" y="98615"/>
            <a:ext cx="11310011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5491020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8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62032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8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479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087990"/>
            <a:ext cx="5491019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2084525"/>
            <a:ext cx="5652656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23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647" y="49878"/>
            <a:ext cx="5539236" cy="6921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401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3293461"/>
            <a:ext cx="11379203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042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8"/>
            <a:ext cx="5652656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696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508000" y="990604"/>
            <a:ext cx="53848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096001" y="990603"/>
            <a:ext cx="52832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8646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9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6251168" y="4074924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73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3293461"/>
            <a:ext cx="11379203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4519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4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064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087990"/>
            <a:ext cx="5491019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2084525"/>
            <a:ext cx="5652656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424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9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6251168" y="4074924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0417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4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4167401"/>
            <a:ext cx="11379203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669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4167401"/>
            <a:ext cx="11379203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09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006" y="71720"/>
            <a:ext cx="6348238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5234349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31738" y="6569075"/>
            <a:ext cx="3021616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324379" cy="196850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5742349" y="147051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6689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530702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6041"/>
            <a:ext cx="11373659" cy="48147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75633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508000" y="990604"/>
            <a:ext cx="53848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096001" y="990603"/>
            <a:ext cx="52832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5252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530702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6041"/>
            <a:ext cx="11373659" cy="48147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69075"/>
            <a:ext cx="4114800" cy="196850"/>
          </a:xfrm>
        </p:spPr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836" y="6569075"/>
            <a:ext cx="1559681" cy="196850"/>
          </a:xfrm>
        </p:spPr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251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11373659" cy="448585"/>
          </a:xfrm>
          <a:solidFill>
            <a:srgbClr val="92D05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2311"/>
            <a:ext cx="11373659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6165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61554"/>
          </a:xfrm>
          <a:solidFill>
            <a:srgbClr val="92D05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11373659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2395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814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5460779" cy="472439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66407"/>
            <a:ext cx="5491019" cy="48343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566408"/>
            <a:ext cx="5652656" cy="48309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35071" y="990601"/>
            <a:ext cx="5532581" cy="464488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55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6601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0"/>
            <a:ext cx="10854441" cy="2628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3771900"/>
            <a:ext cx="10854441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039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44944" y="3699189"/>
            <a:ext cx="53340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82144" y="3699187"/>
            <a:ext cx="53340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863788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309360"/>
          </a:xfrm>
          <a:prstGeom prst="rect">
            <a:avLst/>
          </a:prstGeom>
        </p:spPr>
      </p:pic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0326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6316666"/>
            <a:ext cx="1220893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3"/>
            <a:ext cx="12192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10363200" cy="1470025"/>
          </a:xfrm>
        </p:spPr>
        <p:txBody>
          <a:bodyPr>
            <a:normAutofit/>
          </a:bodyPr>
          <a:lstStyle>
            <a:lvl1pPr algn="ctr">
              <a:defRPr lang="en-US" sz="3200" b="1" kern="1200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19124" y="3284766"/>
            <a:ext cx="10363200" cy="1029325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7823200" y="4983166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4038600" y="6483351"/>
            <a:ext cx="4114800" cy="196850"/>
          </a:xfrm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86836" y="6459539"/>
            <a:ext cx="1559681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9348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6768" y="6478812"/>
            <a:ext cx="1828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970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6768" y="6478812"/>
            <a:ext cx="1828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3340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61554"/>
          </a:xfrm>
          <a:solidFill>
            <a:srgbClr val="9933FF">
              <a:alpha val="6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11373659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2614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6055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080960"/>
          </a:xfrm>
          <a:solidFill>
            <a:srgbClr val="9933FF">
              <a:alpha val="6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160576"/>
            <a:ext cx="11373659" cy="4240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8184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9960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1237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7679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7823200" y="4983166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6316666"/>
            <a:ext cx="1220893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" y="3"/>
            <a:ext cx="91535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103632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483351"/>
            <a:ext cx="4114800" cy="196850"/>
          </a:xfrm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486836" y="6459539"/>
            <a:ext cx="1559681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9157771" y="3"/>
            <a:ext cx="3034229" cy="950913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857661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5719482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-4873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09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4 Conten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08096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160576"/>
            <a:ext cx="11373659" cy="424022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6729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2"/>
            <a:ext cx="11373659" cy="812073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1881051"/>
            <a:ext cx="11373659" cy="451974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4553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917" y="1901628"/>
            <a:ext cx="10871179" cy="663548"/>
          </a:xfrm>
        </p:spPr>
        <p:txBody>
          <a:bodyPr anchor="t"/>
          <a:lstStyle>
            <a:lvl1pPr algn="l">
              <a:defRPr sz="32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917" y="1121841"/>
            <a:ext cx="10871179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2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834196" y="2622658"/>
            <a:ext cx="9447901" cy="37781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1583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5760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647" y="49878"/>
            <a:ext cx="5539236" cy="6921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76795" y="6569075"/>
            <a:ext cx="3974869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8913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013718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5992553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8152" y="6569075"/>
            <a:ext cx="3035535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034393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49" y="0"/>
            <a:ext cx="5573851" cy="6858000"/>
          </a:xfrm>
          <a:prstGeom prst="rect">
            <a:avLst/>
          </a:prstGeom>
        </p:spPr>
      </p:pic>
      <p:pic>
        <p:nvPicPr>
          <p:cNvPr id="10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56" y="6400800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 bwMode="auto">
          <a:xfrm>
            <a:off x="450496" y="6380875"/>
            <a:ext cx="6167653" cy="1992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52198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6376895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68480" y="6569075"/>
            <a:ext cx="4114800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0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00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863788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309360"/>
          </a:xfrm>
          <a:prstGeom prst="rect">
            <a:avLst/>
          </a:prstGeom>
        </p:spPr>
      </p:pic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77405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58587" y="685382"/>
            <a:ext cx="4087907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1" y="0"/>
            <a:ext cx="8046720" cy="694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29" y="6141361"/>
            <a:ext cx="2133600" cy="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49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532095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0"/>
            <a:ext cx="8046720" cy="69402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5144"/>
            <a:ext cx="1666875" cy="454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37" y="5932204"/>
            <a:ext cx="2200275" cy="6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7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5117643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5531224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111190" y="6560110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7" y="6569075"/>
            <a:ext cx="1144740" cy="187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264738"/>
            <a:ext cx="2200275" cy="600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3" y="3407"/>
            <a:ext cx="5571081" cy="68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36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531158" y="5108673"/>
            <a:ext cx="45742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10988" y="1267898"/>
            <a:ext cx="4574242" cy="2649679"/>
          </a:xfrm>
        </p:spPr>
        <p:txBody>
          <a:bodyPr anchor="t"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255058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36492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28" y="0"/>
            <a:ext cx="695757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5" y="6459538"/>
            <a:ext cx="1133475" cy="30927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620808" y="6424820"/>
            <a:ext cx="461362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5234428" y="6424820"/>
            <a:ext cx="541388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70576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2" y="508000"/>
            <a:ext cx="2161645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183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88420" y="1510873"/>
            <a:ext cx="4447645" cy="2301143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750" b="0" i="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7121262" y="1510873"/>
            <a:ext cx="4512468" cy="23011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163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5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96103" y="500242"/>
            <a:ext cx="11037628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1366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7" name="Picture 6" descr="Bottom_Viz_August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93325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5" name="Picture 4" descr="SectionDivider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3"/>
            <a:ext cx="12192000" cy="4568613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9460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7" name="Picture 6" descr="SectionDivider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6"/>
            <a:ext cx="12192000" cy="3958167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55020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6539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064" y="1577929"/>
            <a:ext cx="11062328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969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tabLst/>
              <a:defRPr sz="175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500" baseline="0">
                <a:solidFill>
                  <a:schemeClr val="accent5"/>
                </a:solidFill>
              </a:defRPr>
            </a:lvl2pPr>
            <a:lvl3pPr marL="320477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313" baseline="0">
                <a:solidFill>
                  <a:schemeClr val="accent5"/>
                </a:solidFill>
              </a:defRPr>
            </a:lvl3pPr>
            <a:lvl4pPr marL="463352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6829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2" y="2032001"/>
            <a:ext cx="7610943" cy="415498"/>
          </a:xfrm>
        </p:spPr>
        <p:txBody>
          <a:bodyPr/>
          <a:lstStyle>
            <a:lvl1pPr>
              <a:defRPr sz="3375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967567" y="3111500"/>
            <a:ext cx="6731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408194" indent="0">
              <a:buNone/>
              <a:defRPr sz="625"/>
            </a:lvl2pPr>
            <a:lvl3pPr marL="816388" indent="0">
              <a:buNone/>
              <a:defRPr sz="625"/>
            </a:lvl3pPr>
            <a:lvl4pPr marL="1224582" indent="0">
              <a:buNone/>
              <a:defRPr sz="625"/>
            </a:lvl4pPr>
            <a:lvl5pPr marL="1632776" indent="0">
              <a:buNone/>
              <a:defRPr sz="62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8195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6964" y="1577931"/>
            <a:ext cx="11062328" cy="1029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25438" indent="-321469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466328" indent="-28575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romanUcPeriod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606227" indent="-28575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defRPr sz="1313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3pPr>
            <a:lvl4pPr marL="677664" indent="-214313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defRPr sz="1125" baseline="0">
                <a:solidFill>
                  <a:schemeClr val="accent5"/>
                </a:solidFill>
              </a:defRPr>
            </a:lvl4pPr>
            <a:lvl5pPr marL="1289843" indent="0">
              <a:buSzPct val="100000"/>
              <a:buFont typeface="+mj-lt"/>
              <a:buNone/>
              <a:defRPr sz="10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7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95835" y="1317813"/>
            <a:ext cx="4150660" cy="1966958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1" y="0"/>
            <a:ext cx="8046720" cy="694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5" y="6305155"/>
            <a:ext cx="1666875" cy="4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724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064" y="1577931"/>
            <a:ext cx="11061517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7886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776" y="1578127"/>
            <a:ext cx="4953000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6093256" y="1577931"/>
            <a:ext cx="4953000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89937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108169" y="1573127"/>
            <a:ext cx="5541123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12328" indent="0">
              <a:buSzPct val="100000"/>
              <a:buFont typeface="Arial"/>
              <a:buNone/>
              <a:defRPr sz="1500">
                <a:solidFill>
                  <a:schemeClr val="accent5"/>
                </a:solidFill>
              </a:defRPr>
            </a:lvl2pPr>
            <a:lvl3pPr marL="432594" indent="0">
              <a:buSzPct val="100000"/>
              <a:buFont typeface="Arial"/>
              <a:buNone/>
              <a:defRPr sz="1313">
                <a:solidFill>
                  <a:schemeClr val="accent5"/>
                </a:solidFill>
              </a:defRPr>
            </a:lvl3pPr>
            <a:lvl4pPr marL="865188" indent="0">
              <a:buSzPct val="100000"/>
              <a:buFont typeface="Arial"/>
              <a:buNone/>
              <a:defRPr sz="1125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87066" y="1557565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5893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87065" y="1577929"/>
            <a:ext cx="11061443" cy="44658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1905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50211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4407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6735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5" y="2672295"/>
            <a:ext cx="7281333" cy="15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6074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/>
          <a:lstStyle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" y="994152"/>
            <a:ext cx="5637161" cy="0"/>
          </a:xfrm>
          <a:prstGeom prst="line">
            <a:avLst/>
          </a:prstGeom>
          <a:ln>
            <a:solidFill>
              <a:srgbClr val="FFFFFF"/>
            </a:solidFill>
          </a:ln>
          <a:effectLst>
            <a:outerShdw blurRad="12700" dist="19939" dir="5400000" algn="tl" rotWithShape="0">
              <a:srgbClr val="000000">
                <a:alpha val="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992" y="501098"/>
            <a:ext cx="11037093" cy="3463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935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92" y="501098"/>
            <a:ext cx="11037093" cy="346313"/>
          </a:xfrm>
        </p:spPr>
        <p:txBody>
          <a:bodyPr/>
          <a:lstStyle>
            <a:lvl1pPr algn="l">
              <a:defRPr b="1">
                <a:solidFill>
                  <a:srgbClr val="1F497D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F497D"/>
                </a:solidFill>
                <a:latin typeface="Verdana" pitchFamily="34" charset="0"/>
              </a:defRPr>
            </a:lvl1pPr>
            <a:lvl2pPr algn="l">
              <a:defRPr>
                <a:solidFill>
                  <a:srgbClr val="1F497D"/>
                </a:solidFill>
                <a:latin typeface="Verdana" pitchFamily="34" charset="0"/>
              </a:defRPr>
            </a:lvl2pPr>
            <a:lvl3pPr algn="l">
              <a:defRPr>
                <a:solidFill>
                  <a:srgbClr val="1F497D"/>
                </a:solidFill>
                <a:latin typeface="Verdana" pitchFamily="34" charset="0"/>
              </a:defRPr>
            </a:lvl3pPr>
            <a:lvl4pPr algn="l">
              <a:defRPr>
                <a:solidFill>
                  <a:srgbClr val="1F497D"/>
                </a:solidFill>
                <a:latin typeface="Verdana" pitchFamily="34" charset="0"/>
              </a:defRPr>
            </a:lvl4pPr>
            <a:lvl5pPr algn="l">
              <a:defRPr>
                <a:solidFill>
                  <a:srgbClr val="1F497D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endParaRPr lang="en-US" sz="1625" dirty="0">
              <a:solidFill>
                <a:srgbClr val="666666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r>
              <a:rPr lang="en-US" sz="1625">
                <a:solidFill>
                  <a:srgbClr val="666666"/>
                </a:solidFill>
                <a:ea typeface="ＭＳ Ｐゴシック" charset="0"/>
              </a:rPr>
              <a:t>Copyright © 2018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fld id="{EE758620-A278-4073-965E-27CF8C21930D}" type="slidenum">
              <a:rPr lang="en-US" sz="1625" smtClean="0">
                <a:solidFill>
                  <a:srgbClr val="666666"/>
                </a:solidFill>
                <a:ea typeface="ＭＳ Ｐゴシック" charset="0"/>
              </a:rPr>
              <a:pPr defTabSz="815578">
                <a:defRPr/>
              </a:pPr>
              <a:t>‹#›</a:t>
            </a:fld>
            <a:endParaRPr lang="en-US" sz="1625" dirty="0">
              <a:solidFill>
                <a:srgbClr val="666666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image" Target="../media/image11.emf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90600"/>
            <a:ext cx="1130088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Test	</a:t>
            </a:r>
          </a:p>
          <a:p>
            <a:pPr lvl="1"/>
            <a:r>
              <a:rPr lang="en-GB" dirty="0"/>
              <a:t>Test				</a:t>
            </a:r>
          </a:p>
          <a:p>
            <a:pPr lvl="2"/>
            <a:r>
              <a:rPr lang="en-GB" dirty="0"/>
              <a:t> Test 3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486834" y="71720"/>
            <a:ext cx="11322049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31" name="Picture 57" descr="athena-it-solutions-blue-gr"/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90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951" r:id="rId2"/>
    <p:sldLayoutId id="2147484954" r:id="rId3"/>
    <p:sldLayoutId id="2147484962" r:id="rId4"/>
    <p:sldLayoutId id="2147484963" r:id="rId5"/>
    <p:sldLayoutId id="2147484938" r:id="rId6"/>
    <p:sldLayoutId id="2147484939" r:id="rId7"/>
    <p:sldLayoutId id="2147484940" r:id="rId8"/>
    <p:sldLayoutId id="2147484930" r:id="rId9"/>
    <p:sldLayoutId id="2147484870" r:id="rId10"/>
    <p:sldLayoutId id="2147484871" r:id="rId11"/>
    <p:sldLayoutId id="2147484946" r:id="rId12"/>
    <p:sldLayoutId id="2147484953" r:id="rId13"/>
    <p:sldLayoutId id="2147484872" r:id="rId14"/>
    <p:sldLayoutId id="2147484949" r:id="rId15"/>
    <p:sldLayoutId id="2147484950" r:id="rId16"/>
    <p:sldLayoutId id="2147484947" r:id="rId17"/>
    <p:sldLayoutId id="2147484948" r:id="rId18"/>
    <p:sldLayoutId id="2147484869" r:id="rId19"/>
    <p:sldLayoutId id="2147484935" r:id="rId20"/>
    <p:sldLayoutId id="2147484937" r:id="rId21"/>
    <p:sldLayoutId id="2147484952" r:id="rId22"/>
    <p:sldLayoutId id="2147484873" r:id="rId23"/>
    <p:sldLayoutId id="2147484874" r:id="rId24"/>
    <p:sldLayoutId id="2147484875" r:id="rId25"/>
    <p:sldLayoutId id="2147484876" r:id="rId26"/>
    <p:sldLayoutId id="2147484936" r:id="rId27"/>
    <p:sldLayoutId id="2147484877" r:id="rId28"/>
    <p:sldLayoutId id="2147484934" r:id="rId29"/>
    <p:sldLayoutId id="2147484878" r:id="rId30"/>
    <p:sldLayoutId id="2147484879" r:id="rId31"/>
    <p:sldLayoutId id="2147484880" r:id="rId32"/>
    <p:sldLayoutId id="2147484881" r:id="rId33"/>
    <p:sldLayoutId id="2147484882" r:id="rId34"/>
    <p:sldLayoutId id="2147484883" r:id="rId35"/>
    <p:sldLayoutId id="2147484884" r:id="rId36"/>
    <p:sldLayoutId id="2147484886" r:id="rId37"/>
    <p:sldLayoutId id="2147484891" r:id="rId38"/>
    <p:sldLayoutId id="2147484895" r:id="rId39"/>
    <p:sldLayoutId id="2147484897" r:id="rId40"/>
    <p:sldLayoutId id="2147484896" r:id="rId41"/>
    <p:sldLayoutId id="2147484901" r:id="rId42"/>
    <p:sldLayoutId id="2147484899" r:id="rId43"/>
    <p:sldLayoutId id="2147484769" r:id="rId44"/>
    <p:sldLayoutId id="2147484759" r:id="rId45"/>
    <p:sldLayoutId id="2147484763" r:id="rId46"/>
    <p:sldLayoutId id="2147484771" r:id="rId47"/>
    <p:sldLayoutId id="2147484775" r:id="rId48"/>
    <p:sldLayoutId id="2147484898" r:id="rId49"/>
    <p:sldLayoutId id="2147484904" r:id="rId50"/>
    <p:sldLayoutId id="2147484767" r:id="rId51"/>
    <p:sldLayoutId id="2147484799" r:id="rId52"/>
    <p:sldLayoutId id="2147484885" r:id="rId53"/>
    <p:sldLayoutId id="2147484887" r:id="rId54"/>
    <p:sldLayoutId id="2147484893" r:id="rId55"/>
    <p:sldLayoutId id="2147484892" r:id="rId56"/>
    <p:sldLayoutId id="2147484894" r:id="rId57"/>
    <p:sldLayoutId id="2147484744" r:id="rId58"/>
    <p:sldLayoutId id="2147484748" r:id="rId59"/>
    <p:sldLayoutId id="2147484865" r:id="rId60"/>
    <p:sldLayoutId id="2147484903" r:id="rId61"/>
    <p:sldLayoutId id="2147484905" r:id="rId62"/>
    <p:sldLayoutId id="2147484888" r:id="rId63"/>
    <p:sldLayoutId id="2147484900" r:id="rId64"/>
    <p:sldLayoutId id="2147484890" r:id="rId65"/>
    <p:sldLayoutId id="2147484764" r:id="rId66"/>
    <p:sldLayoutId id="2147484797" r:id="rId67"/>
    <p:sldLayoutId id="2147484804" r:id="rId68"/>
    <p:sldLayoutId id="2147484866" r:id="rId69"/>
    <p:sldLayoutId id="2147484889" r:id="rId70"/>
    <p:sldLayoutId id="2147484941" r:id="rId71"/>
    <p:sldLayoutId id="2147484902" r:id="rId72"/>
    <p:sldLayoutId id="2147484966" r:id="rId7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5">
              <a:lumMod val="75000"/>
            </a:schemeClr>
          </a:solidFill>
          <a:latin typeface="BentonSans Book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Merriweather Ligh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Merriweather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>
          <a:solidFill>
            <a:schemeClr val="tx1"/>
          </a:solidFill>
          <a:latin typeface="Merriweather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90600"/>
            <a:ext cx="1130088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Test	</a:t>
            </a:r>
          </a:p>
          <a:p>
            <a:pPr lvl="1"/>
            <a:r>
              <a:rPr lang="en-GB" dirty="0"/>
              <a:t>Test				</a:t>
            </a:r>
          </a:p>
          <a:p>
            <a:pPr lvl="2"/>
            <a:r>
              <a:rPr lang="en-GB" dirty="0"/>
              <a:t> Test 3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486834" y="71720"/>
            <a:ext cx="11322049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076795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5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5" r:id="rId1"/>
    <p:sldLayoutId id="2147484956" r:id="rId2"/>
    <p:sldLayoutId id="2147484957" r:id="rId3"/>
    <p:sldLayoutId id="2147484958" r:id="rId4"/>
    <p:sldLayoutId id="2147484959" r:id="rId5"/>
    <p:sldLayoutId id="2147484960" r:id="rId6"/>
    <p:sldLayoutId id="2147484961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5">
              <a:lumMod val="75000"/>
            </a:schemeClr>
          </a:solidFill>
          <a:latin typeface="BentonSans Book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Merriweather Ligh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Merriweather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>
          <a:solidFill>
            <a:schemeClr val="tx1"/>
          </a:solidFill>
          <a:latin typeface="Merriweather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om_Viz_August-02.png"/>
          <p:cNvPicPr>
            <a:picLocks noChangeAspect="1"/>
          </p:cNvPicPr>
          <p:nvPr userDrawn="1"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81"/>
            <a:ext cx="12192000" cy="1080823"/>
          </a:xfrm>
          <a:prstGeom prst="rect">
            <a:avLst/>
          </a:prstGeom>
        </p:spPr>
      </p:pic>
      <p:pic>
        <p:nvPicPr>
          <p:cNvPr id="1027" name="Picture 7" descr="tableau_white.eps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00" y="6437316"/>
            <a:ext cx="1439333" cy="3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93992" y="501098"/>
            <a:ext cx="11037093" cy="3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4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  <p:sldLayoutId id="2147484918" r:id="rId12"/>
    <p:sldLayoutId id="2147484919" r:id="rId13"/>
    <p:sldLayoutId id="2147484920" r:id="rId14"/>
    <p:sldLayoutId id="2147484921" r:id="rId15"/>
    <p:sldLayoutId id="2147484922" r:id="rId16"/>
    <p:sldLayoutId id="2147484923" r:id="rId17"/>
    <p:sldLayoutId id="2147484924" r:id="rId18"/>
    <p:sldLayoutId id="2147484925" r:id="rId19"/>
    <p:sldLayoutId id="2147484926" r:id="rId20"/>
    <p:sldLayoutId id="2147484927" r:id="rId21"/>
  </p:sldLayoutIdLst>
  <p:hf hdr="0" dt="0"/>
  <p:txStyles>
    <p:titleStyle>
      <a:lvl1pPr algn="l" defTabSz="81557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13" kern="1200">
          <a:solidFill>
            <a:srgbClr val="4C4C4C"/>
          </a:solidFill>
          <a:latin typeface="BentonSans Book"/>
          <a:ea typeface="ＭＳ Ｐゴシック" charset="0"/>
          <a:cs typeface="BentonSans Book"/>
        </a:defRPr>
      </a:lvl1pPr>
      <a:lvl2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2pPr>
      <a:lvl3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3pPr>
      <a:lvl4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4pPr>
      <a:lvl5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5pPr>
      <a:lvl6pPr marL="28575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6pPr>
      <a:lvl7pPr marL="57150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7pPr>
      <a:lvl8pPr marL="85725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8pPr>
      <a:lvl9pPr marL="114300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9pPr>
    </p:titleStyle>
    <p:bodyStyle>
      <a:lvl1pPr marL="305594" indent="-305594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75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2781" indent="-254993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969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25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758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6539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13D8-5B0A-45C5-BFE0-46DABEF8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Recommendations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37E045-FFFA-4B3E-9BBB-DC74F41613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1699953"/>
              </p:ext>
            </p:extLst>
          </p:nvPr>
        </p:nvGraphicFramePr>
        <p:xfrm>
          <a:off x="508000" y="990600"/>
          <a:ext cx="1130141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138">
                  <a:extLst>
                    <a:ext uri="{9D8B030D-6E8A-4147-A177-3AD203B41FA5}">
                      <a16:colId xmlns:a16="http://schemas.microsoft.com/office/drawing/2014/main" val="1668476536"/>
                    </a:ext>
                  </a:extLst>
                </a:gridCol>
                <a:gridCol w="3767138">
                  <a:extLst>
                    <a:ext uri="{9D8B030D-6E8A-4147-A177-3AD203B41FA5}">
                      <a16:colId xmlns:a16="http://schemas.microsoft.com/office/drawing/2014/main" val="2518229105"/>
                    </a:ext>
                  </a:extLst>
                </a:gridCol>
                <a:gridCol w="3767138">
                  <a:extLst>
                    <a:ext uri="{9D8B030D-6E8A-4147-A177-3AD203B41FA5}">
                      <a16:colId xmlns:a16="http://schemas.microsoft.com/office/drawing/2014/main" val="240927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Suggestions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2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bring in columns that will be used for: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Analysis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 relationships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alternatives: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Delete columns when selecting tables in BI tool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Views that filter out unneeded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&amp; queries will be faster</a:t>
                      </a:r>
                    </a:p>
                    <a:p>
                      <a:r>
                        <a:rPr lang="en-US" dirty="0"/>
                        <a:t>As data sets get larger the load times may be 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1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loading data sets &amp; creating visualizations with a subset of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sample data set or create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development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Reduce  visual clutter for person using dashboard or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columns in tables within BI tools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to use dashboard or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66523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34C10-0A40-40A8-9708-9AEFA78726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F7173-BA8F-46B4-B27A-95D696EB0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0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Tasks when Using BI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Tutorials &amp; demonstrations connect/import tables</a:t>
            </a:r>
          </a:p>
          <a:p>
            <a:r>
              <a:rPr lang="en-US"/>
              <a:t>For consistency &amp; ease of use basic tasks are done in views:</a:t>
            </a:r>
          </a:p>
          <a:p>
            <a:pPr lvl="1"/>
            <a:r>
              <a:rPr lang="en-US"/>
              <a:t>Eliminate columns not used</a:t>
            </a:r>
          </a:p>
          <a:p>
            <a:pPr lvl="1"/>
            <a:r>
              <a:rPr lang="en-US"/>
              <a:t>Rename columns</a:t>
            </a:r>
          </a:p>
          <a:p>
            <a:pPr lvl="1"/>
            <a:r>
              <a:rPr lang="en-US"/>
              <a:t>String manipulation</a:t>
            </a:r>
          </a:p>
          <a:p>
            <a:pPr lvl="1"/>
            <a:r>
              <a:rPr lang="en-US"/>
              <a:t>Calculations</a:t>
            </a:r>
          </a:p>
          <a:p>
            <a:r>
              <a:rPr lang="en-US"/>
              <a:t>These basic tasks are simple but tedious &amp; repetitive  </a:t>
            </a:r>
          </a:p>
          <a:p>
            <a:r>
              <a:rPr lang="en-US"/>
              <a:t>Relying on either IT or business person to implement consistently</a:t>
            </a:r>
          </a:p>
          <a:p>
            <a:r>
              <a:rPr lang="en-US"/>
              <a:t>Visibility to changes in BI tool’s metadata</a:t>
            </a:r>
          </a:p>
          <a:p>
            <a:endParaRPr lang="en-US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2016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98C0C88-00D9-422F-BB27-6116F81F23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– Using BI 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Use views rather than directly query tables</a:t>
            </a:r>
          </a:p>
          <a:p>
            <a:pPr lvl="1"/>
            <a:r>
              <a:rPr lang="en-US"/>
              <a:t>Perform “edits” of schema such as eliminate specific columns from load, rename columns, basic sting manipulation &amp; calculations in views</a:t>
            </a:r>
          </a:p>
          <a:p>
            <a:pPr lvl="2"/>
            <a:r>
              <a:rPr lang="en-US"/>
              <a:t>Productivity - Done once &amp; used many times both by IT &amp; business people</a:t>
            </a:r>
          </a:p>
          <a:p>
            <a:pPr lvl="2"/>
            <a:r>
              <a:rPr lang="en-US"/>
              <a:t>Consistency – for users &amp; across BI tools</a:t>
            </a:r>
          </a:p>
          <a:p>
            <a:pPr lvl="2"/>
            <a:r>
              <a:rPr lang="en-US"/>
              <a:t>Performance - Reduces the data that needs to be loaded &amp; that needs to be stored in memory for analysis</a:t>
            </a:r>
          </a:p>
          <a:p>
            <a:pPr lvl="2"/>
            <a:r>
              <a:rPr lang="en-US"/>
              <a:t>Transparency – can view “edits” in views rather than searching in each BI application</a:t>
            </a:r>
          </a:p>
          <a:p>
            <a:pPr lvl="2"/>
            <a:r>
              <a:rPr lang="en-US"/>
              <a:t>Skills – reduces dependency on scripting languages expertise, i.e. DAX, MDX</a:t>
            </a:r>
          </a:p>
          <a:p>
            <a:pPr lvl="1"/>
            <a:r>
              <a:rPr lang="en-US"/>
              <a:t>Trade-off – some BI tools use database constraints rather than column names to create data model relationships which means have to create relationships in BI tools’ data model</a:t>
            </a:r>
          </a:p>
          <a:p>
            <a:r>
              <a:rPr lang="en-US"/>
              <a:t>Different views on the same underlying tables can be created for different people or business groups based on their needs</a:t>
            </a:r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2016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98C0C88-00D9-422F-BB27-6116F81F23D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7710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-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-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_Corporate_Template_BentonSans_16.9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42259</TotalTime>
  <Words>357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7</vt:i4>
      </vt:variant>
    </vt:vector>
  </HeadingPairs>
  <TitlesOfParts>
    <vt:vector size="23" baseType="lpstr">
      <vt:lpstr>ＭＳ Ｐゴシック</vt:lpstr>
      <vt:lpstr>Arial</vt:lpstr>
      <vt:lpstr>BentonSans Book</vt:lpstr>
      <vt:lpstr>Calibri</vt:lpstr>
      <vt:lpstr>Courier New</vt:lpstr>
      <vt:lpstr>Gill Sans MT</vt:lpstr>
      <vt:lpstr>Merriweather Light</vt:lpstr>
      <vt:lpstr>Times New Roman</vt:lpstr>
      <vt:lpstr>Verdana</vt:lpstr>
      <vt:lpstr>Wingdings</vt:lpstr>
      <vt:lpstr>1_Default - Template 2</vt:lpstr>
      <vt:lpstr>3_Default - Template 2</vt:lpstr>
      <vt:lpstr>PPT_Corporate_Template_BentonSans_16.9</vt:lpstr>
      <vt:lpstr>BI Recommendations</vt:lpstr>
      <vt:lpstr>Basic Tasks when Using BI Tools</vt:lpstr>
      <vt:lpstr>Best Practices – Using BI Tools</vt:lpstr>
      <vt:lpstr>DW Battle</vt:lpstr>
      <vt:lpstr>Hub &amp; Spoke with BI silos</vt:lpstr>
      <vt:lpstr>Data Integration Workflow</vt:lpstr>
      <vt:lpstr>Data Integration Services</vt:lpstr>
      <vt:lpstr>ETL vs ELT</vt:lpstr>
      <vt:lpstr>Data Integration Definitions</vt:lpstr>
      <vt:lpstr>BI Styles</vt:lpstr>
    </vt:vector>
  </TitlesOfParts>
  <Company>Athena IT 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Introduction Course</dc:title>
  <dc:creator>richard sherman</dc:creator>
  <dc:description>Revised - August 11, 2005</dc:description>
  <cp:lastModifiedBy>Sherman, Richard</cp:lastModifiedBy>
  <cp:revision>1518</cp:revision>
  <cp:lastPrinted>2018-11-19T17:51:13Z</cp:lastPrinted>
  <dcterms:created xsi:type="dcterms:W3CDTF">2002-03-30T23:44:22Z</dcterms:created>
  <dcterms:modified xsi:type="dcterms:W3CDTF">2018-12-07T00:05:24Z</dcterms:modified>
</cp:coreProperties>
</file>