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5" r:id="rId3"/>
    <p:sldId id="263" r:id="rId4"/>
    <p:sldId id="260" r:id="rId5"/>
    <p:sldId id="296" r:id="rId6"/>
    <p:sldId id="262" r:id="rId7"/>
    <p:sldId id="279" r:id="rId8"/>
    <p:sldId id="288" r:id="rId9"/>
    <p:sldId id="294" r:id="rId10"/>
    <p:sldId id="261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0" r:id="rId20"/>
    <p:sldId id="28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BBA9F-9049-B000-EB72-8B5BE35DF944}" v="318" dt="2021-04-02T22:23:01.723"/>
    <p1510:client id="{2A5EB7CD-B33C-BB03-5F92-6F5A2937EF2B}" v="1079" dt="2021-04-02T21:26:52.354"/>
    <p1510:client id="{50912BBB-91A4-998D-3D67-06657DD3138D}" v="7" dt="2021-04-03T01:33:47.320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0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04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11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6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27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72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6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12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1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14/09/08/ant-than-buying-stocks-selling-the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lah.github.io/posts/2015-08-Understanding-LSTMs/" TargetMode="External"/><Relationship Id="rId4" Type="http://schemas.openxmlformats.org/officeDocument/2006/relationships/hyperlink" Target="https://bullsnbears.com/2020/07/05/sp-500-does-not-reflect-the-true-damage-to-investor-portfolio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21542" y="1991850"/>
            <a:ext cx="728615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Time-series Stock Price Predictive Analytics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/>
              <a:t>Attribute Information</a:t>
            </a:r>
            <a:endParaRPr lang="en-US"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Date: Year-Month-Day</a:t>
            </a:r>
            <a:endParaRPr lang="en"/>
          </a:p>
          <a:p>
            <a:r>
              <a:rPr lang="en-US"/>
              <a:t>Open – Opening Price</a:t>
            </a:r>
            <a:endParaRPr lang="en"/>
          </a:p>
          <a:p>
            <a:r>
              <a:rPr lang="en-US"/>
              <a:t>High – Day High Price</a:t>
            </a:r>
            <a:endParaRPr lang="en"/>
          </a:p>
          <a:p>
            <a:r>
              <a:rPr lang="en-US"/>
              <a:t>Low – Day Low Price</a:t>
            </a:r>
            <a:endParaRPr lang="en"/>
          </a:p>
          <a:p>
            <a:r>
              <a:rPr lang="en-US"/>
              <a:t>Close – Closing Price</a:t>
            </a:r>
            <a:endParaRPr lang="en"/>
          </a:p>
          <a:p>
            <a:r>
              <a:rPr lang="en-US"/>
              <a:t>Volume – Volume of Stock</a:t>
            </a:r>
            <a:endParaRPr lang="en"/>
          </a:p>
          <a:p>
            <a:pPr marL="76200" indent="0">
              <a:buNone/>
            </a:pPr>
            <a:r>
              <a:rPr lang="en-US"/>
              <a:t>Each of the attributes besides Date will be used.</a:t>
            </a:r>
            <a:endParaRPr lang="en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buNone/>
            </a:pPr>
            <a:r>
              <a:rPr lang="en" dirty="0"/>
              <a:t>Your audience will listen to you or read the content, but won’t do both. 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Training</a:t>
            </a:r>
          </a:p>
          <a:p>
            <a:pPr marL="342900" indent="-342900"/>
            <a:r>
              <a:rPr lang="en-US" dirty="0"/>
              <a:t>6322 instances</a:t>
            </a:r>
          </a:p>
          <a:p>
            <a:pPr marL="342900" indent="-342900"/>
            <a:r>
              <a:rPr lang="en-US" dirty="0"/>
              <a:t>Data Shape: (6322, 50, 5)</a:t>
            </a:r>
          </a:p>
          <a:p>
            <a:pPr marL="342900" indent="-342900"/>
            <a:r>
              <a:rPr lang="en-US" dirty="0"/>
              <a:t>The training set is used for machine learning which helps the LSTM model </a:t>
            </a:r>
            <a:r>
              <a:rPr lang="en-US"/>
              <a:t>understand</a:t>
            </a:r>
            <a:r>
              <a:rPr lang="en-US" dirty="0"/>
              <a:t> and predict the data. 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Data Preparation 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Testing</a:t>
            </a:r>
            <a:endParaRPr b="1"/>
          </a:p>
          <a:p>
            <a:pPr marL="342900" indent="-342900"/>
            <a:r>
              <a:rPr lang="en-US"/>
              <a:t>703 instances</a:t>
            </a:r>
            <a:endParaRPr lang="en-US" dirty="0"/>
          </a:p>
          <a:p>
            <a:pPr marL="342900" indent="-342900"/>
            <a:r>
              <a:rPr lang="en-US"/>
              <a:t>Data Shape: (703, 50, 5)</a:t>
            </a:r>
            <a:endParaRPr lang="en-US" dirty="0"/>
          </a:p>
          <a:p>
            <a:pPr marL="342900" indent="-342900"/>
            <a:r>
              <a:rPr lang="en-US"/>
              <a:t>The testing set is used to compare the predicted data from the LSTM model to see how well it works. </a:t>
            </a:r>
            <a:endParaRPr lang="en-US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93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LSTM model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Long short-term memory is an artificial recurrent neural network architecture used in the field of deep learning and machine learning.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1BD6B6D-69E6-4D6B-AE4C-0F8966CC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4" y="2026797"/>
            <a:ext cx="2743200" cy="21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Analyze Data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F022362-79DE-4151-8C4E-6E35D5BF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854155"/>
            <a:ext cx="4464843" cy="2485320"/>
          </a:xfrm>
          <a:prstGeom prst="rect">
            <a:avLst/>
          </a:prstGeom>
        </p:spPr>
      </p:pic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Results show the Real and Predicted data for the SPY stock in the last 700 trading days.  </a:t>
            </a:r>
          </a:p>
        </p:txBody>
      </p:sp>
    </p:spTree>
    <p:extLst>
      <p:ext uri="{BB962C8B-B14F-4D97-AF65-F5344CB8AC3E}">
        <p14:creationId xmlns:p14="http://schemas.microsoft.com/office/powerpoint/2010/main" val="111930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 Evaluation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928C48B-9F35-4BC2-994E-D70EB8EF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670104"/>
            <a:ext cx="4471989" cy="846281"/>
          </a:xfrm>
          <a:prstGeom prst="rect">
            <a:avLst/>
          </a:prstGeom>
        </p:spPr>
      </p:pic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04925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given model evaluation indicates a loss of 0.04%. This is extremely good for a machine learning algorithm and </a:t>
            </a:r>
            <a:endParaRPr lang="en" dirty="0"/>
          </a:p>
          <a:p>
            <a:pPr marL="0" indent="0">
              <a:buNone/>
            </a:pPr>
            <a:r>
              <a:rPr lang="en-US" dirty="0"/>
              <a:t>demonstrates a high accuracy in the predictive model.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225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Root Mean Square Performance 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04925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models root mean square error performance has a 31-standard deviation of residual.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2F54ECC4-25B0-4AB1-8A58-A579ED62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1" y="2621551"/>
            <a:ext cx="5000626" cy="9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3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Root Mean Square Performance 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147763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68% of the data points within ±0.31 standard deviation</a:t>
            </a:r>
          </a:p>
          <a:p>
            <a:pPr marL="285750" indent="-285750"/>
            <a:r>
              <a:rPr lang="en-US" dirty="0"/>
              <a:t>95% of the data points within ±2(0.31) standard deviation</a:t>
            </a:r>
          </a:p>
          <a:p>
            <a:pPr marL="285750" indent="-285750"/>
            <a:r>
              <a:rPr lang="en-US" dirty="0"/>
              <a:t>99% of the data points within ±3(0.31) standard deviation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676CE56-8E16-411E-9B73-CC608DC7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4" y="2101589"/>
            <a:ext cx="2743200" cy="19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5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147763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A model can be built and trained to accurately predict the long-term prices.</a:t>
            </a:r>
          </a:p>
          <a:p>
            <a:pPr marL="285750" indent="-285750"/>
            <a:r>
              <a:rPr lang="en-US" dirty="0"/>
              <a:t>Stock performance can be predicted to find annual return to outperforms the S&amp;P500.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oogle Shape;900;p48">
            <a:extLst>
              <a:ext uri="{FF2B5EF4-FFF2-40B4-BE49-F238E27FC236}">
                <a16:creationId xmlns:a16="http://schemas.microsoft.com/office/drawing/2014/main" id="{0B75861C-3160-44A1-B37D-0059F2619EAC}"/>
              </a:ext>
            </a:extLst>
          </p:cNvPr>
          <p:cNvGrpSpPr/>
          <p:nvPr/>
        </p:nvGrpSpPr>
        <p:grpSpPr>
          <a:xfrm>
            <a:off x="5191997" y="2357407"/>
            <a:ext cx="1976848" cy="1475476"/>
            <a:chOff x="4604550" y="3714775"/>
            <a:chExt cx="439625" cy="319075"/>
          </a:xfrm>
        </p:grpSpPr>
        <p:sp>
          <p:nvSpPr>
            <p:cNvPr id="13" name="Google Shape;901;p48">
              <a:extLst>
                <a:ext uri="{FF2B5EF4-FFF2-40B4-BE49-F238E27FC236}">
                  <a16:creationId xmlns:a16="http://schemas.microsoft.com/office/drawing/2014/main" id="{656F9210-AD82-4165-A9DE-7762599945A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902;p48">
              <a:extLst>
                <a:ext uri="{FF2B5EF4-FFF2-40B4-BE49-F238E27FC236}">
                  <a16:creationId xmlns:a16="http://schemas.microsoft.com/office/drawing/2014/main" id="{3B342FC2-1C80-4BF5-A8D9-EFF7C582BB7B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4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Future Implementation 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147763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An algorithm </a:t>
            </a:r>
            <a:r>
              <a:rPr lang="en-US"/>
              <a:t>to accurately determine </a:t>
            </a:r>
          </a:p>
          <a:p>
            <a:pPr marL="0" indent="0">
              <a:buNone/>
            </a:pPr>
            <a:r>
              <a:rPr lang="en-US"/>
              <a:t>buying and selling points </a:t>
            </a:r>
            <a:r>
              <a:rPr lang="en-US" dirty="0"/>
              <a:t>based on the model predictions.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D0BAB3-F652-462F-BFD0-58F8219B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4" y="2322042"/>
            <a:ext cx="2743200" cy="15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ajay.herod@ryerson.ca</a:t>
            </a:r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is the Stock Market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The stock market is a platform to allow investors to buy and sell stocks. 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A3E7AC-083A-4994-B105-A79A9ACE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4" y="2322042"/>
            <a:ext cx="2743200" cy="15424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Citation</a:t>
            </a:r>
            <a:endParaRPr dirty="0"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/>
              <a:t>Goldberg, M. G. (2014, September 14). [Buying and Selling].  </a:t>
            </a:r>
            <a:r>
              <a:rPr lang="en" sz="1400" dirty="0">
                <a:hlinkClick r:id="rId3"/>
              </a:rPr>
              <a:t>https://www.cnbc.com/2014/09/08/ant-than-buying-stocks-selling-them.html</a:t>
            </a:r>
            <a:endParaRPr lang="en-US" sz="1400" dirty="0"/>
          </a:p>
          <a:p>
            <a:pPr marL="285750" indent="-285750"/>
            <a:r>
              <a:rPr lang="en" sz="1400" dirty="0"/>
              <a:t>Markowski, M. M. (2020, July 5). </a:t>
            </a:r>
            <a:r>
              <a:rPr lang="en" sz="1400" i="1" dirty="0"/>
              <a:t>S&amp;P 500 Pie Chart</a:t>
            </a:r>
            <a:r>
              <a:rPr lang="en" sz="1400" dirty="0"/>
              <a:t> [Graph].  </a:t>
            </a:r>
            <a:r>
              <a:rPr lang="en" sz="1400" dirty="0">
                <a:hlinkClick r:id="rId4"/>
              </a:rPr>
              <a:t>https://bullsnbears.com/2020/07/05/sp-500-does-not-reflect-the-true-damage-to-investor-portfolios/</a:t>
            </a:r>
          </a:p>
          <a:p>
            <a:pPr marL="285750" indent="-285750"/>
            <a:r>
              <a:rPr lang="en" sz="1400" dirty="0"/>
              <a:t>C. (2015, July 27). </a:t>
            </a:r>
            <a:r>
              <a:rPr lang="en" sz="1400" i="1" dirty="0"/>
              <a:t>Understanding LSTM Networks</a:t>
            </a:r>
            <a:r>
              <a:rPr lang="en" sz="1400" dirty="0"/>
              <a:t> [Graph]. </a:t>
            </a:r>
            <a:r>
              <a:rPr lang="en" sz="1400" dirty="0">
                <a:hlinkClick r:id="rId5"/>
              </a:rPr>
              <a:t>https://colah.github.io/posts/2015-08-Understanding-LSTMs/</a:t>
            </a:r>
            <a:endParaRPr lang="en" sz="1400" dirty="0"/>
          </a:p>
          <a:p>
            <a:pPr marL="285750" indent="-285750"/>
            <a:endParaRPr lang="en" sz="1400" dirty="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Pros</a:t>
            </a:r>
            <a:endParaRPr lang="en" b="1" dirty="0"/>
          </a:p>
          <a:p>
            <a:pPr marL="342900" indent="-342900"/>
            <a:r>
              <a:rPr lang="en-US"/>
              <a:t>Personal financial growth</a:t>
            </a:r>
          </a:p>
          <a:p>
            <a:pPr marL="342900" indent="-342900"/>
            <a:r>
              <a:rPr lang="en-US"/>
              <a:t>Stay ahead of inflation </a:t>
            </a:r>
          </a:p>
          <a:p>
            <a:pPr marL="342900" indent="-342900"/>
            <a:r>
              <a:rPr lang="en-US"/>
              <a:t>Easy to use</a:t>
            </a:r>
            <a:endParaRPr lang="en-US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Stock Market 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</a:t>
            </a:r>
            <a:endParaRPr b="1" dirty="0"/>
          </a:p>
          <a:p>
            <a:pPr marL="342900" indent="-342900"/>
            <a:r>
              <a:rPr lang="en-US" dirty="0"/>
              <a:t>Risk of losing </a:t>
            </a:r>
          </a:p>
          <a:p>
            <a:pPr marL="342900" indent="-342900"/>
            <a:r>
              <a:rPr lang="en-US" dirty="0"/>
              <a:t>Emotional rollercoaster </a:t>
            </a:r>
          </a:p>
          <a:p>
            <a:pPr marL="342900" indent="-342900"/>
            <a:r>
              <a:rPr lang="en-US"/>
              <a:t>Professional</a:t>
            </a:r>
            <a:r>
              <a:rPr lang="en-US" dirty="0"/>
              <a:t> competition </a:t>
            </a:r>
          </a:p>
          <a:p>
            <a:pPr marL="342900" indent="-342900"/>
            <a:endParaRPr lang="en-US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90% of traders fail to make money when trading in the stock market.</a:t>
            </a:r>
          </a:p>
          <a:p>
            <a:pPr marL="0" indent="0">
              <a:buNone/>
            </a:pPr>
            <a:r>
              <a:rPr lang="en-US" dirty="0"/>
              <a:t>-Gillham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S&amp;P 500</a:t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387C3DAE-2D92-469F-A379-252A8C32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19" y="1828801"/>
            <a:ext cx="4514849" cy="2536031"/>
          </a:xfrm>
          <a:prstGeom prst="rect">
            <a:avLst/>
          </a:prstGeom>
        </p:spPr>
      </p:pic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S&amp;P 500 is based on the top 500 companies in America and is considered a benchmark for annual stock market returns at 10%.</a:t>
            </a:r>
          </a:p>
        </p:txBody>
      </p:sp>
    </p:spTree>
    <p:extLst>
      <p:ext uri="{BB962C8B-B14F-4D97-AF65-F5344CB8AC3E}">
        <p14:creationId xmlns:p14="http://schemas.microsoft.com/office/powerpoint/2010/main" val="301583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6000" b="1"/>
              <a:t>Project Question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"/>
              <a:t>Can a model be built to predict the stock market and be used to outperform </a:t>
            </a:r>
            <a:r>
              <a:rPr lang="en-US"/>
              <a:t>the S&amp;P500 for individual investors.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SPY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 algn="ctr">
              <a:buNone/>
            </a:pPr>
            <a:r>
              <a:rPr lang="en" sz="1800" dirty="0">
                <a:highlight>
                  <a:schemeClr val="lt2"/>
                </a:highlight>
              </a:rPr>
              <a:t>The stock used in this project is the SPDR S&amp;P 500 ETF Trust. It </a:t>
            </a:r>
            <a:r>
              <a:rPr lang="en-US" sz="1800" dirty="0">
                <a:highlight>
                  <a:schemeClr val="lt2"/>
                </a:highlight>
              </a:rPr>
              <a:t>replicates the S&amp;P 500 on a lower expense ratio and is traded under the ticker SPY. It includes over </a:t>
            </a:r>
            <a:r>
              <a:rPr lang="en-US" sz="1800">
                <a:highlight>
                  <a:schemeClr val="lt2"/>
                </a:highlight>
              </a:rPr>
              <a:t>7075 instances and is a standard of annual return in the long term stock market.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FD729E54-F6A4-4EEB-961F-F61A61D1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19" y="2126785"/>
            <a:ext cx="3707606" cy="1089955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0AC020D-4676-49B6-B37C-73B19542C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909087"/>
            <a:ext cx="3636168" cy="2010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58" name="Google Shape;558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59" name="Google Shape;55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</a:rPr>
                <a:t>Results</a:t>
              </a:r>
              <a:endParaRPr lang="en" sz="1200" b="1" i="0" u="none" strike="noStrike" cap="none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</a:rPr>
                <a:t>Conclusion</a:t>
              </a:r>
              <a:endParaRPr lang="en" sz="1200" b="1" i="0" u="none" strike="noStrike" cap="none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 Collection</a:t>
              </a:r>
              <a:endParaRPr lang="en" sz="1200" b="1" i="0" u="none" strike="noStrike" cap="none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 Development</a:t>
              </a:r>
              <a:endParaRPr sz="1200" b="1" i="0" u="none" strike="noStrike" cap="none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</a:rPr>
                <a:t>Data Preparation</a:t>
              </a:r>
              <a:endParaRPr lang="en"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  <a:buFont typeface="Calibri"/>
              </a:pPr>
              <a:r>
                <a:rPr lang="en" sz="1200" b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</a:rPr>
                <a:t>Analyze Data</a:t>
              </a:r>
              <a:endParaRPr lang="en" sz="1200" b="1" i="0" u="none" strike="noStrike" cap="none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66" name="Google Shape;566;p44"/>
          <p:cNvCxnSpPr/>
          <p:nvPr/>
        </p:nvCxnSpPr>
        <p:spPr>
          <a:xfrm>
            <a:off x="4390694" y="1571456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7" name="Google Shape;567;p44"/>
          <p:cNvSpPr txBox="1"/>
          <p:nvPr/>
        </p:nvSpPr>
        <p:spPr>
          <a:xfrm>
            <a:off x="5573488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 data from Yahoo Finance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8" name="Google Shape;568;p44"/>
          <p:cNvCxnSpPr/>
          <p:nvPr/>
        </p:nvCxnSpPr>
        <p:spPr>
          <a:xfrm>
            <a:off x="4235019" y="2017362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9" name="Google Shape;569;p44"/>
          <p:cNvSpPr txBox="1"/>
          <p:nvPr/>
        </p:nvSpPr>
        <p:spPr>
          <a:xfrm>
            <a:off x="5573488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rPr>
              <a:t>Divide data into training and testing sets</a:t>
            </a:r>
          </a:p>
        </p:txBody>
      </p:sp>
      <p:cxnSp>
        <p:nvCxnSpPr>
          <p:cNvPr id="570" name="Google Shape;570;p44"/>
          <p:cNvCxnSpPr/>
          <p:nvPr/>
        </p:nvCxnSpPr>
        <p:spPr>
          <a:xfrm>
            <a:off x="4013794" y="2534706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1" name="Google Shape;571;p44"/>
          <p:cNvSpPr txBox="1"/>
          <p:nvPr/>
        </p:nvSpPr>
        <p:spPr>
          <a:xfrm>
            <a:off x="5573488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the stacked LSTM model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2" name="Google Shape;572;p44"/>
          <p:cNvCxnSpPr/>
          <p:nvPr/>
        </p:nvCxnSpPr>
        <p:spPr>
          <a:xfrm>
            <a:off x="3818200" y="3016306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3" name="Google Shape;573;p44"/>
          <p:cNvSpPr txBox="1"/>
          <p:nvPr/>
        </p:nvSpPr>
        <p:spPr>
          <a:xfrm>
            <a:off x="5573488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 model performance and actuals 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4" name="Google Shape;574;p44"/>
          <p:cNvCxnSpPr/>
          <p:nvPr/>
        </p:nvCxnSpPr>
        <p:spPr>
          <a:xfrm>
            <a:off x="3620494" y="35336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5" name="Google Shape;575;p44"/>
          <p:cNvSpPr txBox="1"/>
          <p:nvPr/>
        </p:nvSpPr>
        <p:spPr>
          <a:xfrm>
            <a:off x="5573488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 the research findings 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6" name="Google Shape;576;p44"/>
          <p:cNvCxnSpPr/>
          <p:nvPr/>
        </p:nvCxnSpPr>
        <p:spPr>
          <a:xfrm>
            <a:off x="3414612" y="40152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7" name="Google Shape;577;p44"/>
          <p:cNvSpPr txBox="1"/>
          <p:nvPr/>
        </p:nvSpPr>
        <p:spPr>
          <a:xfrm>
            <a:off x="5573488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Summarize the research and project question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Data Collection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 algn="ctr">
              <a:buNone/>
            </a:pPr>
            <a:r>
              <a:rPr lang="en" sz="1800" dirty="0">
                <a:highlight>
                  <a:schemeClr val="lt2"/>
                </a:highlight>
              </a:rPr>
              <a:t>The data was collected using Yahoo Finance's historical data which allows users to </a:t>
            </a:r>
            <a:r>
              <a:rPr lang="en" sz="1800">
                <a:highlight>
                  <a:schemeClr val="lt2"/>
                </a:highlight>
              </a:rPr>
              <a:t>get csv files of any ticker with filters.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2E8D839-CBC5-4C5B-A1EE-A912E25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19" y="898298"/>
            <a:ext cx="3764756" cy="162525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D729E54-F6A4-4EEB-961F-F61A61D1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619" y="2126785"/>
            <a:ext cx="3707606" cy="1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Cordelia template</vt:lpstr>
      <vt:lpstr>Time-series Stock Price Predictive Analytics</vt:lpstr>
      <vt:lpstr>What is the Stock Market</vt:lpstr>
      <vt:lpstr>Stock Market </vt:lpstr>
      <vt:lpstr>PowerPoint Presentation</vt:lpstr>
      <vt:lpstr>S&amp;P 500</vt:lpstr>
      <vt:lpstr>Project Question</vt:lpstr>
      <vt:lpstr>PowerPoint Presentation</vt:lpstr>
      <vt:lpstr>Approach</vt:lpstr>
      <vt:lpstr>PowerPoint Presentation</vt:lpstr>
      <vt:lpstr>Attribute Information</vt:lpstr>
      <vt:lpstr>Data Preparation </vt:lpstr>
      <vt:lpstr>LSTM model</vt:lpstr>
      <vt:lpstr>Analyze Data</vt:lpstr>
      <vt:lpstr>Model Evaluation</vt:lpstr>
      <vt:lpstr>Root Mean Square Performance </vt:lpstr>
      <vt:lpstr>Root Mean Square Performance </vt:lpstr>
      <vt:lpstr>Conclusion</vt:lpstr>
      <vt:lpstr>Future Implementation </vt:lpstr>
      <vt:lpstr>Thanks!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Stock Price Predictive Analytics</dc:title>
  <cp:revision>368</cp:revision>
  <dcterms:modified xsi:type="dcterms:W3CDTF">2021-05-13T19:09:18Z</dcterms:modified>
</cp:coreProperties>
</file>