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9" r:id="rId9"/>
    <p:sldId id="260" r:id="rId10"/>
    <p:sldId id="261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81" r:id="rId22"/>
    <p:sldId id="282" r:id="rId23"/>
    <p:sldId id="283" r:id="rId24"/>
    <p:sldId id="279" r:id="rId25"/>
    <p:sldId id="280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CE79-870C-4BFE-B931-8DF2B12F6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A1E1E-6FA9-4A10-BA56-5BACA503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6A530-613C-45AB-8052-79BB4B1B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081A-45DA-4A56-ADD6-F97DAC1514A4}" type="datetimeFigureOut">
              <a:rPr lang="en-CA" smtClean="0"/>
              <a:t>2021-02-10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F6EC3-D6D4-4F9E-A8C3-908D9A17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3FFD8-AAA5-4260-A4CB-4AEFBC29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B625-5C1A-4DE3-80A5-3BAF4025C5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82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162D-53D2-44CF-B8D0-FF40018C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9F476-A5B7-4052-A15B-DEDE4500A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ECC5F-2901-4013-B154-513E177C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081A-45DA-4A56-ADD6-F97DAC1514A4}" type="datetimeFigureOut">
              <a:rPr lang="en-CA" smtClean="0"/>
              <a:t>2021-02-10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6797F-0BF3-4C2B-8012-77C867E7C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267F3-E671-4F59-B71B-06C02A02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B625-5C1A-4DE3-80A5-3BAF4025C5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795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5A2BE-3E90-4E51-B4D4-B83A25BE5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66868-CEF2-4032-823A-B58CC8A03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DC7EC-980D-4041-8893-0B402C1EE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081A-45DA-4A56-ADD6-F97DAC1514A4}" type="datetimeFigureOut">
              <a:rPr lang="en-CA" smtClean="0"/>
              <a:t>2021-02-10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6A239-BDA7-4ECE-8F5B-AA719036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33EF-12C8-4169-B21E-2FF7016C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B625-5C1A-4DE3-80A5-3BAF4025C5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130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FC95-5C88-43F3-9A49-DE5AE1C7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57E17-31CE-46A2-85FF-51C7DEF21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4E290-9E2F-4423-9992-BC9E9097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081A-45DA-4A56-ADD6-F97DAC1514A4}" type="datetimeFigureOut">
              <a:rPr lang="en-CA" smtClean="0"/>
              <a:t>2021-02-10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9C424-2789-42E7-AA0F-AF7C1400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38DA2-0F79-40E5-9336-EE56783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B625-5C1A-4DE3-80A5-3BAF4025C5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347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4FD9-CD59-4F6F-AD2D-338CF6410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33E68-3890-4279-A73E-118CBF7C6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3453E-39B9-4E5E-95DC-2EC9A4C4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081A-45DA-4A56-ADD6-F97DAC1514A4}" type="datetimeFigureOut">
              <a:rPr lang="en-CA" smtClean="0"/>
              <a:t>2021-02-10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C2683-E2E4-4636-A83B-32D3B708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FB3D6-4C2E-4EE7-92ED-C4A636B9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B625-5C1A-4DE3-80A5-3BAF4025C5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551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7F65-492C-41B9-89BB-A3E3C22B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5624C-C71B-4E41-8258-E9938C626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F8BC7-C622-4A42-8C0A-1D2AAB210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1CB3D-4EE1-45B9-B380-E5F3E566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081A-45DA-4A56-ADD6-F97DAC1514A4}" type="datetimeFigureOut">
              <a:rPr lang="en-CA" smtClean="0"/>
              <a:t>2021-02-10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B41D1-445B-4AC3-94E2-A9AF6765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8CA5A-4C5B-4B7F-80CB-C7E1702C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B625-5C1A-4DE3-80A5-3BAF4025C5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31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ECBE-6B37-4004-8C80-38BA5A3CF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BB57B-E03A-49A7-B481-471C5ACD1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D92ED-24C7-4903-9826-7679C360B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1E5DF-6574-41FB-A6DC-481CFB9BC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B2D5BE-48C9-49D2-B25D-6F87889A1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8A902-5507-42AB-B927-0DFA74BC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081A-45DA-4A56-ADD6-F97DAC1514A4}" type="datetimeFigureOut">
              <a:rPr lang="en-CA" smtClean="0"/>
              <a:t>2021-02-10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A3E81A-ACE9-4D81-A934-D9EC2707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A25D11-3ACC-46FF-A23C-AB1BEBF66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B625-5C1A-4DE3-80A5-3BAF4025C5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206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9B4C-4D99-4804-933B-033B4C66F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24D644-BFEB-4300-8CC2-26B24A1C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081A-45DA-4A56-ADD6-F97DAC1514A4}" type="datetimeFigureOut">
              <a:rPr lang="en-CA" smtClean="0"/>
              <a:t>2021-02-10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FEC76-905D-440A-9471-56278D02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7AF32E-A9B4-4D31-8FFE-45A0FB6D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B625-5C1A-4DE3-80A5-3BAF4025C5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620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F363BA-DFC2-4B4B-8936-57FF3FB9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081A-45DA-4A56-ADD6-F97DAC1514A4}" type="datetimeFigureOut">
              <a:rPr lang="en-CA" smtClean="0"/>
              <a:t>2021-02-10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52AB9C-7F49-4502-A045-F0547AA7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71AE3-66C3-4545-B748-62C2972A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B625-5C1A-4DE3-80A5-3BAF4025C5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288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67C4-8D76-40E0-8790-5BF45F0C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EA86F-99E9-4230-80A6-73B933B89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0CAED-9F9C-4A86-9938-A6B9F970B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FDCED-75C8-4CFD-AB7F-68D15261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081A-45DA-4A56-ADD6-F97DAC1514A4}" type="datetimeFigureOut">
              <a:rPr lang="en-CA" smtClean="0"/>
              <a:t>2021-02-10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C1AA7-33A2-40B9-AE7E-6A5E736B6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DCCDF-AC6B-4916-8986-B024E089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B625-5C1A-4DE3-80A5-3BAF4025C5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273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6C30-5D85-4CDE-922A-77D02E08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44A16C-00BA-4C1E-82AE-37303019D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D13EA-6581-4915-A772-C07F9E38A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73D15-FEB4-4C40-B86D-A57386C6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081A-45DA-4A56-ADD6-F97DAC1514A4}" type="datetimeFigureOut">
              <a:rPr lang="en-CA" smtClean="0"/>
              <a:t>2021-02-10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C215E-A940-4FA6-A9BA-84357B8E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ADF10-CADC-470D-9260-93A00789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9B625-5C1A-4DE3-80A5-3BAF4025C5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041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CF5E7-5BDC-4AC4-BC61-E4FC5B22F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BC36E-B630-4A4D-BA4F-45E632C67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72B0F-97FB-4006-B1C2-A2BC54802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8081A-45DA-4A56-ADD6-F97DAC1514A4}" type="datetimeFigureOut">
              <a:rPr lang="en-CA" smtClean="0"/>
              <a:t>2021-02-10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4804A-62EB-46B6-AA35-FE621D6A9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638EA-6FA5-4047-9EA1-BA3F86B70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9B625-5C1A-4DE3-80A5-3BAF4025C5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697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docker.com/products/docker-deskto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olang.org/dl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goo.gl/6wtTN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hyperledger-fabric.readthedocs.io/en/release-2.0/whati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14297-AD0F-449D-9A4E-A13913907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997" y="1607809"/>
            <a:ext cx="9236026" cy="2876680"/>
          </a:xfrm>
        </p:spPr>
        <p:txBody>
          <a:bodyPr anchor="b">
            <a:normAutofit/>
          </a:bodyPr>
          <a:lstStyle/>
          <a:p>
            <a:pPr algn="l"/>
            <a:r>
              <a:rPr lang="en-CA" sz="6600" dirty="0">
                <a:solidFill>
                  <a:srgbClr val="FFFFFF"/>
                </a:solidFill>
              </a:rPr>
              <a:t>Hyperledger Fabric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9ED27-FFCA-4698-80B1-96CDD882B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499" y="4810308"/>
            <a:ext cx="9003022" cy="107655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CA" dirty="0"/>
              <a:t>Ajay Herod</a:t>
            </a:r>
          </a:p>
          <a:p>
            <a:pPr algn="l"/>
            <a:r>
              <a:rPr lang="en-CA" dirty="0"/>
              <a:t>500764104</a:t>
            </a:r>
          </a:p>
          <a:p>
            <a:pPr algn="l"/>
            <a:r>
              <a:rPr lang="en-CA" dirty="0"/>
              <a:t>CPS 831</a:t>
            </a:r>
          </a:p>
        </p:txBody>
      </p:sp>
    </p:spTree>
    <p:extLst>
      <p:ext uri="{BB962C8B-B14F-4D97-AF65-F5344CB8AC3E}">
        <p14:creationId xmlns:p14="http://schemas.microsoft.com/office/powerpoint/2010/main" val="62621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B3136B-2BB0-44B5-AF49-B3188CFE9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Private Channels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31679-8BB1-4D53-80CB-7C0CA4313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 anchor="ctr">
            <a:normAutofit/>
          </a:bodyPr>
          <a:lstStyle/>
          <a:p>
            <a:r>
              <a:rPr lang="en-CA" sz="2400" dirty="0"/>
              <a:t>Restricted messaging paths that provide privacy for specific subsets</a:t>
            </a:r>
          </a:p>
          <a:p>
            <a:r>
              <a:rPr lang="en-CA" sz="2400" dirty="0"/>
              <a:t>All data invisible to members not granted access </a:t>
            </a:r>
          </a:p>
        </p:txBody>
      </p:sp>
      <p:pic>
        <p:nvPicPr>
          <p:cNvPr id="5124" name="Picture 4" descr="Blockchain tutorial : Part 2 - Nodes">
            <a:extLst>
              <a:ext uri="{FF2B5EF4-FFF2-40B4-BE49-F238E27FC236}">
                <a16:creationId xmlns:a16="http://schemas.microsoft.com/office/drawing/2014/main" id="{8BF0BDBA-8159-4C05-8B7A-AED5AC7DC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8" r="22666" b="-1"/>
          <a:stretch/>
        </p:blipFill>
        <p:spPr bwMode="auto">
          <a:xfrm>
            <a:off x="6098892" y="2492376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47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E5C2CF-5CC0-4C12-A075-85A17E2D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Fabric Goal/Purpose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C0E97-5B47-4412-BBEE-627E100E6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 anchor="ctr">
            <a:normAutofit/>
          </a:bodyPr>
          <a:lstStyle/>
          <a:p>
            <a:r>
              <a:rPr lang="en-CA" sz="2400" dirty="0"/>
              <a:t>Develop open source business blockchain technology </a:t>
            </a:r>
          </a:p>
          <a:p>
            <a:r>
              <a:rPr lang="en-CA" sz="2400" dirty="0"/>
              <a:t>Private transactions and confidential contracts </a:t>
            </a:r>
          </a:p>
          <a:p>
            <a:r>
              <a:rPr lang="en-CA" sz="2400" dirty="0"/>
              <a:t>Secure, Modular and Scalable</a:t>
            </a:r>
          </a:p>
        </p:txBody>
      </p:sp>
      <p:pic>
        <p:nvPicPr>
          <p:cNvPr id="10244" name="Picture 4" descr="Goal - Free business and finance icons">
            <a:extLst>
              <a:ext uri="{FF2B5EF4-FFF2-40B4-BE49-F238E27FC236}">
                <a16:creationId xmlns:a16="http://schemas.microsoft.com/office/drawing/2014/main" id="{82E97D36-3F05-43F8-B82B-EAFF99BDF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9" b="17351"/>
          <a:stretch/>
        </p:blipFill>
        <p:spPr bwMode="auto">
          <a:xfrm>
            <a:off x="6098892" y="2492376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781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45AFE-425B-46D1-AEF1-715B4E66B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Installing Fabric 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05EF7-77F5-4823-BE43-A7A0D7161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5" y="2490436"/>
            <a:ext cx="4728376" cy="3567173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 and install Docker Desktop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dirty="0">
                <a:hlinkClick r:id="rId2"/>
              </a:rPr>
              <a:t>https://www.docker.com/products/docker-desktop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sz="2400" dirty="0"/>
          </a:p>
        </p:txBody>
      </p:sp>
      <p:pic>
        <p:nvPicPr>
          <p:cNvPr id="1026" name="Picture 2" descr="Docker Logos and Photos | Docker">
            <a:extLst>
              <a:ext uri="{FF2B5EF4-FFF2-40B4-BE49-F238E27FC236}">
                <a16:creationId xmlns:a16="http://schemas.microsoft.com/office/drawing/2014/main" id="{19984ACD-8B3D-4DBA-8465-4FD7F0BC7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304" y="2543175"/>
            <a:ext cx="3362428" cy="287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884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8FEC9-A831-4FFE-A798-8BA075C5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Installing Fabric 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44CC2-85D5-4750-9D5C-2576F4D0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5" y="2490436"/>
            <a:ext cx="4728376" cy="3567173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 and install Go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dirty="0">
                <a:hlinkClick r:id="rId2"/>
              </a:rPr>
              <a:t>https://golang.org/dl/</a:t>
            </a: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CA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B4E767-2B6C-4A93-80BA-5F336398B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854" y="3117851"/>
            <a:ext cx="3919538" cy="205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99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8FEC9-A831-4FFE-A798-8BA075C5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Installing Fabric Step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44CC2-85D5-4750-9D5C-2576F4D0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5" y="2490436"/>
            <a:ext cx="4728376" cy="3567173"/>
          </a:xfrm>
        </p:spPr>
        <p:txBody>
          <a:bodyPr anchor="ctr">
            <a:normAutofit/>
          </a:bodyPr>
          <a:lstStyle/>
          <a:p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 and </a:t>
            </a:r>
            <a:r>
              <a:rPr lang="en-CA" sz="2400" dirty="0">
                <a:ea typeface="Calibri" panose="020F0502020204030204" pitchFamily="34" charset="0"/>
                <a:cs typeface="Times New Roman" panose="02020603050405020304" pitchFamily="18" charset="0"/>
              </a:rPr>
              <a:t>install </a:t>
            </a:r>
            <a:r>
              <a:rPr lang="en-CA" sz="2400" spc="25" dirty="0">
                <a:solidFill>
                  <a:srgbClr val="010101"/>
                </a:solidFill>
                <a:ea typeface="Times New Roman" panose="02020603050405020304" pitchFamily="18" charset="0"/>
              </a:rPr>
              <a:t>Node.js Runtime and NPM</a:t>
            </a:r>
            <a:endParaRPr lang="en-CA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CA" sz="2400" u="sng" dirty="0">
                <a:hlinkClick r:id="rId2"/>
              </a:rPr>
              <a:t>https://nodejs.org/en/download/</a:t>
            </a:r>
            <a:endParaRPr lang="en-CA" sz="2400" dirty="0"/>
          </a:p>
          <a:p>
            <a:endParaRPr lang="en-CA" sz="2400" dirty="0"/>
          </a:p>
        </p:txBody>
      </p:sp>
      <p:pic>
        <p:nvPicPr>
          <p:cNvPr id="2050" name="Picture 2" descr="Node.js - Wikipedia">
            <a:extLst>
              <a:ext uri="{FF2B5EF4-FFF2-40B4-BE49-F238E27FC236}">
                <a16:creationId xmlns:a16="http://schemas.microsoft.com/office/drawing/2014/main" id="{2C5D1EC9-C9A4-45EB-9DBA-4CD4268A6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304" y="2490436"/>
            <a:ext cx="4164875" cy="253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529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8FEC9-A831-4FFE-A798-8BA075C5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Installing Fabric Step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44CC2-85D5-4750-9D5C-2576F4D0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5" y="2490436"/>
            <a:ext cx="4728376" cy="3567173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 and install windows git</a:t>
            </a:r>
          </a:p>
          <a:p>
            <a:r>
              <a:rPr lang="en-CA" sz="2400" u="sng" dirty="0">
                <a:hlinkClick r:id="rId2"/>
              </a:rPr>
              <a:t>https://nodejs.org/en/download/</a:t>
            </a:r>
            <a:endParaRPr lang="en-CA" sz="2400" dirty="0"/>
          </a:p>
          <a:p>
            <a:endParaRPr lang="en-CA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BAEC2-B3E1-44BC-B15C-BFBF63B74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854" y="3676650"/>
            <a:ext cx="5255850" cy="84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930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B8FEC9-A831-4FFE-A798-8BA075C5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Installing Fabric Step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44CC2-85D5-4750-9D5C-2576F4D0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 anchor="ctr">
            <a:normAutofit fontScale="77500" lnSpcReduction="20000"/>
          </a:bodyPr>
          <a:lstStyle/>
          <a:p>
            <a:r>
              <a:rPr lang="en-CA" sz="3100" dirty="0"/>
              <a:t>Open Git Bash</a:t>
            </a:r>
          </a:p>
          <a:p>
            <a:r>
              <a:rPr lang="en-CA" sz="3100" dirty="0"/>
              <a:t>Run the following code in sequence</a:t>
            </a:r>
          </a:p>
          <a:p>
            <a:pPr lvl="1">
              <a:spcAft>
                <a:spcPts val="800"/>
              </a:spcAft>
            </a:pPr>
            <a:r>
              <a:rPr lang="en-CA" sz="2300" dirty="0">
                <a:ea typeface="Calibri" panose="020F0502020204030204" pitchFamily="34" charset="0"/>
                <a:cs typeface="Times New Roman" panose="02020603050405020304" pitchFamily="18" charset="0"/>
              </a:rPr>
              <a:t>git config –-global </a:t>
            </a:r>
            <a:r>
              <a:rPr lang="en-CA" sz="2300" dirty="0" err="1">
                <a:ea typeface="Calibri" panose="020F0502020204030204" pitchFamily="34" charset="0"/>
                <a:cs typeface="Times New Roman" panose="02020603050405020304" pitchFamily="18" charset="0"/>
              </a:rPr>
              <a:t>core.autocrlf</a:t>
            </a:r>
            <a:r>
              <a:rPr lang="en-CA" sz="2300" dirty="0">
                <a:ea typeface="Calibri" panose="020F0502020204030204" pitchFamily="34" charset="0"/>
                <a:cs typeface="Times New Roman" panose="02020603050405020304" pitchFamily="18" charset="0"/>
              </a:rPr>
              <a:t> false</a:t>
            </a:r>
          </a:p>
          <a:p>
            <a:pPr lvl="1">
              <a:spcAft>
                <a:spcPts val="800"/>
              </a:spcAft>
            </a:pPr>
            <a:r>
              <a:rPr lang="en-CA" sz="2300" dirty="0">
                <a:ea typeface="Calibri" panose="020F0502020204030204" pitchFamily="34" charset="0"/>
                <a:cs typeface="Times New Roman" panose="02020603050405020304" pitchFamily="18" charset="0"/>
              </a:rPr>
              <a:t>git config –-global </a:t>
            </a:r>
            <a:r>
              <a:rPr lang="en-CA" sz="2300" dirty="0" err="1">
                <a:ea typeface="Calibri" panose="020F0502020204030204" pitchFamily="34" charset="0"/>
                <a:cs typeface="Times New Roman" panose="02020603050405020304" pitchFamily="18" charset="0"/>
              </a:rPr>
              <a:t>core.longpaths</a:t>
            </a:r>
            <a:r>
              <a:rPr lang="en-CA" sz="2300" dirty="0">
                <a:ea typeface="Calibri" panose="020F0502020204030204" pitchFamily="34" charset="0"/>
                <a:cs typeface="Times New Roman" panose="02020603050405020304" pitchFamily="18" charset="0"/>
              </a:rPr>
              <a:t> true</a:t>
            </a:r>
          </a:p>
          <a:p>
            <a:pPr lvl="1">
              <a:spcAft>
                <a:spcPts val="800"/>
              </a:spcAft>
            </a:pPr>
            <a:r>
              <a:rPr lang="en-CA" sz="2300" dirty="0">
                <a:ea typeface="Calibri" panose="020F0502020204030204" pitchFamily="34" charset="0"/>
                <a:cs typeface="Times New Roman" panose="02020603050405020304" pitchFamily="18" charset="0"/>
              </a:rPr>
              <a:t>git config –-get </a:t>
            </a:r>
            <a:r>
              <a:rPr lang="en-CA" sz="2300" dirty="0" err="1">
                <a:ea typeface="Calibri" panose="020F0502020204030204" pitchFamily="34" charset="0"/>
                <a:cs typeface="Times New Roman" panose="02020603050405020304" pitchFamily="18" charset="0"/>
              </a:rPr>
              <a:t>core.autocrlf</a:t>
            </a:r>
            <a:endParaRPr lang="en-CA" sz="23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</a:pPr>
            <a:r>
              <a:rPr lang="en-CA" sz="2300" dirty="0">
                <a:ea typeface="Calibri" panose="020F0502020204030204" pitchFamily="34" charset="0"/>
                <a:cs typeface="Times New Roman" panose="02020603050405020304" pitchFamily="18" charset="0"/>
              </a:rPr>
              <a:t>git config –-get </a:t>
            </a:r>
            <a:r>
              <a:rPr lang="en-CA" sz="2300" dirty="0" err="1">
                <a:ea typeface="Calibri" panose="020F0502020204030204" pitchFamily="34" charset="0"/>
                <a:cs typeface="Times New Roman" panose="02020603050405020304" pitchFamily="18" charset="0"/>
              </a:rPr>
              <a:t>core.longpaths</a:t>
            </a:r>
            <a:endParaRPr lang="en-CA" sz="2300" dirty="0"/>
          </a:p>
          <a:p>
            <a:r>
              <a:rPr lang="en-CA" sz="3100" dirty="0"/>
              <a:t>Restart your PC for environment variables</a:t>
            </a:r>
          </a:p>
          <a:p>
            <a:pPr lvl="1">
              <a:spcAft>
                <a:spcPts val="800"/>
              </a:spcAft>
            </a:pPr>
            <a:endParaRPr lang="en-CA" sz="1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26F8ABB-6B09-49BC-B0E9-E93C00720167}"/>
              </a:ext>
            </a:extLst>
          </p:cNvPr>
          <p:cNvPicPr/>
          <p:nvPr/>
        </p:nvPicPr>
        <p:blipFill rotWithShape="1">
          <a:blip r:embed="rId2"/>
          <a:srcRect r="24190" b="-1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49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B8FEC9-A831-4FFE-A798-8BA075C5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Installing Fabric Step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44CC2-85D5-4750-9D5C-2576F4D0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dirty="0">
                <a:ea typeface="Calibri" panose="020F0502020204030204" pitchFamily="34" charset="0"/>
                <a:cs typeface="Times New Roman" panose="02020603050405020304" pitchFamily="18" charset="0"/>
              </a:rPr>
              <a:t>Install windows build tools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lang="en-CA" sz="2400" dirty="0">
                <a:ea typeface="Calibri" panose="020F0502020204030204" pitchFamily="34" charset="0"/>
                <a:cs typeface="Times New Roman" panose="02020603050405020304" pitchFamily="18" charset="0"/>
              </a:rPr>
              <a:t> install –-global windows-build-tools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8CCFF9-4C3F-4CC3-BEA1-42692C80CAB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78449" y="2494450"/>
            <a:ext cx="3886200" cy="23574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1ADE94-5D69-4EE4-BC1B-B04B8A9453E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65615" y="4121415"/>
            <a:ext cx="3886200" cy="209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9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B8FEC9-A831-4FFE-A798-8BA075C5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Installing Fabric Step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44CC2-85D5-4750-9D5C-2576F4D0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dirty="0">
                <a:ea typeface="Calibri" panose="020F0502020204030204" pitchFamily="34" charset="0"/>
                <a:cs typeface="Times New Roman" panose="02020603050405020304" pitchFamily="18" charset="0"/>
              </a:rPr>
              <a:t>Install GRPC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lang="en-CA" sz="2400" dirty="0">
                <a:ea typeface="Calibri" panose="020F0502020204030204" pitchFamily="34" charset="0"/>
                <a:cs typeface="Times New Roman" panose="02020603050405020304" pitchFamily="18" charset="0"/>
              </a:rPr>
              <a:t> install –global </a:t>
            </a:r>
            <a:r>
              <a:rPr lang="en-CA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grpc</a:t>
            </a:r>
            <a:endParaRPr lang="en-CA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A84582-4842-4D27-9AE3-7D0569F0911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78449" y="2812887"/>
            <a:ext cx="5690955" cy="305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41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B8FEC9-A831-4FFE-A798-8BA075C5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Installing Fabric Step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44CC2-85D5-4750-9D5C-2576F4D0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dirty="0">
                <a:ea typeface="Calibri" panose="020F0502020204030204" pitchFamily="34" charset="0"/>
                <a:cs typeface="Times New Roman" panose="02020603050405020304" pitchFamily="18" charset="0"/>
              </a:rPr>
              <a:t>Install Platform-Specific Binaries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400" dirty="0">
                <a:ea typeface="Calibri" panose="020F0502020204030204" pitchFamily="34" charset="0"/>
                <a:cs typeface="Times New Roman" panose="02020603050405020304" pitchFamily="18" charset="0"/>
              </a:rPr>
              <a:t>curl -</a:t>
            </a:r>
            <a:r>
              <a:rPr lang="en-CA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sSL</a:t>
            </a:r>
            <a:r>
              <a:rPr lang="en-CA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2400" u="sng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http://goo.gl/6wtTN5</a:t>
            </a:r>
            <a:r>
              <a:rPr lang="en-CA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CA" sz="2400" dirty="0">
                <a:solidFill>
                  <a:srgbClr val="3C4043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| </a:t>
            </a:r>
            <a:r>
              <a:rPr lang="en-CA" sz="2400" dirty="0">
                <a:ea typeface="Calibri" panose="020F0502020204030204" pitchFamily="34" charset="0"/>
                <a:cs typeface="Times New Roman" panose="02020603050405020304" pitchFamily="18" charset="0"/>
              </a:rPr>
              <a:t>bash -s 1.1.0 1.1.0 0.4.6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307290A-2762-4066-B5CA-EE9FE9A6F4E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78449" y="2747339"/>
            <a:ext cx="5690955" cy="305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A28826-7AD1-493D-92CF-C9DD2F904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What is HyperLedger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0D564-1D4C-4E20-A5BC-E9EDE60DE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671096" cy="3563159"/>
          </a:xfrm>
        </p:spPr>
        <p:txBody>
          <a:bodyPr anchor="ctr">
            <a:normAutofit/>
          </a:bodyPr>
          <a:lstStyle/>
          <a:p>
            <a:r>
              <a:rPr lang="en-CA" sz="2400" dirty="0"/>
              <a:t>Open Source Blockchain Technologies </a:t>
            </a:r>
          </a:p>
          <a:p>
            <a:r>
              <a:rPr lang="en-CA" sz="2400" dirty="0"/>
              <a:t>Created by Linux Foundation in December 2015</a:t>
            </a:r>
          </a:p>
          <a:p>
            <a:r>
              <a:rPr lang="en-CA" sz="2400" dirty="0"/>
              <a:t>Supports collaborative development of blockchain </a:t>
            </a:r>
          </a:p>
        </p:txBody>
      </p:sp>
      <p:pic>
        <p:nvPicPr>
          <p:cNvPr id="1028" name="Picture 4" descr="Hyperledger – Open Source Blockchain Technologies">
            <a:extLst>
              <a:ext uri="{FF2B5EF4-FFF2-40B4-BE49-F238E27FC236}">
                <a16:creationId xmlns:a16="http://schemas.microsoft.com/office/drawing/2014/main" id="{B6EDEE84-E27F-4AD1-8AD9-841B22DA6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058" y="2787488"/>
            <a:ext cx="5397145" cy="218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6615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B8FEC9-A831-4FFE-A798-8BA075C5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Installing Fabric Step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44CC2-85D5-4750-9D5C-2576F4D0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ea typeface="Calibri" panose="020F0502020204030204" pitchFamily="34" charset="0"/>
                <a:cs typeface="Times New Roman" panose="02020603050405020304" pitchFamily="18" charset="0"/>
              </a:rPr>
              <a:t>Go to your PCs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sz="2100" dirty="0">
                <a:ea typeface="Calibri" panose="020F0502020204030204" pitchFamily="34" charset="0"/>
                <a:cs typeface="Times New Roman" panose="02020603050405020304" pitchFamily="18" charset="0"/>
              </a:rPr>
              <a:t>Control Panel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sz="2100" dirty="0">
                <a:ea typeface="Calibri" panose="020F0502020204030204" pitchFamily="34" charset="0"/>
                <a:cs typeface="Times New Roman" panose="02020603050405020304" pitchFamily="18" charset="0"/>
              </a:rPr>
              <a:t>System and Security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sz="2100" dirty="0"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sz="2100" dirty="0">
                <a:ea typeface="Calibri" panose="020F0502020204030204" pitchFamily="34" charset="0"/>
                <a:cs typeface="Times New Roman" panose="02020603050405020304" pitchFamily="18" charset="0"/>
              </a:rPr>
              <a:t>Advanced System Settings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sz="2100" dirty="0">
                <a:ea typeface="Calibri" panose="020F0502020204030204" pitchFamily="34" charset="0"/>
                <a:cs typeface="Times New Roman" panose="02020603050405020304" pitchFamily="18" charset="0"/>
              </a:rPr>
              <a:t>Environment Variables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/>
              <a:t>Add environment variable %USERPROFILE% \fabric-samples\bin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C04105F-308D-4E46-9744-5933D810C8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84031" y="2494450"/>
            <a:ext cx="5127203" cy="292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7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B8FEC9-A831-4FFE-A798-8BA075C5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Building Your First Network 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44CC2-85D5-4750-9D5C-2576F4D0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/>
              <a:t>cd into the file fabric-samples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/>
              <a:t>then into first-network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/>
              <a:t>Verify that all the following files are there by running ls -</a:t>
            </a:r>
            <a:r>
              <a:rPr lang="en-CA" dirty="0" err="1"/>
              <a:t>tlr</a:t>
            </a:r>
            <a:endParaRPr lang="en-C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D90F3F-11E3-4767-A046-334DFDB08B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67308" y="2378076"/>
            <a:ext cx="5132785" cy="277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14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B8FEC9-A831-4FFE-A798-8BA075C5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Building Your First Network 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44CC2-85D5-4750-9D5C-2576F4D0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ea typeface="Calibri" panose="020F0502020204030204" pitchFamily="34" charset="0"/>
                <a:cs typeface="Times New Roman" panose="02020603050405020304" pitchFamily="18" charset="0"/>
              </a:rPr>
              <a:t>Go to your PCs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sz="2100" dirty="0">
                <a:ea typeface="Calibri" panose="020F0502020204030204" pitchFamily="34" charset="0"/>
                <a:cs typeface="Times New Roman" panose="02020603050405020304" pitchFamily="18" charset="0"/>
              </a:rPr>
              <a:t>Control Panel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sz="2100" dirty="0">
                <a:ea typeface="Calibri" panose="020F0502020204030204" pitchFamily="34" charset="0"/>
                <a:cs typeface="Times New Roman" panose="02020603050405020304" pitchFamily="18" charset="0"/>
              </a:rPr>
              <a:t>System and Security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sz="2100" dirty="0"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sz="2100" dirty="0">
                <a:ea typeface="Calibri" panose="020F0502020204030204" pitchFamily="34" charset="0"/>
                <a:cs typeface="Times New Roman" panose="02020603050405020304" pitchFamily="18" charset="0"/>
              </a:rPr>
              <a:t>Advanced System Settings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A" sz="2100" dirty="0">
                <a:ea typeface="Calibri" panose="020F0502020204030204" pitchFamily="34" charset="0"/>
                <a:cs typeface="Times New Roman" panose="02020603050405020304" pitchFamily="18" charset="0"/>
              </a:rPr>
              <a:t>Environment Variables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/>
              <a:t>Add a new user variable </a:t>
            </a:r>
            <a:r>
              <a:rPr lang="en-CA" dirty="0" err="1"/>
              <a:t>compose_convert_windowspaths</a:t>
            </a:r>
            <a:r>
              <a:rPr lang="en-CA" dirty="0"/>
              <a:t> = 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336E84-C564-445C-AC61-5AEE182150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00540" y="2494450"/>
            <a:ext cx="4961021" cy="271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62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B8FEC9-A831-4FFE-A798-8BA075C5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Building Your First Network 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44CC2-85D5-4750-9D5C-2576F4D0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/>
              <a:t>Generate Network Artifacts by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/>
              <a:t>cd back to your first-network file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/>
              <a:t>Run ./byfn.sh –m generate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EC4513-BC2F-48C5-A6ED-E7C93E86CB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52674" y="2378076"/>
            <a:ext cx="4807679" cy="272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73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B8FEC9-A831-4FFE-A798-8BA075C5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Fabric First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44CC2-85D5-4750-9D5C-2576F4D0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/>
              <a:t>Bring Up the Network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/>
              <a:t>By entering the following code ./byfn.sh -m up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F592AF-1344-4378-975A-02EC50C654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13553" y="2378076"/>
            <a:ext cx="4838262" cy="306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16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B8FEC9-A831-4FFE-A798-8BA075C5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Fabric First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44CC2-85D5-4750-9D5C-2576F4D0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/>
              <a:t>Bring Down the Network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/>
              <a:t>By entering the following code ./byfn.sh – m down</a:t>
            </a:r>
          </a:p>
        </p:txBody>
      </p:sp>
    </p:spTree>
    <p:extLst>
      <p:ext uri="{BB962C8B-B14F-4D97-AF65-F5344CB8AC3E}">
        <p14:creationId xmlns:p14="http://schemas.microsoft.com/office/powerpoint/2010/main" val="3938130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B8FEC9-A831-4FFE-A798-8BA075C5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44CC2-85D5-4750-9D5C-2576F4D0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9928896" cy="3563159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/>
              <a:t>All information on Hyper Ledger Fabric and how to use it was and can be found on their website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dirty="0">
                <a:hlinkClick r:id="rId2"/>
              </a:rPr>
              <a:t>https://hyperledger-fabric.readthedocs.io/en/release-2.0/whatis.html</a:t>
            </a:r>
            <a:endParaRPr lang="en-CA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265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72C6A-466A-41C9-9C96-B05DBDD8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What is Fabric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444E2-EB8F-4B57-96E3-38E869490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5" y="2490436"/>
            <a:ext cx="4728376" cy="3731849"/>
          </a:xfrm>
        </p:spPr>
        <p:txBody>
          <a:bodyPr anchor="ctr">
            <a:normAutofit/>
          </a:bodyPr>
          <a:lstStyle/>
          <a:p>
            <a:r>
              <a:rPr lang="en-CA" sz="2400" dirty="0"/>
              <a:t>Hyperledger framework </a:t>
            </a:r>
          </a:p>
          <a:p>
            <a:r>
              <a:rPr lang="en-CA" sz="2400" dirty="0">
                <a:latin typeface="Calibri" panose="020F0502020204030204" pitchFamily="34" charset="0"/>
                <a:ea typeface="Calibri" panose="020F0502020204030204" pitchFamily="34" charset="0"/>
              </a:rPr>
              <a:t>Foundation for developing applications or solutions with a modular architecture</a:t>
            </a:r>
          </a:p>
          <a:p>
            <a:r>
              <a:rPr lang="en-CA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Develop open source business blockchain technology</a:t>
            </a:r>
            <a:endParaRPr lang="en-CA" sz="2400" dirty="0"/>
          </a:p>
        </p:txBody>
      </p:sp>
      <p:pic>
        <p:nvPicPr>
          <p:cNvPr id="2050" name="Picture 2" descr="GitHub - hyperledger/fabric: Hyperledger Fabric is an enterprise ...">
            <a:extLst>
              <a:ext uri="{FF2B5EF4-FFF2-40B4-BE49-F238E27FC236}">
                <a16:creationId xmlns:a16="http://schemas.microsoft.com/office/drawing/2014/main" id="{5261E452-914A-4D3F-A07F-FFEB502A8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986" y="3087948"/>
            <a:ext cx="5073648" cy="253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76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CD416-1E83-4697-B747-29B29070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Components of Fabric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CCE8-05F3-490C-AB16-E05663EB1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5" y="2490436"/>
            <a:ext cx="4728376" cy="3567173"/>
          </a:xfrm>
        </p:spPr>
        <p:txBody>
          <a:bodyPr anchor="ctr">
            <a:normAutofit/>
          </a:bodyPr>
          <a:lstStyle/>
          <a:p>
            <a:r>
              <a:rPr lang="en-CA" sz="2400" dirty="0"/>
              <a:t>Ledger </a:t>
            </a:r>
          </a:p>
          <a:p>
            <a:r>
              <a:rPr lang="en-CA" sz="2400" dirty="0"/>
              <a:t>Assets</a:t>
            </a:r>
          </a:p>
          <a:p>
            <a:r>
              <a:rPr lang="en-CA" sz="2400" dirty="0" err="1"/>
              <a:t>Chaincode</a:t>
            </a:r>
            <a:r>
              <a:rPr lang="en-CA" sz="2400" dirty="0"/>
              <a:t> </a:t>
            </a:r>
          </a:p>
          <a:p>
            <a:r>
              <a:rPr lang="en-CA" sz="2400" dirty="0"/>
              <a:t>Permissions </a:t>
            </a:r>
          </a:p>
          <a:p>
            <a:r>
              <a:rPr lang="en-CA" sz="2400" dirty="0"/>
              <a:t>Nodes</a:t>
            </a:r>
          </a:p>
          <a:p>
            <a:r>
              <a:rPr lang="en-CA" sz="2400" dirty="0"/>
              <a:t>Private Channel </a:t>
            </a:r>
          </a:p>
        </p:txBody>
      </p:sp>
      <p:pic>
        <p:nvPicPr>
          <p:cNvPr id="3074" name="Picture 2" descr="CDN Components | How Can CDN solutions Help your Website">
            <a:extLst>
              <a:ext uri="{FF2B5EF4-FFF2-40B4-BE49-F238E27FC236}">
                <a16:creationId xmlns:a16="http://schemas.microsoft.com/office/drawing/2014/main" id="{32699952-857D-4DD7-9938-C396D1D12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854" y="2607147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07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94358-DE9F-4A86-9FB5-C29AF174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Ledger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AC4F4-F599-461A-8DD1-00B76691D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5" y="2490436"/>
            <a:ext cx="4728376" cy="3567173"/>
          </a:xfrm>
        </p:spPr>
        <p:txBody>
          <a:bodyPr anchor="ctr">
            <a:normAutofit/>
          </a:bodyPr>
          <a:lstStyle/>
          <a:p>
            <a:r>
              <a:rPr lang="en-CA" sz="2400" dirty="0"/>
              <a:t>Blockchain Log</a:t>
            </a:r>
          </a:p>
          <a:p>
            <a:pPr lvl="1"/>
            <a:r>
              <a:rPr lang="en-CA" sz="1800" dirty="0"/>
              <a:t>Contains a history of transactions in chronological order</a:t>
            </a:r>
          </a:p>
          <a:p>
            <a:r>
              <a:rPr lang="en-CA" sz="2400" dirty="0"/>
              <a:t>State database </a:t>
            </a:r>
          </a:p>
          <a:p>
            <a:pPr lvl="1"/>
            <a:r>
              <a:rPr lang="en-CA" sz="1800" dirty="0"/>
              <a:t>Maintains the blockchain’s current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CB822-926C-484C-8559-C43E5E796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986" y="3835872"/>
            <a:ext cx="44481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59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4F3E8A-96B0-4FC1-A6CE-7BD88FB69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F8B0B-8E20-4CB1-88E4-B9D1673E5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 anchor="ctr">
            <a:normAutofit/>
          </a:bodyPr>
          <a:lstStyle/>
          <a:p>
            <a:r>
              <a:rPr lang="en-CA" sz="2400" dirty="0"/>
              <a:t>Can be anything defined by a business </a:t>
            </a:r>
          </a:p>
          <a:p>
            <a:r>
              <a:rPr lang="en-CA" sz="2400" dirty="0"/>
              <a:t>Transferred from business to business </a:t>
            </a:r>
          </a:p>
          <a:p>
            <a:r>
              <a:rPr lang="en-CA" sz="2400" dirty="0"/>
              <a:t>Recorded in ledger</a:t>
            </a:r>
          </a:p>
        </p:txBody>
      </p:sp>
      <p:pic>
        <p:nvPicPr>
          <p:cNvPr id="9218" name="Picture 2" descr="Assets Icons - Download Free Vector Icons | Noun Project">
            <a:extLst>
              <a:ext uri="{FF2B5EF4-FFF2-40B4-BE49-F238E27FC236}">
                <a16:creationId xmlns:a16="http://schemas.microsoft.com/office/drawing/2014/main" id="{D031F9D5-997D-4528-B0D6-47BE3AC91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8408" y="2492376"/>
            <a:ext cx="3563372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08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AF633-FC68-4108-812A-7C38E7C19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CA" sz="4000" dirty="0" err="1">
                <a:solidFill>
                  <a:srgbClr val="FFFFFF"/>
                </a:solidFill>
              </a:rPr>
              <a:t>Chaincode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DC7F1-511C-472E-BB35-D381D2F05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5" y="2490436"/>
            <a:ext cx="4728376" cy="3567173"/>
          </a:xfrm>
        </p:spPr>
        <p:txBody>
          <a:bodyPr anchor="ctr">
            <a:normAutofit/>
          </a:bodyPr>
          <a:lstStyle/>
          <a:p>
            <a:r>
              <a:rPr lang="en-CA" sz="2400" dirty="0"/>
              <a:t>Business Logic for assets </a:t>
            </a:r>
          </a:p>
          <a:p>
            <a:r>
              <a:rPr lang="en-CA" sz="2400" dirty="0"/>
              <a:t>Defines the asset and the transaction instructions for modifying them </a:t>
            </a:r>
          </a:p>
          <a:p>
            <a:r>
              <a:rPr lang="en-CA" sz="2400" dirty="0"/>
              <a:t>Public to businesses </a:t>
            </a:r>
          </a:p>
          <a:p>
            <a:pPr marL="0" indent="0">
              <a:buNone/>
            </a:pPr>
            <a:endParaRPr lang="en-CA" sz="2400" dirty="0"/>
          </a:p>
        </p:txBody>
      </p:sp>
      <p:pic>
        <p:nvPicPr>
          <p:cNvPr id="4100" name="Picture 4" descr="Biology, chain, code, dna, genetic, helix, molecule icon">
            <a:extLst>
              <a:ext uri="{FF2B5EF4-FFF2-40B4-BE49-F238E27FC236}">
                <a16:creationId xmlns:a16="http://schemas.microsoft.com/office/drawing/2014/main" id="{EDA9729B-6D14-47EA-82EF-5362D438F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854" y="2635739"/>
            <a:ext cx="3586546" cy="3586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62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5F7F2A-A14D-4287-8AFB-5DD54181A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CA" sz="4000" dirty="0">
                <a:solidFill>
                  <a:srgbClr val="FFFFFF"/>
                </a:solidFill>
              </a:rPr>
              <a:t>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5821A-E318-4C40-A75B-3F72B19EB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5" y="2490436"/>
            <a:ext cx="4728376" cy="3567173"/>
          </a:xfrm>
        </p:spPr>
        <p:txBody>
          <a:bodyPr anchor="ctr">
            <a:normAutofit/>
          </a:bodyPr>
          <a:lstStyle/>
          <a:p>
            <a:r>
              <a:rPr lang="en-CA" sz="2400" dirty="0"/>
              <a:t>Membership Identity Service </a:t>
            </a:r>
          </a:p>
          <a:p>
            <a:pPr lvl="1"/>
            <a:r>
              <a:rPr lang="en-CA" sz="1800" dirty="0"/>
              <a:t>Manages IDs</a:t>
            </a:r>
          </a:p>
          <a:p>
            <a:pPr lvl="1"/>
            <a:r>
              <a:rPr lang="en-CA" sz="1800" dirty="0"/>
              <a:t>Authenticate participants </a:t>
            </a:r>
          </a:p>
          <a:p>
            <a:endParaRPr lang="en-CA" sz="2400" dirty="0"/>
          </a:p>
        </p:txBody>
      </p:sp>
      <p:pic>
        <p:nvPicPr>
          <p:cNvPr id="11" name="Picture 2" descr="Introducing API Permission Policies">
            <a:extLst>
              <a:ext uri="{FF2B5EF4-FFF2-40B4-BE49-F238E27FC236}">
                <a16:creationId xmlns:a16="http://schemas.microsoft.com/office/drawing/2014/main" id="{23C444C0-8984-4DD9-BA33-38EA7A420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854" y="3054822"/>
            <a:ext cx="4876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993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9803AF-7758-49F6-AC1B-A88F55B4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9D1F7-7474-4AD5-9B3B-ECCF4783B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 anchor="ctr">
            <a:normAutofit/>
          </a:bodyPr>
          <a:lstStyle/>
          <a:p>
            <a:r>
              <a:rPr lang="en-CA" sz="2400" dirty="0"/>
              <a:t>Peer Node </a:t>
            </a:r>
          </a:p>
          <a:p>
            <a:pPr lvl="1"/>
            <a:r>
              <a:rPr lang="en-CA" sz="1800" dirty="0"/>
              <a:t>Execute and verify transactions </a:t>
            </a:r>
          </a:p>
          <a:p>
            <a:r>
              <a:rPr lang="en-CA" sz="2400" dirty="0"/>
              <a:t>Ordering Node </a:t>
            </a:r>
          </a:p>
          <a:p>
            <a:pPr lvl="1"/>
            <a:r>
              <a:rPr lang="en-CA" sz="1800" dirty="0"/>
              <a:t>Order and propagate transactions </a:t>
            </a:r>
          </a:p>
        </p:txBody>
      </p:sp>
      <p:pic>
        <p:nvPicPr>
          <p:cNvPr id="7170" name="Picture 2" descr="Let's talk about nodes! - Jura Protocol Media - Medium">
            <a:extLst>
              <a:ext uri="{FF2B5EF4-FFF2-40B4-BE49-F238E27FC236}">
                <a16:creationId xmlns:a16="http://schemas.microsoft.com/office/drawing/2014/main" id="{9EF5C93A-67BE-42AC-802D-C73EBACE89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8" b="5371"/>
          <a:stretch/>
        </p:blipFill>
        <p:spPr bwMode="auto">
          <a:xfrm>
            <a:off x="6098892" y="2492376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66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524</Words>
  <Application>Microsoft Office PowerPoint</Application>
  <PresentationFormat>Widescreen</PresentationFormat>
  <Paragraphs>110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Hyperledger Fabric</vt:lpstr>
      <vt:lpstr>What is HyperLedger</vt:lpstr>
      <vt:lpstr>What is Fabric</vt:lpstr>
      <vt:lpstr>Components of Fabric</vt:lpstr>
      <vt:lpstr>Ledger </vt:lpstr>
      <vt:lpstr>Assets</vt:lpstr>
      <vt:lpstr>Chaincode</vt:lpstr>
      <vt:lpstr>Permissions</vt:lpstr>
      <vt:lpstr>Nodes</vt:lpstr>
      <vt:lpstr>Private Channels </vt:lpstr>
      <vt:lpstr>Fabric Goal/Purpose </vt:lpstr>
      <vt:lpstr>Installing Fabric Step 1</vt:lpstr>
      <vt:lpstr>Installing Fabric Step 2</vt:lpstr>
      <vt:lpstr>Installing Fabric Step 3</vt:lpstr>
      <vt:lpstr>Installing Fabric Step 4</vt:lpstr>
      <vt:lpstr>Installing Fabric Step 5</vt:lpstr>
      <vt:lpstr>Installing Fabric Step 6</vt:lpstr>
      <vt:lpstr>Installing Fabric Step 7</vt:lpstr>
      <vt:lpstr>Installing Fabric Step 8</vt:lpstr>
      <vt:lpstr>Installing Fabric Step 9</vt:lpstr>
      <vt:lpstr>Building Your First Network </vt:lpstr>
      <vt:lpstr>Building Your First Network </vt:lpstr>
      <vt:lpstr>Building Your First Network </vt:lpstr>
      <vt:lpstr>Fabric First Network</vt:lpstr>
      <vt:lpstr>Fabric First Network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Hyperledger Fabric</dc:title>
  <dc:creator>Ajay Herod</dc:creator>
  <cp:lastModifiedBy>Ajay Herod</cp:lastModifiedBy>
  <cp:revision>13</cp:revision>
  <dcterms:created xsi:type="dcterms:W3CDTF">2020-04-08T10:33:19Z</dcterms:created>
  <dcterms:modified xsi:type="dcterms:W3CDTF">2021-02-11T03:04:32Z</dcterms:modified>
</cp:coreProperties>
</file>