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odec Pro Light" panose="020B0604020202020204" charset="0"/>
      <p:regular r:id="rId16"/>
    </p:embeddedFont>
    <p:embeddedFont>
      <p:font typeface="Muli" panose="020B0604020202020204" charset="0"/>
      <p:regular r:id="rId17"/>
    </p:embeddedFont>
    <p:embeddedFont>
      <p:font typeface="Muli Bold" panose="020B0604020202020204" charset="0"/>
      <p:regular r:id="rId18"/>
    </p:embeddedFont>
    <p:embeddedFont>
      <p:font typeface="Telegraf 1 Bold" panose="020B0604020202020204" charset="0"/>
      <p:regular r:id="rId19"/>
    </p:embeddedFont>
    <p:embeddedFont>
      <p:font typeface="Telegraf 2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93b220dda80b7c6c" providerId="LiveId" clId="{0679BD0F-C812-4E02-B658-C6755A34602A}"/>
    <pc:docChg chg="addSld modSld sldOrd">
      <pc:chgData name="" userId="93b220dda80b7c6c" providerId="LiveId" clId="{0679BD0F-C812-4E02-B658-C6755A34602A}" dt="2025-10-12T16:49:01.591" v="25" actId="20577"/>
      <pc:docMkLst>
        <pc:docMk/>
      </pc:docMkLst>
      <pc:sldChg chg="modSp">
        <pc:chgData name="" userId="93b220dda80b7c6c" providerId="LiveId" clId="{0679BD0F-C812-4E02-B658-C6755A34602A}" dt="2025-10-12T16:49:01.591" v="25" actId="20577"/>
        <pc:sldMkLst>
          <pc:docMk/>
          <pc:sldMk cId="0" sldId="256"/>
        </pc:sldMkLst>
        <pc:spChg chg="mod">
          <ac:chgData name="" userId="93b220dda80b7c6c" providerId="LiveId" clId="{0679BD0F-C812-4E02-B658-C6755A34602A}" dt="2025-10-12T16:49:01.591" v="25" actId="20577"/>
          <ac:spMkLst>
            <pc:docMk/>
            <pc:sldMk cId="0" sldId="256"/>
            <ac:spMk id="7" creationId="{00000000-0000-0000-0000-000000000000}"/>
          </ac:spMkLst>
        </pc:spChg>
      </pc:sldChg>
      <pc:sldChg chg="addSp modSp add ord">
        <pc:chgData name="" userId="93b220dda80b7c6c" providerId="LiveId" clId="{0679BD0F-C812-4E02-B658-C6755A34602A}" dt="2025-10-12T16:48:44.352" v="24" actId="1035"/>
        <pc:sldMkLst>
          <pc:docMk/>
          <pc:sldMk cId="41257660" sldId="265"/>
        </pc:sldMkLst>
        <pc:spChg chg="mod">
          <ac:chgData name="" userId="93b220dda80b7c6c" providerId="LiveId" clId="{0679BD0F-C812-4E02-B658-C6755A34602A}" dt="2025-10-12T16:47:54.581" v="12" actId="20577"/>
          <ac:spMkLst>
            <pc:docMk/>
            <pc:sldMk cId="41257660" sldId="265"/>
            <ac:spMk id="5" creationId="{E2EE309F-96FE-4397-8D54-BF34974E79A7}"/>
          </ac:spMkLst>
        </pc:spChg>
        <pc:grpChg chg="add">
          <ac:chgData name="" userId="93b220dda80b7c6c" providerId="LiveId" clId="{0679BD0F-C812-4E02-B658-C6755A34602A}" dt="2025-10-12T16:47:51.328" v="6"/>
          <ac:grpSpMkLst>
            <pc:docMk/>
            <pc:sldMk cId="41257660" sldId="265"/>
            <ac:grpSpMk id="3" creationId="{6748EB9C-45A8-4904-8B1B-A4C1DCC4EEDC}"/>
          </ac:grpSpMkLst>
        </pc:grpChg>
        <pc:picChg chg="add mod modCrop">
          <ac:chgData name="" userId="93b220dda80b7c6c" providerId="LiveId" clId="{0679BD0F-C812-4E02-B658-C6755A34602A}" dt="2025-10-12T16:48:44.352" v="24" actId="1035"/>
          <ac:picMkLst>
            <pc:docMk/>
            <pc:sldMk cId="41257660" sldId="265"/>
            <ac:picMk id="2" creationId="{AA7B3CED-706C-4E15-8205-43D47E9688C1}"/>
          </ac:picMkLst>
        </pc:picChg>
        <pc:picChg chg="add mod modCrop">
          <ac:chgData name="" userId="93b220dda80b7c6c" providerId="LiveId" clId="{0679BD0F-C812-4E02-B658-C6755A34602A}" dt="2025-10-12T16:48:39.024" v="22" actId="14100"/>
          <ac:picMkLst>
            <pc:docMk/>
            <pc:sldMk cId="41257660" sldId="265"/>
            <ac:picMk id="6" creationId="{FB9B285E-976F-4316-9576-C5D9945CDBD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100439" y="1448592"/>
            <a:ext cx="8192276" cy="7389816"/>
            <a:chOff x="0" y="0"/>
            <a:chExt cx="10923035" cy="9853088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10923035" cy="57414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999"/>
                </a:lnSpc>
              </a:pPr>
              <a:r>
                <a:rPr lang="en-US" sz="9999" b="1">
                  <a:solidFill>
                    <a:srgbClr val="000000"/>
                  </a:solidFill>
                  <a:latin typeface="Telegraf 1 Bold"/>
                  <a:ea typeface="Telegraf 1 Bold"/>
                  <a:cs typeface="Telegraf 1 Bold"/>
                  <a:sym typeface="Telegraf 1 Bold"/>
                </a:rPr>
                <a:t>Network Monitoring Tool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7562854"/>
              <a:ext cx="10923035" cy="22902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99"/>
                </a:lnSpc>
              </a:pPr>
              <a:r>
                <a:rPr lang="en-US" sz="2499">
                  <a:solidFill>
                    <a:srgbClr val="0E2C4B"/>
                  </a:solidFill>
                  <a:latin typeface="Muli"/>
                  <a:ea typeface="Muli"/>
                  <a:cs typeface="Muli"/>
                  <a:sym typeface="Muli"/>
                </a:rPr>
                <a:t>Ajay 237R1A0503</a:t>
              </a:r>
            </a:p>
            <a:p>
              <a:pPr marL="0" lvl="0" indent="0" algn="l">
                <a:lnSpc>
                  <a:spcPts val="3499"/>
                </a:lnSpc>
              </a:pPr>
              <a:r>
                <a:rPr lang="en-US" sz="2499">
                  <a:solidFill>
                    <a:srgbClr val="0E2C4B"/>
                  </a:solidFill>
                  <a:latin typeface="Muli"/>
                  <a:ea typeface="Muli"/>
                  <a:cs typeface="Muli"/>
                  <a:sym typeface="Muli"/>
                </a:rPr>
                <a:t>Bellary Vyshnavi 237R1A0510</a:t>
              </a:r>
            </a:p>
            <a:p>
              <a:pPr marL="0" lvl="0" indent="0" algn="l">
                <a:lnSpc>
                  <a:spcPts val="3499"/>
                </a:lnSpc>
              </a:pPr>
              <a:r>
                <a:rPr lang="en-US" sz="2499">
                  <a:solidFill>
                    <a:srgbClr val="0E2C4B"/>
                  </a:solidFill>
                  <a:latin typeface="Muli"/>
                  <a:ea typeface="Muli"/>
                  <a:cs typeface="Muli"/>
                  <a:sym typeface="Muli"/>
                </a:rPr>
                <a:t>Bonigala Sudeepthi 237R1A0513</a:t>
              </a:r>
            </a:p>
            <a:p>
              <a:pPr marL="0" lvl="0" indent="0" algn="l">
                <a:lnSpc>
                  <a:spcPts val="3499"/>
                </a:lnSpc>
              </a:pPr>
              <a:r>
                <a:rPr lang="en-US" sz="2499">
                  <a:solidFill>
                    <a:srgbClr val="0E2C4B"/>
                  </a:solidFill>
                  <a:latin typeface="Muli"/>
                  <a:ea typeface="Muli"/>
                  <a:cs typeface="Muli"/>
                  <a:sym typeface="Muli"/>
                </a:rPr>
                <a:t>Enugala Pavithra 237R1A0518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6310844"/>
              <a:ext cx="10923035" cy="711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00"/>
                </a:lnSpc>
              </a:pPr>
              <a:r>
                <a:rPr lang="en-US" sz="3500">
                  <a:solidFill>
                    <a:srgbClr val="0E2C4B"/>
                  </a:solidFill>
                  <a:latin typeface="Muli"/>
                  <a:ea typeface="Muli"/>
                  <a:cs typeface="Muli"/>
                  <a:sym typeface="Muli"/>
                </a:rPr>
                <a:t>Presented to Mrs T. Vasavi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546209" y="-220132"/>
            <a:ext cx="12387786" cy="10727265"/>
            <a:chOff x="0" y="0"/>
            <a:chExt cx="4282440" cy="3708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2"/>
              <a:stretch>
                <a:fillRect t="-16558" b="-16558"/>
              </a:stretch>
            </a:blipFill>
          </p:spPr>
          <p:txBody>
            <a:bodyPr/>
            <a:lstStyle/>
            <a:p>
              <a:endParaRPr lang="en-IN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567705" y="4732457"/>
            <a:ext cx="7691595" cy="1476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800"/>
              </a:lnSpc>
            </a:pPr>
            <a:r>
              <a:rPr lang="en-US" sz="9000">
                <a:solidFill>
                  <a:srgbClr val="000000"/>
                </a:solidFill>
                <a:latin typeface="Telegraf 2"/>
                <a:ea typeface="Telegraf 2"/>
                <a:cs typeface="Telegraf 2"/>
                <a:sym typeface="Telegraf 2"/>
              </a:rPr>
              <a:t>Thank you</a:t>
            </a:r>
          </a:p>
        </p:txBody>
      </p:sp>
      <p:sp>
        <p:nvSpPr>
          <p:cNvPr id="3" name="AutoShape 3"/>
          <p:cNvSpPr/>
          <p:nvPr/>
        </p:nvSpPr>
        <p:spPr>
          <a:xfrm>
            <a:off x="9567705" y="3392368"/>
            <a:ext cx="1104900" cy="57150"/>
          </a:xfrm>
          <a:prstGeom prst="rect">
            <a:avLst/>
          </a:prstGeom>
          <a:solidFill>
            <a:srgbClr val="2E4B72"/>
          </a:solidFill>
        </p:spPr>
      </p:sp>
      <p:grpSp>
        <p:nvGrpSpPr>
          <p:cNvPr id="4" name="Group 4"/>
          <p:cNvGrpSpPr/>
          <p:nvPr/>
        </p:nvGrpSpPr>
        <p:grpSpPr>
          <a:xfrm>
            <a:off x="0" y="0"/>
            <a:ext cx="7855715" cy="10287000"/>
            <a:chOff x="0" y="0"/>
            <a:chExt cx="812800" cy="106435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1064356"/>
            </a:xfrm>
            <a:custGeom>
              <a:avLst/>
              <a:gdLst/>
              <a:ahLst/>
              <a:cxnLst/>
              <a:rect l="l" t="t" r="r" b="b"/>
              <a:pathLst>
                <a:path w="812800" h="1064356">
                  <a:moveTo>
                    <a:pt x="0" y="0"/>
                  </a:moveTo>
                  <a:lnTo>
                    <a:pt x="812800" y="0"/>
                  </a:lnTo>
                  <a:lnTo>
                    <a:pt x="812800" y="1064356"/>
                  </a:lnTo>
                  <a:lnTo>
                    <a:pt x="0" y="1064356"/>
                  </a:lnTo>
                  <a:close/>
                </a:path>
              </a:pathLst>
            </a:custGeom>
            <a:blipFill>
              <a:blip r:embed="rId2"/>
              <a:stretch>
                <a:fillRect l="-16640" r="-1664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266342"/>
            <a:ext cx="5208401" cy="5754315"/>
            <a:chOff x="0" y="0"/>
            <a:chExt cx="812800" cy="8979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97993"/>
            </a:xfrm>
            <a:custGeom>
              <a:avLst/>
              <a:gdLst/>
              <a:ahLst/>
              <a:cxnLst/>
              <a:rect l="l" t="t" r="r" b="b"/>
              <a:pathLst>
                <a:path w="812800" h="897993">
                  <a:moveTo>
                    <a:pt x="0" y="0"/>
                  </a:moveTo>
                  <a:lnTo>
                    <a:pt x="812800" y="0"/>
                  </a:lnTo>
                  <a:lnTo>
                    <a:pt x="812800" y="897993"/>
                  </a:lnTo>
                  <a:lnTo>
                    <a:pt x="0" y="897993"/>
                  </a:lnTo>
                  <a:close/>
                </a:path>
              </a:pathLst>
            </a:custGeom>
            <a:blipFill>
              <a:blip r:embed="rId2"/>
              <a:stretch>
                <a:fillRect t="-27032" b="-27032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1028700"/>
            <a:ext cx="14649283" cy="1194434"/>
            <a:chOff x="0" y="0"/>
            <a:chExt cx="19532377" cy="159257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532377" cy="1592579"/>
            </a:xfrm>
            <a:custGeom>
              <a:avLst/>
              <a:gdLst/>
              <a:ahLst/>
              <a:cxnLst/>
              <a:rect l="l" t="t" r="r" b="b"/>
              <a:pathLst>
                <a:path w="19532377" h="1592579">
                  <a:moveTo>
                    <a:pt x="0" y="0"/>
                  </a:moveTo>
                  <a:lnTo>
                    <a:pt x="19532377" y="0"/>
                  </a:lnTo>
                  <a:lnTo>
                    <a:pt x="19532377" y="1592579"/>
                  </a:lnTo>
                  <a:lnTo>
                    <a:pt x="0" y="159257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0"/>
              <a:ext cx="19532377" cy="159257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199"/>
                </a:lnSpc>
              </a:pPr>
              <a:r>
                <a:rPr lang="en-US" sz="5999" b="1">
                  <a:solidFill>
                    <a:srgbClr val="0E2C4B"/>
                  </a:solidFill>
                  <a:latin typeface="Muli Bold"/>
                  <a:ea typeface="Muli Bold"/>
                  <a:cs typeface="Muli Bold"/>
                  <a:sym typeface="Muli Bold"/>
                </a:rPr>
                <a:t>Introduction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16634352" y="0"/>
            <a:ext cx="1653648" cy="1653648"/>
          </a:xfrm>
          <a:custGeom>
            <a:avLst/>
            <a:gdLst/>
            <a:ahLst/>
            <a:cxnLst/>
            <a:rect l="l" t="t" r="r" b="b"/>
            <a:pathLst>
              <a:path w="1653648" h="1653648">
                <a:moveTo>
                  <a:pt x="0" y="0"/>
                </a:moveTo>
                <a:lnTo>
                  <a:pt x="1653648" y="0"/>
                </a:lnTo>
                <a:lnTo>
                  <a:pt x="1653648" y="1653648"/>
                </a:lnTo>
                <a:lnTo>
                  <a:pt x="0" y="16536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053987" y="9052987"/>
            <a:ext cx="1234013" cy="1234013"/>
          </a:xfrm>
          <a:custGeom>
            <a:avLst/>
            <a:gdLst/>
            <a:ahLst/>
            <a:cxnLst/>
            <a:rect l="l" t="t" r="r" b="b"/>
            <a:pathLst>
              <a:path w="1234013" h="1234013">
                <a:moveTo>
                  <a:pt x="0" y="0"/>
                </a:moveTo>
                <a:lnTo>
                  <a:pt x="1234013" y="0"/>
                </a:lnTo>
                <a:lnTo>
                  <a:pt x="1234013" y="1234013"/>
                </a:lnTo>
                <a:lnTo>
                  <a:pt x="0" y="12340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5503695" y="3346497"/>
            <a:ext cx="17065199" cy="4113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5504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Tool to monitor network performance.</a:t>
            </a:r>
          </a:p>
          <a:p>
            <a:pPr marL="690881" lvl="1" indent="-345440" algn="just">
              <a:lnSpc>
                <a:spcPts val="5504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Measures download/upload speed, latency, and packet loss.</a:t>
            </a:r>
          </a:p>
          <a:p>
            <a:pPr marL="690881" lvl="1" indent="-345440" algn="just">
              <a:lnSpc>
                <a:spcPts val="5504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Developed using Python with simple GUI.</a:t>
            </a:r>
          </a:p>
          <a:p>
            <a:pPr marL="690881" lvl="1" indent="-345440" algn="just">
              <a:lnSpc>
                <a:spcPts val="5504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Provides real-time display of network metrics.</a:t>
            </a:r>
          </a:p>
          <a:p>
            <a:pPr marL="690881" lvl="1" indent="-345440" algn="just">
              <a:lnSpc>
                <a:spcPts val="5504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Demonstrates practical networking concepts.</a:t>
            </a:r>
          </a:p>
          <a:p>
            <a:pPr algn="just">
              <a:lnSpc>
                <a:spcPts val="5504"/>
              </a:lnSpc>
            </a:pPr>
            <a:endParaRPr lang="en-US" sz="32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0889926" cy="1194434"/>
            <a:chOff x="0" y="0"/>
            <a:chExt cx="14519901" cy="159257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19901" cy="1592579"/>
            </a:xfrm>
            <a:custGeom>
              <a:avLst/>
              <a:gdLst/>
              <a:ahLst/>
              <a:cxnLst/>
              <a:rect l="l" t="t" r="r" b="b"/>
              <a:pathLst>
                <a:path w="14519901" h="1592579">
                  <a:moveTo>
                    <a:pt x="0" y="0"/>
                  </a:moveTo>
                  <a:lnTo>
                    <a:pt x="14519901" y="0"/>
                  </a:lnTo>
                  <a:lnTo>
                    <a:pt x="14519901" y="1592579"/>
                  </a:lnTo>
                  <a:lnTo>
                    <a:pt x="0" y="159257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4519901" cy="159257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199"/>
                </a:lnSpc>
              </a:pPr>
              <a:r>
                <a:rPr lang="en-US" sz="5999" b="1">
                  <a:solidFill>
                    <a:srgbClr val="0E2C4B"/>
                  </a:solidFill>
                  <a:latin typeface="Muli Bold"/>
                  <a:ea typeface="Muli Bold"/>
                  <a:cs typeface="Muli Bold"/>
                  <a:sym typeface="Muli Bold"/>
                </a:rPr>
                <a:t>Objectives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91871" y="2930311"/>
            <a:ext cx="14326287" cy="4426378"/>
            <a:chOff x="0" y="0"/>
            <a:chExt cx="19101716" cy="590183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101715" cy="5901838"/>
            </a:xfrm>
            <a:custGeom>
              <a:avLst/>
              <a:gdLst/>
              <a:ahLst/>
              <a:cxnLst/>
              <a:rect l="l" t="t" r="r" b="b"/>
              <a:pathLst>
                <a:path w="19101715" h="5901838">
                  <a:moveTo>
                    <a:pt x="0" y="0"/>
                  </a:moveTo>
                  <a:lnTo>
                    <a:pt x="19101715" y="0"/>
                  </a:lnTo>
                  <a:lnTo>
                    <a:pt x="19101715" y="5901838"/>
                  </a:lnTo>
                  <a:lnTo>
                    <a:pt x="0" y="5901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219075"/>
              <a:ext cx="19101716" cy="61209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669072" lvl="1" indent="-334536" algn="just">
                <a:lnSpc>
                  <a:spcPts val="6043"/>
                </a:lnSpc>
                <a:buAutoNum type="arabicPeriod"/>
              </a:pPr>
              <a:r>
                <a:rPr lang="en-US" sz="3098">
                  <a:solidFill>
                    <a:srgbClr val="0E2C4B"/>
                  </a:solidFill>
                  <a:latin typeface="Muli"/>
                  <a:ea typeface="Muli"/>
                  <a:cs typeface="Muli"/>
                  <a:sym typeface="Muli"/>
                </a:rPr>
                <a:t>Monitor network performance in real-time.</a:t>
              </a:r>
            </a:p>
            <a:p>
              <a:pPr marL="669072" lvl="1" indent="-334536" algn="just">
                <a:lnSpc>
                  <a:spcPts val="6043"/>
                </a:lnSpc>
                <a:buAutoNum type="arabicPeriod"/>
              </a:pPr>
              <a:r>
                <a:rPr lang="en-US" sz="3098">
                  <a:solidFill>
                    <a:srgbClr val="0E2C4B"/>
                  </a:solidFill>
                  <a:latin typeface="Muli"/>
                  <a:ea typeface="Muli"/>
                  <a:cs typeface="Muli"/>
                  <a:sym typeface="Muli"/>
                </a:rPr>
                <a:t>Measure download and upload speeds accurately.</a:t>
              </a:r>
            </a:p>
            <a:p>
              <a:pPr marL="669072" lvl="1" indent="-334536" algn="just">
                <a:lnSpc>
                  <a:spcPts val="6043"/>
                </a:lnSpc>
                <a:buAutoNum type="arabicPeriod"/>
              </a:pPr>
              <a:r>
                <a:rPr lang="en-US" sz="3098">
                  <a:solidFill>
                    <a:srgbClr val="0E2C4B"/>
                  </a:solidFill>
                  <a:latin typeface="Muli"/>
                  <a:ea typeface="Muli"/>
                  <a:cs typeface="Muli"/>
                  <a:sym typeface="Muli"/>
                </a:rPr>
                <a:t>Check latency and packet loss to assess connection quality.</a:t>
              </a:r>
            </a:p>
            <a:p>
              <a:pPr marL="669072" lvl="1" indent="-334536" algn="just">
                <a:lnSpc>
                  <a:spcPts val="6043"/>
                </a:lnSpc>
                <a:buAutoNum type="arabicPeriod"/>
              </a:pPr>
              <a:r>
                <a:rPr lang="en-US" sz="3098">
                  <a:solidFill>
                    <a:srgbClr val="0E2C4B"/>
                  </a:solidFill>
                  <a:latin typeface="Muli"/>
                  <a:ea typeface="Muli"/>
                  <a:cs typeface="Muli"/>
                  <a:sym typeface="Muli"/>
                </a:rPr>
                <a:t>Display network metrics through a user-friendly GUI.</a:t>
              </a:r>
            </a:p>
            <a:p>
              <a:pPr marL="669072" lvl="1" indent="-334536" algn="just">
                <a:lnSpc>
                  <a:spcPts val="6043"/>
                </a:lnSpc>
                <a:buAutoNum type="arabicPeriod"/>
              </a:pPr>
              <a:r>
                <a:rPr lang="en-US" sz="3098">
                  <a:solidFill>
                    <a:srgbClr val="0E2C4B"/>
                  </a:solidFill>
                  <a:latin typeface="Muli"/>
                  <a:ea typeface="Muli"/>
                  <a:cs typeface="Muli"/>
                  <a:sym typeface="Muli"/>
                </a:rPr>
                <a:t>Demonstrate practical networking concepts clearly.</a:t>
              </a:r>
            </a:p>
            <a:p>
              <a:pPr algn="just">
                <a:lnSpc>
                  <a:spcPts val="6043"/>
                </a:lnSpc>
              </a:pPr>
              <a:endParaRPr lang="en-US" sz="3098">
                <a:solidFill>
                  <a:srgbClr val="0E2C4B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>
            <a:off x="329785" y="3153687"/>
            <a:ext cx="4762086" cy="4762086"/>
          </a:xfrm>
          <a:custGeom>
            <a:avLst/>
            <a:gdLst/>
            <a:ahLst/>
            <a:cxnLst/>
            <a:rect l="l" t="t" r="r" b="b"/>
            <a:pathLst>
              <a:path w="4762086" h="4762086">
                <a:moveTo>
                  <a:pt x="0" y="0"/>
                </a:moveTo>
                <a:lnTo>
                  <a:pt x="4762086" y="0"/>
                </a:lnTo>
                <a:lnTo>
                  <a:pt x="4762086" y="4762086"/>
                </a:lnTo>
                <a:lnTo>
                  <a:pt x="0" y="47620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634352" y="0"/>
            <a:ext cx="1653648" cy="1653648"/>
          </a:xfrm>
          <a:custGeom>
            <a:avLst/>
            <a:gdLst/>
            <a:ahLst/>
            <a:cxnLst/>
            <a:rect l="l" t="t" r="r" b="b"/>
            <a:pathLst>
              <a:path w="1653648" h="1653648">
                <a:moveTo>
                  <a:pt x="0" y="0"/>
                </a:moveTo>
                <a:lnTo>
                  <a:pt x="1653648" y="0"/>
                </a:lnTo>
                <a:lnTo>
                  <a:pt x="1653648" y="1653648"/>
                </a:lnTo>
                <a:lnTo>
                  <a:pt x="0" y="16536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7053987" y="9052987"/>
            <a:ext cx="1234013" cy="1234013"/>
          </a:xfrm>
          <a:custGeom>
            <a:avLst/>
            <a:gdLst/>
            <a:ahLst/>
            <a:cxnLst/>
            <a:rect l="l" t="t" r="r" b="b"/>
            <a:pathLst>
              <a:path w="1234013" h="1234013">
                <a:moveTo>
                  <a:pt x="0" y="0"/>
                </a:moveTo>
                <a:lnTo>
                  <a:pt x="1234013" y="0"/>
                </a:lnTo>
                <a:lnTo>
                  <a:pt x="1234013" y="1234013"/>
                </a:lnTo>
                <a:lnTo>
                  <a:pt x="0" y="12340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5586998" cy="1194434"/>
            <a:chOff x="0" y="0"/>
            <a:chExt cx="20782664" cy="159257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82663" cy="1592579"/>
            </a:xfrm>
            <a:custGeom>
              <a:avLst/>
              <a:gdLst/>
              <a:ahLst/>
              <a:cxnLst/>
              <a:rect l="l" t="t" r="r" b="b"/>
              <a:pathLst>
                <a:path w="20782663" h="1592579">
                  <a:moveTo>
                    <a:pt x="0" y="0"/>
                  </a:moveTo>
                  <a:lnTo>
                    <a:pt x="20782663" y="0"/>
                  </a:lnTo>
                  <a:lnTo>
                    <a:pt x="20782663" y="1592579"/>
                  </a:lnTo>
                  <a:lnTo>
                    <a:pt x="0" y="159257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20782664" cy="159257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199"/>
                </a:lnSpc>
              </a:pPr>
              <a:r>
                <a:rPr lang="en-US" sz="5999" b="1">
                  <a:solidFill>
                    <a:srgbClr val="0E2C4B"/>
                  </a:solidFill>
                  <a:latin typeface="Muli Bold"/>
                  <a:ea typeface="Muli Bold"/>
                  <a:cs typeface="Muli Bold"/>
                  <a:sym typeface="Muli Bold"/>
                </a:rPr>
                <a:t>Features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392281" y="3243853"/>
            <a:ext cx="3907689" cy="3907689"/>
          </a:xfrm>
          <a:custGeom>
            <a:avLst/>
            <a:gdLst/>
            <a:ahLst/>
            <a:cxnLst/>
            <a:rect l="l" t="t" r="r" b="b"/>
            <a:pathLst>
              <a:path w="3907689" h="3907689">
                <a:moveTo>
                  <a:pt x="0" y="0"/>
                </a:moveTo>
                <a:lnTo>
                  <a:pt x="3907689" y="0"/>
                </a:lnTo>
                <a:lnTo>
                  <a:pt x="3907689" y="3907688"/>
                </a:lnTo>
                <a:lnTo>
                  <a:pt x="0" y="39076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5115850" y="3243853"/>
            <a:ext cx="14326287" cy="4426378"/>
            <a:chOff x="0" y="0"/>
            <a:chExt cx="19101716" cy="590183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01715" cy="5901838"/>
            </a:xfrm>
            <a:custGeom>
              <a:avLst/>
              <a:gdLst/>
              <a:ahLst/>
              <a:cxnLst/>
              <a:rect l="l" t="t" r="r" b="b"/>
              <a:pathLst>
                <a:path w="19101715" h="5901838">
                  <a:moveTo>
                    <a:pt x="0" y="0"/>
                  </a:moveTo>
                  <a:lnTo>
                    <a:pt x="19101715" y="0"/>
                  </a:lnTo>
                  <a:lnTo>
                    <a:pt x="19101715" y="5901838"/>
                  </a:lnTo>
                  <a:lnTo>
                    <a:pt x="0" y="5901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219075"/>
              <a:ext cx="19101716" cy="61209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669072" lvl="1" indent="-334536" algn="just">
                <a:lnSpc>
                  <a:spcPts val="6043"/>
                </a:lnSpc>
                <a:buAutoNum type="arabicPeriod"/>
              </a:pPr>
              <a:r>
                <a:rPr lang="en-US" sz="3098">
                  <a:solidFill>
                    <a:srgbClr val="0E2C4B"/>
                  </a:solidFill>
                  <a:latin typeface="Muli"/>
                  <a:ea typeface="Muli"/>
                  <a:cs typeface="Muli"/>
                  <a:sym typeface="Muli"/>
                </a:rPr>
                <a:t>Real-time bandwidth measurement (Download &amp; Upload).</a:t>
              </a:r>
            </a:p>
            <a:p>
              <a:pPr marL="669072" lvl="1" indent="-334536" algn="just">
                <a:lnSpc>
                  <a:spcPts val="6043"/>
                </a:lnSpc>
                <a:buAutoNum type="arabicPeriod"/>
              </a:pPr>
              <a:r>
                <a:rPr lang="en-US" sz="3098">
                  <a:solidFill>
                    <a:srgbClr val="0E2C4B"/>
                  </a:solidFill>
                  <a:latin typeface="Muli"/>
                  <a:ea typeface="Muli"/>
                  <a:cs typeface="Muli"/>
                  <a:sym typeface="Muli"/>
                </a:rPr>
                <a:t>Ping test for latency measurement.</a:t>
              </a:r>
            </a:p>
            <a:p>
              <a:pPr marL="669072" lvl="1" indent="-334536" algn="just">
                <a:lnSpc>
                  <a:spcPts val="6043"/>
                </a:lnSpc>
                <a:buAutoNum type="arabicPeriod"/>
              </a:pPr>
              <a:r>
                <a:rPr lang="en-US" sz="3098">
                  <a:solidFill>
                    <a:srgbClr val="0E2C4B"/>
                  </a:solidFill>
                  <a:latin typeface="Muli"/>
                  <a:ea typeface="Muli"/>
                  <a:cs typeface="Muli"/>
                  <a:sym typeface="Muli"/>
                </a:rPr>
                <a:t>Packet loss detection for connection reliability.</a:t>
              </a:r>
            </a:p>
            <a:p>
              <a:pPr marL="669072" lvl="1" indent="-334536" algn="just">
                <a:lnSpc>
                  <a:spcPts val="6043"/>
                </a:lnSpc>
                <a:buAutoNum type="arabicPeriod"/>
              </a:pPr>
              <a:r>
                <a:rPr lang="en-US" sz="3098">
                  <a:solidFill>
                    <a:srgbClr val="0E2C4B"/>
                  </a:solidFill>
                  <a:latin typeface="Muli"/>
                  <a:ea typeface="Muli"/>
                  <a:cs typeface="Muli"/>
                  <a:sym typeface="Muli"/>
                </a:rPr>
                <a:t>User-friendly GUI for easy monitoring.</a:t>
              </a:r>
            </a:p>
            <a:p>
              <a:pPr marL="669072" lvl="1" indent="-334536" algn="just">
                <a:lnSpc>
                  <a:spcPts val="6043"/>
                </a:lnSpc>
                <a:buAutoNum type="arabicPeriod"/>
              </a:pPr>
              <a:r>
                <a:rPr lang="en-US" sz="3098">
                  <a:solidFill>
                    <a:srgbClr val="0E2C4B"/>
                  </a:solidFill>
                  <a:latin typeface="Muli"/>
                  <a:ea typeface="Muli"/>
                  <a:cs typeface="Muli"/>
                  <a:sym typeface="Muli"/>
                </a:rPr>
                <a:t>Status messages to indicate network condition.</a:t>
              </a:r>
            </a:p>
            <a:p>
              <a:pPr algn="just">
                <a:lnSpc>
                  <a:spcPts val="6043"/>
                </a:lnSpc>
              </a:pPr>
              <a:endParaRPr lang="en-US" sz="3098">
                <a:solidFill>
                  <a:srgbClr val="0E2C4B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16634352" y="0"/>
            <a:ext cx="1653648" cy="1653648"/>
          </a:xfrm>
          <a:custGeom>
            <a:avLst/>
            <a:gdLst/>
            <a:ahLst/>
            <a:cxnLst/>
            <a:rect l="l" t="t" r="r" b="b"/>
            <a:pathLst>
              <a:path w="1653648" h="1653648">
                <a:moveTo>
                  <a:pt x="0" y="0"/>
                </a:moveTo>
                <a:lnTo>
                  <a:pt x="1653648" y="0"/>
                </a:lnTo>
                <a:lnTo>
                  <a:pt x="1653648" y="1653648"/>
                </a:lnTo>
                <a:lnTo>
                  <a:pt x="0" y="16536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7053987" y="9052987"/>
            <a:ext cx="1234013" cy="1234013"/>
          </a:xfrm>
          <a:custGeom>
            <a:avLst/>
            <a:gdLst/>
            <a:ahLst/>
            <a:cxnLst/>
            <a:rect l="l" t="t" r="r" b="b"/>
            <a:pathLst>
              <a:path w="1234013" h="1234013">
                <a:moveTo>
                  <a:pt x="0" y="0"/>
                </a:moveTo>
                <a:lnTo>
                  <a:pt x="1234013" y="0"/>
                </a:lnTo>
                <a:lnTo>
                  <a:pt x="1234013" y="1234013"/>
                </a:lnTo>
                <a:lnTo>
                  <a:pt x="0" y="12340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20951" y="1028700"/>
            <a:ext cx="10889926" cy="1194434"/>
            <a:chOff x="0" y="0"/>
            <a:chExt cx="14519901" cy="159257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19901" cy="1592579"/>
            </a:xfrm>
            <a:custGeom>
              <a:avLst/>
              <a:gdLst/>
              <a:ahLst/>
              <a:cxnLst/>
              <a:rect l="l" t="t" r="r" b="b"/>
              <a:pathLst>
                <a:path w="14519901" h="1592579">
                  <a:moveTo>
                    <a:pt x="0" y="0"/>
                  </a:moveTo>
                  <a:lnTo>
                    <a:pt x="14519901" y="0"/>
                  </a:lnTo>
                  <a:lnTo>
                    <a:pt x="14519901" y="1592579"/>
                  </a:lnTo>
                  <a:lnTo>
                    <a:pt x="0" y="159257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4519901" cy="159257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199"/>
                </a:lnSpc>
              </a:pPr>
              <a:r>
                <a:rPr lang="en-US" sz="5999" b="1">
                  <a:solidFill>
                    <a:srgbClr val="0E2C4B"/>
                  </a:solidFill>
                  <a:latin typeface="Muli Bold"/>
                  <a:ea typeface="Muli Bold"/>
                  <a:cs typeface="Muli Bold"/>
                  <a:sym typeface="Muli Bold"/>
                </a:rPr>
                <a:t>Implementation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24102" y="2927534"/>
            <a:ext cx="15039797" cy="3943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5250"/>
              </a:lnSpc>
              <a:buAutoNum type="arabicPeriod"/>
            </a:pPr>
            <a:r>
              <a:rPr lang="en-US" sz="30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GUI setup using Python Tkinter.</a:t>
            </a:r>
          </a:p>
          <a:p>
            <a:pPr marL="647700" lvl="1" indent="-323850" algn="just">
              <a:lnSpc>
                <a:spcPts val="5250"/>
              </a:lnSpc>
              <a:buAutoNum type="arabicPeriod"/>
            </a:pPr>
            <a:r>
              <a:rPr lang="en-US" sz="30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Measure download and upload speed using speedtest-cli.</a:t>
            </a:r>
          </a:p>
          <a:p>
            <a:pPr marL="647700" lvl="1" indent="-323850" algn="just">
              <a:lnSpc>
                <a:spcPts val="5250"/>
              </a:lnSpc>
              <a:buAutoNum type="arabicPeriod"/>
            </a:pPr>
            <a:r>
              <a:rPr lang="en-US" sz="30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Perform ping test using ping3 for latency and packet loss.</a:t>
            </a:r>
          </a:p>
          <a:p>
            <a:pPr marL="647700" lvl="1" indent="-323850" algn="just">
              <a:lnSpc>
                <a:spcPts val="5250"/>
              </a:lnSpc>
              <a:buAutoNum type="arabicPeriod"/>
            </a:pPr>
            <a:r>
              <a:rPr lang="en-US" sz="30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Display results on GUI in real-time.</a:t>
            </a:r>
          </a:p>
          <a:p>
            <a:pPr marL="647700" lvl="1" indent="-323850" algn="just">
              <a:lnSpc>
                <a:spcPts val="5250"/>
              </a:lnSpc>
              <a:buAutoNum type="arabicPeriod"/>
            </a:pPr>
            <a:r>
              <a:rPr lang="en-US" sz="30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Optional: Save logs for later analysis.</a:t>
            </a:r>
          </a:p>
          <a:p>
            <a:pPr algn="just">
              <a:lnSpc>
                <a:spcPts val="5250"/>
              </a:lnSpc>
            </a:pPr>
            <a:endParaRPr lang="en-US" sz="30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1730139" y="-30572"/>
            <a:ext cx="6557861" cy="10317572"/>
          </a:xfrm>
          <a:custGeom>
            <a:avLst/>
            <a:gdLst/>
            <a:ahLst/>
            <a:cxnLst/>
            <a:rect l="l" t="t" r="r" b="b"/>
            <a:pathLst>
              <a:path w="6557861" h="10317572">
                <a:moveTo>
                  <a:pt x="0" y="0"/>
                </a:moveTo>
                <a:lnTo>
                  <a:pt x="6557861" y="0"/>
                </a:lnTo>
                <a:lnTo>
                  <a:pt x="6557861" y="10317572"/>
                </a:lnTo>
                <a:lnTo>
                  <a:pt x="0" y="103175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750" r="-10850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74748" y="1173480"/>
            <a:ext cx="1046202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99"/>
              </a:lnSpc>
              <a:spcBef>
                <a:spcPct val="0"/>
              </a:spcBef>
            </a:pPr>
            <a:r>
              <a:rPr lang="en-US" sz="5999" b="1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⚙️</a:t>
            </a:r>
          </a:p>
        </p:txBody>
      </p:sp>
      <p:sp>
        <p:nvSpPr>
          <p:cNvPr id="8" name="Freeform 8"/>
          <p:cNvSpPr/>
          <p:nvPr/>
        </p:nvSpPr>
        <p:spPr>
          <a:xfrm>
            <a:off x="0" y="9052987"/>
            <a:ext cx="1234013" cy="1234013"/>
          </a:xfrm>
          <a:custGeom>
            <a:avLst/>
            <a:gdLst/>
            <a:ahLst/>
            <a:cxnLst/>
            <a:rect l="l" t="t" r="r" b="b"/>
            <a:pathLst>
              <a:path w="1234013" h="1234013">
                <a:moveTo>
                  <a:pt x="0" y="0"/>
                </a:moveTo>
                <a:lnTo>
                  <a:pt x="1234013" y="0"/>
                </a:lnTo>
                <a:lnTo>
                  <a:pt x="1234013" y="1234013"/>
                </a:lnTo>
                <a:lnTo>
                  <a:pt x="0" y="12340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28700"/>
            <a:ext cx="4628793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99"/>
              </a:lnSpc>
              <a:spcBef>
                <a:spcPct val="0"/>
              </a:spcBef>
            </a:pPr>
            <a:r>
              <a:rPr lang="en-US" sz="5999" b="1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Source code </a:t>
            </a:r>
          </a:p>
        </p:txBody>
      </p:sp>
      <p:sp>
        <p:nvSpPr>
          <p:cNvPr id="3" name="Freeform 3"/>
          <p:cNvSpPr/>
          <p:nvPr/>
        </p:nvSpPr>
        <p:spPr>
          <a:xfrm>
            <a:off x="16634352" y="0"/>
            <a:ext cx="1653648" cy="1653648"/>
          </a:xfrm>
          <a:custGeom>
            <a:avLst/>
            <a:gdLst/>
            <a:ahLst/>
            <a:cxnLst/>
            <a:rect l="l" t="t" r="r" b="b"/>
            <a:pathLst>
              <a:path w="1653648" h="1653648">
                <a:moveTo>
                  <a:pt x="0" y="0"/>
                </a:moveTo>
                <a:lnTo>
                  <a:pt x="1653648" y="0"/>
                </a:lnTo>
                <a:lnTo>
                  <a:pt x="1653648" y="1653648"/>
                </a:lnTo>
                <a:lnTo>
                  <a:pt x="0" y="16536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360327" y="2316944"/>
            <a:ext cx="15274025" cy="7238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odec Pro Light"/>
                <a:ea typeface="Codec Pro Light"/>
                <a:cs typeface="Codec Pro Light"/>
                <a:sym typeface="Codec Pro Light"/>
              </a:rPr>
              <a:t>import tkinter as tk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odec Pro Light"/>
                <a:ea typeface="Codec Pro Light"/>
                <a:cs typeface="Codec Pro Light"/>
                <a:sym typeface="Codec Pro Light"/>
              </a:rPr>
              <a:t>import speedtest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odec Pro Light"/>
                <a:ea typeface="Codec Pro Light"/>
                <a:cs typeface="Codec Pro Light"/>
                <a:sym typeface="Codec Pro Light"/>
              </a:rPr>
              <a:t>from ping3 import ping</a:t>
            </a: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odec Pro Light"/>
              <a:ea typeface="Codec Pro Light"/>
              <a:cs typeface="Codec Pro Light"/>
              <a:sym typeface="Codec Pro Light"/>
            </a:endParaRP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odec Pro Light"/>
                <a:ea typeface="Codec Pro Light"/>
                <a:cs typeface="Codec Pro Light"/>
                <a:sym typeface="Codec Pro Light"/>
              </a:rPr>
              <a:t>def check_network():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odec Pro Light"/>
                <a:ea typeface="Codec Pro Light"/>
                <a:cs typeface="Codec Pro Light"/>
                <a:sym typeface="Codec Pro Light"/>
              </a:rPr>
              <a:t>    st = speedtest.Speedtest()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odec Pro Light"/>
                <a:ea typeface="Codec Pro Light"/>
                <a:cs typeface="Codec Pro Light"/>
                <a:sym typeface="Codec Pro Light"/>
              </a:rPr>
              <a:t>    download = st.download() / 1_000_000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odec Pro Light"/>
                <a:ea typeface="Codec Pro Light"/>
                <a:cs typeface="Codec Pro Light"/>
                <a:sym typeface="Codec Pro Light"/>
              </a:rPr>
              <a:t>    upload = st.upload() / 1_000_000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odec Pro Light"/>
                <a:ea typeface="Codec Pro Light"/>
                <a:cs typeface="Codec Pro Light"/>
                <a:sym typeface="Codec Pro Light"/>
              </a:rPr>
              <a:t>    latency = ping("google.com") * 1000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odec Pro Light"/>
                <a:ea typeface="Codec Pro Light"/>
                <a:cs typeface="Codec Pro Light"/>
                <a:sym typeface="Codec Pro Light"/>
              </a:rPr>
              <a:t>    download_label.config(text=f"Download: {download:.2f} Mbps")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odec Pro Light"/>
                <a:ea typeface="Codec Pro Light"/>
                <a:cs typeface="Codec Pro Light"/>
                <a:sym typeface="Codec Pro Light"/>
              </a:rPr>
              <a:t>    upload_label.config(text=f"Upload: {upload:.2f} Mbps")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odec Pro Light"/>
                <a:ea typeface="Codec Pro Light"/>
                <a:cs typeface="Codec Pro Light"/>
                <a:sym typeface="Codec Pro Light"/>
              </a:rPr>
              <a:t>    ping_label.config(text=f"Ping: {latency:.2f} ms")</a:t>
            </a:r>
          </a:p>
        </p:txBody>
      </p:sp>
      <p:sp>
        <p:nvSpPr>
          <p:cNvPr id="5" name="Freeform 5"/>
          <p:cNvSpPr/>
          <p:nvPr/>
        </p:nvSpPr>
        <p:spPr>
          <a:xfrm>
            <a:off x="17053987" y="9052987"/>
            <a:ext cx="1234013" cy="1234013"/>
          </a:xfrm>
          <a:custGeom>
            <a:avLst/>
            <a:gdLst/>
            <a:ahLst/>
            <a:cxnLst/>
            <a:rect l="l" t="t" r="r" b="b"/>
            <a:pathLst>
              <a:path w="1234013" h="1234013">
                <a:moveTo>
                  <a:pt x="0" y="0"/>
                </a:moveTo>
                <a:lnTo>
                  <a:pt x="1234013" y="0"/>
                </a:lnTo>
                <a:lnTo>
                  <a:pt x="1234013" y="1234013"/>
                </a:lnTo>
                <a:lnTo>
                  <a:pt x="0" y="12340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7B3CED-706C-4E15-8205-43D47E968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18" r="2996"/>
          <a:stretch/>
        </p:blipFill>
        <p:spPr>
          <a:xfrm>
            <a:off x="914400" y="2857500"/>
            <a:ext cx="6654276" cy="54864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748EB9C-45A8-4904-8B1B-A4C1DCC4EEDC}"/>
              </a:ext>
            </a:extLst>
          </p:cNvPr>
          <p:cNvGrpSpPr/>
          <p:nvPr/>
        </p:nvGrpSpPr>
        <p:grpSpPr>
          <a:xfrm>
            <a:off x="1028700" y="1028700"/>
            <a:ext cx="13742469" cy="1194434"/>
            <a:chOff x="0" y="0"/>
            <a:chExt cx="18323292" cy="159257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4E16586B-274B-422F-9441-8FB4D8BE3D68}"/>
                </a:ext>
              </a:extLst>
            </p:cNvPr>
            <p:cNvSpPr/>
            <p:nvPr/>
          </p:nvSpPr>
          <p:spPr>
            <a:xfrm>
              <a:off x="0" y="0"/>
              <a:ext cx="18323292" cy="1592579"/>
            </a:xfrm>
            <a:custGeom>
              <a:avLst/>
              <a:gdLst/>
              <a:ahLst/>
              <a:cxnLst/>
              <a:rect l="l" t="t" r="r" b="b"/>
              <a:pathLst>
                <a:path w="18323292" h="1592579">
                  <a:moveTo>
                    <a:pt x="0" y="0"/>
                  </a:moveTo>
                  <a:lnTo>
                    <a:pt x="18323292" y="0"/>
                  </a:lnTo>
                  <a:lnTo>
                    <a:pt x="18323292" y="1592579"/>
                  </a:lnTo>
                  <a:lnTo>
                    <a:pt x="0" y="159257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2EE309F-96FE-4397-8D54-BF34974E79A7}"/>
                </a:ext>
              </a:extLst>
            </p:cNvPr>
            <p:cNvSpPr txBox="1"/>
            <p:nvPr/>
          </p:nvSpPr>
          <p:spPr>
            <a:xfrm>
              <a:off x="0" y="0"/>
              <a:ext cx="18323292" cy="159257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199"/>
                </a:lnSpc>
              </a:pPr>
              <a:r>
                <a:rPr lang="en-US" sz="5999" b="1" dirty="0">
                  <a:solidFill>
                    <a:srgbClr val="0E2C4B"/>
                  </a:solidFill>
                  <a:latin typeface="Muli Bold"/>
                  <a:ea typeface="Muli Bold"/>
                  <a:cs typeface="Muli Bold"/>
                  <a:sym typeface="Muli Bold"/>
                </a:rPr>
                <a:t>Output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B9B285E-976F-4316-9576-C5D9945CDB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0"/>
          <a:stretch/>
        </p:blipFill>
        <p:spPr>
          <a:xfrm>
            <a:off x="9296400" y="2857500"/>
            <a:ext cx="6799746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3742469" cy="1194434"/>
            <a:chOff x="0" y="0"/>
            <a:chExt cx="18323292" cy="159257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323292" cy="1592579"/>
            </a:xfrm>
            <a:custGeom>
              <a:avLst/>
              <a:gdLst/>
              <a:ahLst/>
              <a:cxnLst/>
              <a:rect l="l" t="t" r="r" b="b"/>
              <a:pathLst>
                <a:path w="18323292" h="1592579">
                  <a:moveTo>
                    <a:pt x="0" y="0"/>
                  </a:moveTo>
                  <a:lnTo>
                    <a:pt x="18323292" y="0"/>
                  </a:lnTo>
                  <a:lnTo>
                    <a:pt x="18323292" y="1592579"/>
                  </a:lnTo>
                  <a:lnTo>
                    <a:pt x="0" y="159257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8323292" cy="159257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199"/>
                </a:lnSpc>
              </a:pPr>
              <a:r>
                <a:rPr lang="en-US" sz="5999" b="1" dirty="0">
                  <a:solidFill>
                    <a:srgbClr val="0E2C4B"/>
                  </a:solidFill>
                  <a:latin typeface="Muli Bold"/>
                  <a:ea typeface="Muli Bold"/>
                  <a:cs typeface="Muli Bold"/>
                  <a:sym typeface="Muli Bold"/>
                </a:rPr>
                <a:t>Advantages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796030" y="3009839"/>
            <a:ext cx="13001149" cy="4720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3841" lvl="1" indent="-366920" algn="just">
              <a:lnSpc>
                <a:spcPts val="6356"/>
              </a:lnSpc>
              <a:buFont typeface="Arial"/>
              <a:buChar char="•"/>
            </a:pPr>
            <a:r>
              <a:rPr lang="en-US" sz="3398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Real-time network monitoring for better insight.</a:t>
            </a:r>
          </a:p>
          <a:p>
            <a:pPr marL="733841" lvl="1" indent="-366920" algn="just">
              <a:lnSpc>
                <a:spcPts val="6356"/>
              </a:lnSpc>
              <a:buFont typeface="Arial"/>
              <a:buChar char="•"/>
            </a:pPr>
            <a:r>
              <a:rPr lang="en-US" sz="3398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User-friendly GUI makes metrics easy to read.</a:t>
            </a:r>
          </a:p>
          <a:p>
            <a:pPr marL="733841" lvl="1" indent="-366920" algn="just">
              <a:lnSpc>
                <a:spcPts val="6356"/>
              </a:lnSpc>
              <a:buFont typeface="Arial"/>
              <a:buChar char="•"/>
            </a:pPr>
            <a:r>
              <a:rPr lang="en-US" sz="3398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Measures key parameters like speed, latency, and packet loss.</a:t>
            </a:r>
          </a:p>
          <a:p>
            <a:pPr marL="733841" lvl="1" indent="-366920" algn="just">
              <a:lnSpc>
                <a:spcPts val="6356"/>
              </a:lnSpc>
              <a:buFont typeface="Arial"/>
              <a:buChar char="•"/>
            </a:pPr>
            <a:r>
              <a:rPr lang="en-US" sz="3398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Lightweight and easy to run on any system.</a:t>
            </a:r>
          </a:p>
          <a:p>
            <a:pPr marL="733841" lvl="1" indent="-366920" algn="just">
              <a:lnSpc>
                <a:spcPts val="6356"/>
              </a:lnSpc>
              <a:buFont typeface="Arial"/>
              <a:buChar char="•"/>
            </a:pPr>
            <a:r>
              <a:rPr lang="en-US" sz="3398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Demonstrates practical networking concepts clearly.</a:t>
            </a:r>
          </a:p>
          <a:p>
            <a:pPr algn="just">
              <a:lnSpc>
                <a:spcPts val="6356"/>
              </a:lnSpc>
            </a:pPr>
            <a:endParaRPr lang="en-US" sz="3398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0" y="2896250"/>
            <a:ext cx="4515849" cy="4515849"/>
          </a:xfrm>
          <a:custGeom>
            <a:avLst/>
            <a:gdLst/>
            <a:ahLst/>
            <a:cxnLst/>
            <a:rect l="l" t="t" r="r" b="b"/>
            <a:pathLst>
              <a:path w="4515849" h="4515849">
                <a:moveTo>
                  <a:pt x="0" y="0"/>
                </a:moveTo>
                <a:lnTo>
                  <a:pt x="4515849" y="0"/>
                </a:lnTo>
                <a:lnTo>
                  <a:pt x="4515849" y="4515849"/>
                </a:lnTo>
                <a:lnTo>
                  <a:pt x="0" y="45158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634352" y="0"/>
            <a:ext cx="1653648" cy="1653648"/>
          </a:xfrm>
          <a:custGeom>
            <a:avLst/>
            <a:gdLst/>
            <a:ahLst/>
            <a:cxnLst/>
            <a:rect l="l" t="t" r="r" b="b"/>
            <a:pathLst>
              <a:path w="1653648" h="1653648">
                <a:moveTo>
                  <a:pt x="0" y="0"/>
                </a:moveTo>
                <a:lnTo>
                  <a:pt x="1653648" y="0"/>
                </a:lnTo>
                <a:lnTo>
                  <a:pt x="1653648" y="1653648"/>
                </a:lnTo>
                <a:lnTo>
                  <a:pt x="0" y="16536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053987" y="9052987"/>
            <a:ext cx="1234013" cy="1234013"/>
          </a:xfrm>
          <a:custGeom>
            <a:avLst/>
            <a:gdLst/>
            <a:ahLst/>
            <a:cxnLst/>
            <a:rect l="l" t="t" r="r" b="b"/>
            <a:pathLst>
              <a:path w="1234013" h="1234013">
                <a:moveTo>
                  <a:pt x="0" y="0"/>
                </a:moveTo>
                <a:lnTo>
                  <a:pt x="1234013" y="0"/>
                </a:lnTo>
                <a:lnTo>
                  <a:pt x="1234013" y="1234013"/>
                </a:lnTo>
                <a:lnTo>
                  <a:pt x="0" y="12340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6507" y="634828"/>
            <a:ext cx="13094662" cy="1505617"/>
            <a:chOff x="0" y="0"/>
            <a:chExt cx="17459549" cy="20074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459550" cy="2007489"/>
            </a:xfrm>
            <a:custGeom>
              <a:avLst/>
              <a:gdLst/>
              <a:ahLst/>
              <a:cxnLst/>
              <a:rect l="l" t="t" r="r" b="b"/>
              <a:pathLst>
                <a:path w="17459550" h="2007489">
                  <a:moveTo>
                    <a:pt x="0" y="0"/>
                  </a:moveTo>
                  <a:lnTo>
                    <a:pt x="17459550" y="0"/>
                  </a:lnTo>
                  <a:lnTo>
                    <a:pt x="17459550" y="2007489"/>
                  </a:lnTo>
                  <a:lnTo>
                    <a:pt x="0" y="200748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7459549" cy="200748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599"/>
                </a:lnSpc>
              </a:pPr>
              <a:r>
                <a:rPr lang="en-US" sz="5499" b="1">
                  <a:solidFill>
                    <a:srgbClr val="0E2C4B"/>
                  </a:solidFill>
                  <a:latin typeface="Muli Bold"/>
                  <a:ea typeface="Muli Bold"/>
                  <a:cs typeface="Muli Bold"/>
                  <a:sym typeface="Muli Bold"/>
                </a:rPr>
                <a:t>Future Enhancements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0" y="3176921"/>
            <a:ext cx="4938792" cy="4938792"/>
          </a:xfrm>
          <a:custGeom>
            <a:avLst/>
            <a:gdLst/>
            <a:ahLst/>
            <a:cxnLst/>
            <a:rect l="l" t="t" r="r" b="b"/>
            <a:pathLst>
              <a:path w="4938792" h="4938792">
                <a:moveTo>
                  <a:pt x="0" y="0"/>
                </a:moveTo>
                <a:lnTo>
                  <a:pt x="4938792" y="0"/>
                </a:lnTo>
                <a:lnTo>
                  <a:pt x="4938792" y="4938792"/>
                </a:lnTo>
                <a:lnTo>
                  <a:pt x="0" y="49387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376336" y="3186446"/>
            <a:ext cx="12375832" cy="3590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just">
              <a:lnSpc>
                <a:spcPts val="407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Add graphical charts for bandwidth and latency trends over time.</a:t>
            </a:r>
          </a:p>
          <a:p>
            <a:pPr marL="734059" lvl="1" indent="-367030" algn="just">
              <a:lnSpc>
                <a:spcPts val="407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Include multi-server ping tests for global network analysis.</a:t>
            </a:r>
          </a:p>
          <a:p>
            <a:pPr marL="734059" lvl="1" indent="-367030" algn="just">
              <a:lnSpc>
                <a:spcPts val="407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Implement alert system for network downtime or slow speed.</a:t>
            </a:r>
          </a:p>
          <a:p>
            <a:pPr marL="734059" lvl="1" indent="-367030" algn="just">
              <a:lnSpc>
                <a:spcPts val="407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Add historical log saving and visualization.</a:t>
            </a:r>
          </a:p>
          <a:p>
            <a:pPr marL="734059" lvl="1" indent="-367030" algn="just">
              <a:lnSpc>
                <a:spcPts val="407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Make it cross-platform for Windows, Linux, and Mac.</a:t>
            </a:r>
          </a:p>
        </p:txBody>
      </p:sp>
      <p:sp>
        <p:nvSpPr>
          <p:cNvPr id="7" name="Freeform 7"/>
          <p:cNvSpPr/>
          <p:nvPr/>
        </p:nvSpPr>
        <p:spPr>
          <a:xfrm>
            <a:off x="16634352" y="0"/>
            <a:ext cx="1653648" cy="1653648"/>
          </a:xfrm>
          <a:custGeom>
            <a:avLst/>
            <a:gdLst/>
            <a:ahLst/>
            <a:cxnLst/>
            <a:rect l="l" t="t" r="r" b="b"/>
            <a:pathLst>
              <a:path w="1653648" h="1653648">
                <a:moveTo>
                  <a:pt x="0" y="0"/>
                </a:moveTo>
                <a:lnTo>
                  <a:pt x="1653648" y="0"/>
                </a:lnTo>
                <a:lnTo>
                  <a:pt x="1653648" y="1653648"/>
                </a:lnTo>
                <a:lnTo>
                  <a:pt x="0" y="16536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053987" y="9052987"/>
            <a:ext cx="1234013" cy="1234013"/>
          </a:xfrm>
          <a:custGeom>
            <a:avLst/>
            <a:gdLst/>
            <a:ahLst/>
            <a:cxnLst/>
            <a:rect l="l" t="t" r="r" b="b"/>
            <a:pathLst>
              <a:path w="1234013" h="1234013">
                <a:moveTo>
                  <a:pt x="0" y="0"/>
                </a:moveTo>
                <a:lnTo>
                  <a:pt x="1234013" y="0"/>
                </a:lnTo>
                <a:lnTo>
                  <a:pt x="1234013" y="1234013"/>
                </a:lnTo>
                <a:lnTo>
                  <a:pt x="0" y="12340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382</Words>
  <Application>Microsoft Office PowerPoint</Application>
  <PresentationFormat>Custom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Arial</vt:lpstr>
      <vt:lpstr>Muli Bold</vt:lpstr>
      <vt:lpstr>Telegraf 2</vt:lpstr>
      <vt:lpstr>Telegraf 1 Bold</vt:lpstr>
      <vt:lpstr>Codec Pro Light</vt:lpstr>
      <vt:lpstr>Muli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- Network Monitoring Tool: An Engaging Mini Project for Computer Networks</dc:title>
  <dc:description>Presentation - Network Monitoring Tool: An Engaging Mini Project for Computer Networks</dc:description>
  <cp:lastModifiedBy>Ajay Kote</cp:lastModifiedBy>
  <cp:revision>1</cp:revision>
  <dcterms:created xsi:type="dcterms:W3CDTF">2006-08-16T00:00:00Z</dcterms:created>
  <dcterms:modified xsi:type="dcterms:W3CDTF">2025-10-12T16:49:38Z</dcterms:modified>
  <dc:identifier>DAG1mIOVVoA</dc:identifier>
</cp:coreProperties>
</file>