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5"/>
    <p:sldMasterId id="2147483730" r:id="rId6"/>
  </p:sldMasterIdLst>
  <p:notesMasterIdLst>
    <p:notesMasterId r:id="rId37"/>
  </p:notesMasterIdLst>
  <p:handoutMasterIdLst>
    <p:handoutMasterId r:id="rId38"/>
  </p:handoutMasterIdLst>
  <p:sldIdLst>
    <p:sldId id="449" r:id="rId7"/>
    <p:sldId id="271" r:id="rId8"/>
    <p:sldId id="400" r:id="rId9"/>
    <p:sldId id="464" r:id="rId10"/>
    <p:sldId id="354" r:id="rId11"/>
    <p:sldId id="489" r:id="rId12"/>
    <p:sldId id="490" r:id="rId13"/>
    <p:sldId id="476" r:id="rId14"/>
    <p:sldId id="491" r:id="rId15"/>
    <p:sldId id="478" r:id="rId16"/>
    <p:sldId id="473" r:id="rId17"/>
    <p:sldId id="471" r:id="rId18"/>
    <p:sldId id="474" r:id="rId19"/>
    <p:sldId id="479" r:id="rId20"/>
    <p:sldId id="500" r:id="rId21"/>
    <p:sldId id="480" r:id="rId22"/>
    <p:sldId id="501" r:id="rId23"/>
    <p:sldId id="502" r:id="rId24"/>
    <p:sldId id="493" r:id="rId25"/>
    <p:sldId id="485" r:id="rId26"/>
    <p:sldId id="492" r:id="rId27"/>
    <p:sldId id="494" r:id="rId28"/>
    <p:sldId id="495" r:id="rId29"/>
    <p:sldId id="496" r:id="rId30"/>
    <p:sldId id="497" r:id="rId31"/>
    <p:sldId id="498" r:id="rId32"/>
    <p:sldId id="499" r:id="rId33"/>
    <p:sldId id="486" r:id="rId34"/>
    <p:sldId id="487" r:id="rId35"/>
    <p:sldId id="45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B22746"/>
    <a:srgbClr val="464547"/>
    <a:srgbClr val="66666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86314" autoAdjust="0"/>
  </p:normalViewPr>
  <p:slideViewPr>
    <p:cSldViewPr snapToGrid="0">
      <p:cViewPr varScale="1">
        <p:scale>
          <a:sx n="64" d="100"/>
          <a:sy n="64" d="100"/>
        </p:scale>
        <p:origin x="1620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ommentAuthors" Target="commentAuthor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31-Jan-18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Cloud computing is</a:t>
            </a:r>
            <a:r>
              <a:rPr lang="en-US" baseline="0" dirty="0" smtClean="0"/>
              <a:t> the delivery of computing services over the internet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Such as Virtual machines, storage, online software, databases, networking, etc..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6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tform_as_a_serv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sz="4100" dirty="0" smtClean="0"/>
              <a:t>Azure Stack in</a:t>
            </a:r>
          </a:p>
          <a:p>
            <a:r>
              <a:rPr lang="en-US" dirty="0" smtClean="0"/>
              <a:t>Proactive Tech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SAMPATH KUMAR BINGI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December 8,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8" y="143394"/>
            <a:ext cx="381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81" y="1231900"/>
            <a:ext cx="7996238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2 deployment slots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roduction: </a:t>
            </a:r>
            <a:r>
              <a:rPr lang="en-US" dirty="0"/>
              <a:t>updating a live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taging: </a:t>
            </a:r>
            <a:r>
              <a:rPr lang="en-US" dirty="0"/>
              <a:t>for testing </a:t>
            </a:r>
            <a:r>
              <a:rPr lang="en-US" dirty="0" smtClean="0"/>
              <a:t>first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Cloud Service – Slots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62" y="3300749"/>
            <a:ext cx="5680075" cy="1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31" y="1155700"/>
            <a:ext cx="8415338" cy="5130800"/>
          </a:xfrm>
        </p:spPr>
        <p:txBody>
          <a:bodyPr>
            <a:normAutofit fontScale="85000" lnSpcReduction="10000"/>
          </a:bodyPr>
          <a:lstStyle/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Type of Storages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b="1" dirty="0"/>
              <a:t>Blob -</a:t>
            </a:r>
            <a:r>
              <a:rPr lang="en-US" dirty="0"/>
              <a:t> Provide a simple interface for storing named files along with metadata for the file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b="1" dirty="0"/>
              <a:t>Table - </a:t>
            </a:r>
            <a:r>
              <a:rPr lang="en-US" dirty="0"/>
              <a:t>Provide lightly structured storage with a set of entities that contain a set of properties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b="1" dirty="0"/>
              <a:t>Queues - </a:t>
            </a:r>
            <a:r>
              <a:rPr lang="en-US" dirty="0"/>
              <a:t>Provide reliable storage and delivery of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Storage Characteristics</a:t>
            </a:r>
            <a:endParaRPr lang="en-US" dirty="0"/>
          </a:p>
          <a:p>
            <a:pPr lvl="1"/>
            <a:r>
              <a:rPr lang="en-US" dirty="0"/>
              <a:t>Scalable (capacity)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</a:t>
            </a:r>
            <a:endParaRPr lang="en-US" dirty="0"/>
          </a:p>
          <a:p>
            <a:r>
              <a:rPr lang="en-US" dirty="0"/>
              <a:t>Simple and familiar programming interfaces</a:t>
            </a:r>
          </a:p>
          <a:p>
            <a:pPr lvl="1"/>
            <a:r>
              <a:rPr lang="en-US" dirty="0"/>
              <a:t>REST  (HTTP and HTTPS)</a:t>
            </a:r>
          </a:p>
          <a:p>
            <a:pPr lvl="1"/>
            <a:r>
              <a:rPr lang="en-US" dirty="0"/>
              <a:t>.NET </a:t>
            </a:r>
            <a:r>
              <a:rPr lang="en-US" dirty="0" smtClean="0"/>
              <a:t>accessible</a:t>
            </a:r>
            <a:endParaRPr lang="en-US" dirty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Developer Tools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dirty="0" smtClean="0"/>
              <a:t>Azure Storage Explorer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dirty="0" smtClean="0"/>
              <a:t>Visual Studio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dirty="0" smtClean="0"/>
              <a:t>Cloud Berry for Azure Blob storage 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dirty="0" smtClean="0"/>
              <a:t>Lot other third party tools ….</a:t>
            </a:r>
            <a:endParaRPr lang="en-US" dirty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Storage Logical View</a:t>
            </a:r>
            <a:endParaRPr lang="en-US" dirty="0"/>
          </a:p>
        </p:txBody>
      </p:sp>
      <p:grpSp>
        <p:nvGrpSpPr>
          <p:cNvPr id="6" name="Group 15"/>
          <p:cNvGrpSpPr/>
          <p:nvPr/>
        </p:nvGrpSpPr>
        <p:grpSpPr>
          <a:xfrm>
            <a:off x="6120276" y="1481727"/>
            <a:ext cx="2027812" cy="4531146"/>
            <a:chOff x="5859507" y="0"/>
            <a:chExt cx="2509208" cy="6177110"/>
          </a:xfrm>
          <a:solidFill>
            <a:schemeClr val="accent4"/>
          </a:solidFill>
        </p:grpSpPr>
        <p:sp>
          <p:nvSpPr>
            <p:cNvPr id="7" name="Rounded Rectangle 6"/>
            <p:cNvSpPr/>
            <p:nvPr/>
          </p:nvSpPr>
          <p:spPr>
            <a:xfrm>
              <a:off x="5859507" y="173865"/>
              <a:ext cx="2509208" cy="6003245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859507" y="0"/>
              <a:ext cx="2509208" cy="17145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6720" tIns="426720" rIns="426720" bIns="426720" numCol="1" spcCol="1270" anchor="ctr" anchorCtr="0">
              <a:noAutofit/>
            </a:bodyPr>
            <a:lstStyle/>
            <a:p>
              <a:pPr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3692819" y="1481727"/>
            <a:ext cx="1914822" cy="4531144"/>
            <a:chOff x="2930045" y="0"/>
            <a:chExt cx="2509208" cy="5715000"/>
          </a:xfrm>
          <a:solidFill>
            <a:schemeClr val="accent4"/>
          </a:solidFill>
        </p:grpSpPr>
        <p:sp>
          <p:nvSpPr>
            <p:cNvPr id="10" name="Rounded Rectangle 9"/>
            <p:cNvSpPr/>
            <p:nvPr/>
          </p:nvSpPr>
          <p:spPr>
            <a:xfrm>
              <a:off x="2930045" y="0"/>
              <a:ext cx="2509208" cy="5715000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11" name="Rounded Rectangle 6"/>
            <p:cNvSpPr/>
            <p:nvPr/>
          </p:nvSpPr>
          <p:spPr>
            <a:xfrm>
              <a:off x="2930045" y="0"/>
              <a:ext cx="2509208" cy="17145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6720" tIns="426720" rIns="426720" bIns="426720" numCol="1" spcCol="1270" anchor="ctr" anchorCtr="0">
              <a:noAutofit/>
            </a:bodyPr>
            <a:lstStyle/>
            <a:p>
              <a:pPr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13542" y="1600707"/>
            <a:ext cx="1914822" cy="4403606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13" name="Rounded Rectangle 8"/>
          <p:cNvSpPr/>
          <p:nvPr/>
        </p:nvSpPr>
        <p:spPr>
          <a:xfrm>
            <a:off x="675923" y="1870792"/>
            <a:ext cx="1914822" cy="13131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720" tIns="426720" rIns="426720" bIns="426720" numCol="1" spcCol="1270" anchor="ctr" anchorCtr="0">
            <a:noAutofit/>
          </a:bodyPr>
          <a:lstStyle/>
          <a:p>
            <a:pPr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grpSp>
        <p:nvGrpSpPr>
          <p:cNvPr id="14" name="Group 18"/>
          <p:cNvGrpSpPr/>
          <p:nvPr/>
        </p:nvGrpSpPr>
        <p:grpSpPr>
          <a:xfrm>
            <a:off x="769195" y="3112407"/>
            <a:ext cx="1603515" cy="881329"/>
            <a:chOff x="138385" y="2209799"/>
            <a:chExt cx="2101267" cy="1050633"/>
          </a:xfrm>
          <a:solidFill>
            <a:schemeClr val="accent6"/>
          </a:solidFill>
        </p:grpSpPr>
        <p:sp>
          <p:nvSpPr>
            <p:cNvPr id="15" name="Rounded Rectangle 14"/>
            <p:cNvSpPr/>
            <p:nvPr/>
          </p:nvSpPr>
          <p:spPr>
            <a:xfrm>
              <a:off x="138385" y="2209799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ounded Rectangle 10"/>
            <p:cNvSpPr/>
            <p:nvPr/>
          </p:nvSpPr>
          <p:spPr>
            <a:xfrm>
              <a:off x="169157" y="2240571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Storage Account</a:t>
              </a:r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3822565" y="1733606"/>
            <a:ext cx="1603515" cy="881329"/>
            <a:chOff x="3152484" y="228599"/>
            <a:chExt cx="2101267" cy="1050633"/>
          </a:xfrm>
          <a:solidFill>
            <a:schemeClr val="accent6"/>
          </a:solidFill>
        </p:grpSpPr>
        <p:sp>
          <p:nvSpPr>
            <p:cNvPr id="18" name="Rounded Rectangle 17"/>
            <p:cNvSpPr/>
            <p:nvPr/>
          </p:nvSpPr>
          <p:spPr>
            <a:xfrm>
              <a:off x="3152484" y="228599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9" name="Rounded Rectangle 14"/>
            <p:cNvSpPr/>
            <p:nvPr/>
          </p:nvSpPr>
          <p:spPr>
            <a:xfrm>
              <a:off x="3183256" y="259371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0" rIns="91436" bIns="22860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Container</a:t>
              </a: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6251545" y="1830839"/>
            <a:ext cx="1603515" cy="721025"/>
            <a:chOff x="6094258" y="228599"/>
            <a:chExt cx="2101267" cy="1050633"/>
          </a:xfrm>
          <a:solidFill>
            <a:schemeClr val="accent6"/>
          </a:solidFill>
        </p:grpSpPr>
        <p:sp>
          <p:nvSpPr>
            <p:cNvPr id="21" name="Rounded Rectangle 20"/>
            <p:cNvSpPr/>
            <p:nvPr/>
          </p:nvSpPr>
          <p:spPr>
            <a:xfrm>
              <a:off x="6094258" y="228599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ounded Rectangle 18"/>
            <p:cNvSpPr/>
            <p:nvPr/>
          </p:nvSpPr>
          <p:spPr>
            <a:xfrm>
              <a:off x="6125030" y="259371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Blobs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4"/>
          <p:cNvGrpSpPr/>
          <p:nvPr/>
        </p:nvGrpSpPr>
        <p:grpSpPr>
          <a:xfrm>
            <a:off x="3792437" y="2995899"/>
            <a:ext cx="1603515" cy="881329"/>
            <a:chOff x="3152484" y="2209799"/>
            <a:chExt cx="2101267" cy="1050633"/>
          </a:xfrm>
          <a:solidFill>
            <a:schemeClr val="accent6"/>
          </a:solidFill>
        </p:grpSpPr>
        <p:sp>
          <p:nvSpPr>
            <p:cNvPr id="24" name="Rounded Rectangle 23"/>
            <p:cNvSpPr/>
            <p:nvPr/>
          </p:nvSpPr>
          <p:spPr>
            <a:xfrm>
              <a:off x="3152484" y="2209799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5" name="Rounded Rectangle 22"/>
            <p:cNvSpPr/>
            <p:nvPr/>
          </p:nvSpPr>
          <p:spPr>
            <a:xfrm>
              <a:off x="3183256" y="2240571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Table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310487" y="3082020"/>
            <a:ext cx="1603515" cy="744541"/>
            <a:chOff x="6094258" y="2209798"/>
            <a:chExt cx="2101267" cy="1050633"/>
          </a:xfrm>
          <a:solidFill>
            <a:schemeClr val="accent6"/>
          </a:solidFill>
        </p:grpSpPr>
        <p:sp>
          <p:nvSpPr>
            <p:cNvPr id="27" name="Rounded Rectangle 26"/>
            <p:cNvSpPr/>
            <p:nvPr/>
          </p:nvSpPr>
          <p:spPr>
            <a:xfrm>
              <a:off x="6094258" y="2209798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ounded Rectangle 26"/>
            <p:cNvSpPr/>
            <p:nvPr/>
          </p:nvSpPr>
          <p:spPr>
            <a:xfrm>
              <a:off x="6125030" y="2240571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Entities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60168" y="4320337"/>
            <a:ext cx="1603515" cy="881329"/>
            <a:chOff x="3117855" y="4114798"/>
            <a:chExt cx="2101267" cy="1050633"/>
          </a:xfrm>
          <a:solidFill>
            <a:schemeClr val="accent6"/>
          </a:solidFill>
        </p:grpSpPr>
        <p:sp>
          <p:nvSpPr>
            <p:cNvPr id="30" name="Rounded Rectangle 29"/>
            <p:cNvSpPr/>
            <p:nvPr/>
          </p:nvSpPr>
          <p:spPr>
            <a:xfrm>
              <a:off x="3117855" y="4114798"/>
              <a:ext cx="2101267" cy="1050633"/>
            </a:xfrm>
            <a:prstGeom prst="roundRect">
              <a:avLst>
                <a:gd name="adj" fmla="val 10000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Rounded Rectangle 30"/>
            <p:cNvSpPr/>
            <p:nvPr/>
          </p:nvSpPr>
          <p:spPr>
            <a:xfrm>
              <a:off x="3148627" y="4145570"/>
              <a:ext cx="2039723" cy="98908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Queue</a:t>
              </a:r>
            </a:p>
          </p:txBody>
        </p:sp>
      </p:grpSp>
      <p:sp>
        <p:nvSpPr>
          <p:cNvPr id="34" name="Rounded Rectangle 34"/>
          <p:cNvSpPr/>
          <p:nvPr/>
        </p:nvSpPr>
        <p:spPr>
          <a:xfrm>
            <a:off x="6355906" y="4407041"/>
            <a:ext cx="1556551" cy="805401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Messages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3823800" y="2595297"/>
            <a:ext cx="4250771" cy="383525"/>
          </a:xfrm>
          <a:prstGeom prst="roundRect">
            <a:avLst/>
          </a:prstGeom>
          <a:gradFill>
            <a:gsLst>
              <a:gs pos="0">
                <a:srgbClr val="756005"/>
              </a:gs>
              <a:gs pos="55000">
                <a:srgbClr val="8D7005"/>
              </a:gs>
              <a:gs pos="100000">
                <a:srgbClr val="AA7F06"/>
              </a:gs>
            </a:gsLst>
          </a:gradFill>
          <a:ln>
            <a:solidFill>
              <a:srgbClr val="977515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http://&lt;account&gt;.</a:t>
            </a:r>
            <a:r>
              <a:rPr lang="en-US" sz="1200" b="1" dirty="0" smtClean="0">
                <a:solidFill>
                  <a:srgbClr val="FFFFFF"/>
                </a:solidFill>
              </a:rPr>
              <a:t>blob</a:t>
            </a:r>
            <a:r>
              <a:rPr lang="en-US" sz="1200" dirty="0" smtClean="0">
                <a:solidFill>
                  <a:srgbClr val="FFFFFF"/>
                </a:solidFill>
              </a:rPr>
              <a:t>.core.windows.net/&lt;container&gt;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11609" y="3921079"/>
            <a:ext cx="4250770" cy="383525"/>
          </a:xfrm>
          <a:prstGeom prst="roundRect">
            <a:avLst/>
          </a:prstGeom>
          <a:gradFill>
            <a:gsLst>
              <a:gs pos="0">
                <a:srgbClr val="756005"/>
              </a:gs>
              <a:gs pos="55000">
                <a:srgbClr val="8D7005"/>
              </a:gs>
              <a:gs pos="100000">
                <a:srgbClr val="AA7F06"/>
              </a:gs>
            </a:gsLst>
          </a:gradFill>
          <a:ln>
            <a:solidFill>
              <a:srgbClr val="977515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http://&lt;account&gt;.</a:t>
            </a:r>
            <a:r>
              <a:rPr lang="en-US" sz="1200" b="1" dirty="0" smtClean="0">
                <a:solidFill>
                  <a:srgbClr val="FFFFFF"/>
                </a:solidFill>
              </a:rPr>
              <a:t>table</a:t>
            </a:r>
            <a:r>
              <a:rPr lang="en-US" sz="1200" dirty="0" smtClean="0">
                <a:solidFill>
                  <a:srgbClr val="FFFFFF"/>
                </a:solidFill>
              </a:rPr>
              <a:t>.core.windows.net/&lt;table&gt;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72569" y="5217896"/>
            <a:ext cx="4203269" cy="383525"/>
          </a:xfrm>
          <a:prstGeom prst="roundRect">
            <a:avLst/>
          </a:prstGeom>
          <a:gradFill>
            <a:gsLst>
              <a:gs pos="0">
                <a:srgbClr val="756005"/>
              </a:gs>
              <a:gs pos="55000">
                <a:srgbClr val="8D7005"/>
              </a:gs>
              <a:gs pos="100000">
                <a:srgbClr val="AA7F06"/>
              </a:gs>
            </a:gsLst>
          </a:gradFill>
          <a:ln>
            <a:solidFill>
              <a:srgbClr val="977515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http://&lt;account&gt;.</a:t>
            </a:r>
            <a:r>
              <a:rPr lang="en-US" sz="1200" b="1" dirty="0" smtClean="0">
                <a:solidFill>
                  <a:srgbClr val="FFFFFF"/>
                </a:solidFill>
              </a:rPr>
              <a:t>queue</a:t>
            </a:r>
            <a:r>
              <a:rPr lang="en-US" sz="1200" dirty="0" smtClean="0">
                <a:solidFill>
                  <a:srgbClr val="FFFFFF"/>
                </a:solidFill>
              </a:rPr>
              <a:t>.core.windows.net/&lt;queue&gt;</a:t>
            </a:r>
          </a:p>
        </p:txBody>
      </p:sp>
      <p:sp>
        <p:nvSpPr>
          <p:cNvPr id="38" name="Donut 37"/>
          <p:cNvSpPr/>
          <p:nvPr/>
        </p:nvSpPr>
        <p:spPr bwMode="auto">
          <a:xfrm>
            <a:off x="5194202" y="2590329"/>
            <a:ext cx="581496" cy="383525"/>
          </a:xfrm>
          <a:prstGeom prst="donut">
            <a:avLst>
              <a:gd name="adj" fmla="val 96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39" name="Donut 38"/>
          <p:cNvSpPr/>
          <p:nvPr/>
        </p:nvSpPr>
        <p:spPr bwMode="auto">
          <a:xfrm>
            <a:off x="5309977" y="3933120"/>
            <a:ext cx="581496" cy="383525"/>
          </a:xfrm>
          <a:prstGeom prst="donut">
            <a:avLst>
              <a:gd name="adj" fmla="val 96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40" name="Donut 39"/>
          <p:cNvSpPr/>
          <p:nvPr/>
        </p:nvSpPr>
        <p:spPr bwMode="auto">
          <a:xfrm>
            <a:off x="5307633" y="5206220"/>
            <a:ext cx="581496" cy="383525"/>
          </a:xfrm>
          <a:prstGeom prst="donut">
            <a:avLst>
              <a:gd name="adj" fmla="val 96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41" name="Straight Connector 40"/>
          <p:cNvCxnSpPr>
            <a:endCxn id="24" idx="1"/>
          </p:cNvCxnSpPr>
          <p:nvPr/>
        </p:nvCxnSpPr>
        <p:spPr>
          <a:xfrm flipV="1">
            <a:off x="2372710" y="3436564"/>
            <a:ext cx="1419727" cy="703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72710" y="2132666"/>
            <a:ext cx="1473338" cy="13788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3"/>
            <a:endCxn id="31" idx="1"/>
          </p:cNvCxnSpPr>
          <p:nvPr/>
        </p:nvCxnSpPr>
        <p:spPr>
          <a:xfrm>
            <a:off x="2372710" y="3553072"/>
            <a:ext cx="1510941" cy="1207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3"/>
            <a:endCxn id="21" idx="1"/>
          </p:cNvCxnSpPr>
          <p:nvPr/>
        </p:nvCxnSpPr>
        <p:spPr>
          <a:xfrm>
            <a:off x="5426080" y="2174271"/>
            <a:ext cx="825465" cy="170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3"/>
            <a:endCxn id="27" idx="1"/>
          </p:cNvCxnSpPr>
          <p:nvPr/>
        </p:nvCxnSpPr>
        <p:spPr>
          <a:xfrm>
            <a:off x="5395952" y="3436564"/>
            <a:ext cx="914535" cy="177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</p:cNvCxnSpPr>
          <p:nvPr/>
        </p:nvCxnSpPr>
        <p:spPr>
          <a:xfrm flipV="1">
            <a:off x="5463683" y="4755069"/>
            <a:ext cx="870287" cy="59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946" y="932688"/>
            <a:ext cx="4322618" cy="54865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200" dirty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200" b="1" dirty="0" smtClean="0"/>
              <a:t>Table Storage</a:t>
            </a:r>
            <a:endParaRPr lang="en-US" sz="1200" dirty="0"/>
          </a:p>
          <a:p>
            <a:pPr lvl="1"/>
            <a:r>
              <a:rPr lang="en-US" sz="1200" dirty="0"/>
              <a:t>An account can create many tables</a:t>
            </a:r>
          </a:p>
          <a:p>
            <a:pPr lvl="1"/>
            <a:r>
              <a:rPr lang="en-US" sz="1200" dirty="0"/>
              <a:t>Can read/write using </a:t>
            </a:r>
            <a:r>
              <a:rPr lang="en-US" sz="1200" dirty="0" err="1"/>
              <a:t>.Net</a:t>
            </a:r>
            <a:r>
              <a:rPr lang="en-US" sz="1200" dirty="0"/>
              <a:t> Classes and </a:t>
            </a:r>
            <a:r>
              <a:rPr lang="en-US" sz="1200" dirty="0" err="1"/>
              <a:t>Linq</a:t>
            </a:r>
            <a:endParaRPr lang="en-US" sz="1200" dirty="0"/>
          </a:p>
          <a:p>
            <a:pPr lvl="1"/>
            <a:r>
              <a:rPr lang="en-US" sz="1200" dirty="0"/>
              <a:t>A table is set of entities(row)</a:t>
            </a:r>
          </a:p>
          <a:p>
            <a:pPr lvl="2"/>
            <a:r>
              <a:rPr lang="en-US" sz="1200" dirty="0"/>
              <a:t>An entity is set of properties (columns)</a:t>
            </a:r>
          </a:p>
          <a:p>
            <a:pPr lvl="2"/>
            <a:r>
              <a:rPr lang="en-US" sz="1200" dirty="0"/>
              <a:t>Can manage billions of entities and TB’s of </a:t>
            </a:r>
            <a:r>
              <a:rPr lang="en-US" sz="1200" dirty="0" smtClean="0"/>
              <a:t>data</a:t>
            </a:r>
            <a:endParaRPr lang="en-US" sz="1200" dirty="0"/>
          </a:p>
          <a:p>
            <a:pPr lvl="1"/>
            <a:r>
              <a:rPr lang="en-US" sz="1200" dirty="0"/>
              <a:t>Two “key” properties that together are the unique ID of the entity in the </a:t>
            </a:r>
            <a:r>
              <a:rPr lang="en-US" sz="1200" dirty="0" smtClean="0"/>
              <a:t>table</a:t>
            </a:r>
          </a:p>
          <a:p>
            <a:pPr lvl="2"/>
            <a:r>
              <a:rPr lang="en-US" sz="1200" dirty="0" err="1"/>
              <a:t>PartitionKey</a:t>
            </a:r>
            <a:r>
              <a:rPr lang="en-US" sz="1200" dirty="0"/>
              <a:t> – enables scalability</a:t>
            </a:r>
          </a:p>
          <a:p>
            <a:pPr lvl="2"/>
            <a:r>
              <a:rPr lang="en-US" sz="1200" dirty="0" err="1"/>
              <a:t>RowKey</a:t>
            </a:r>
            <a:r>
              <a:rPr lang="en-US" sz="1200" dirty="0"/>
              <a:t> – uniquely identifies the entity within the </a:t>
            </a:r>
            <a:r>
              <a:rPr lang="en-US" sz="1200" dirty="0" smtClean="0"/>
              <a:t>partition</a:t>
            </a:r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200" b="1" dirty="0"/>
              <a:t>Logical </a:t>
            </a:r>
            <a:r>
              <a:rPr lang="en-US" sz="1200" b="1" dirty="0" smtClean="0"/>
              <a:t>View</a:t>
            </a:r>
            <a:endParaRPr lang="en-US" sz="1200" dirty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endParaRPr lang="en-US" sz="1200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Storage - Table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46" y="4412643"/>
            <a:ext cx="4144530" cy="15286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4518" y="1091045"/>
            <a:ext cx="4374428" cy="46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Queue</a:t>
            </a:r>
          </a:p>
          <a:p>
            <a:pPr lvl="1"/>
            <a:r>
              <a:rPr lang="en-US" sz="1200" dirty="0" smtClean="0"/>
              <a:t>Provide reliable message delivery</a:t>
            </a:r>
          </a:p>
          <a:p>
            <a:pPr lvl="2"/>
            <a:r>
              <a:rPr lang="en-US" sz="1200" dirty="0" smtClean="0"/>
              <a:t>Simple, asynchronous work dispatch</a:t>
            </a:r>
          </a:p>
          <a:p>
            <a:pPr lvl="2"/>
            <a:r>
              <a:rPr lang="en-US" sz="1200" dirty="0" smtClean="0"/>
              <a:t>Programming semantics ensure that a message can be processed at least once</a:t>
            </a:r>
          </a:p>
          <a:p>
            <a:pPr lvl="1"/>
            <a:r>
              <a:rPr lang="en-US" sz="1200" dirty="0" smtClean="0"/>
              <a:t>Queues are highly available, durable and performance efficient</a:t>
            </a:r>
          </a:p>
          <a:p>
            <a:pPr lvl="2"/>
            <a:r>
              <a:rPr lang="en-US" sz="1200" dirty="0" smtClean="0"/>
              <a:t>Maximum size is 64K</a:t>
            </a:r>
          </a:p>
          <a:p>
            <a:pPr lvl="2"/>
            <a:r>
              <a:rPr lang="en-US" sz="1200" dirty="0" smtClean="0"/>
              <a:t>FIFO in general, but not guaranteed</a:t>
            </a:r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endParaRPr lang="en-US" sz="1200" b="1" dirty="0" smtClean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endParaRPr lang="en-US" sz="1200" b="1" dirty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200" b="1" dirty="0" smtClean="0"/>
              <a:t>Logical View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96" y="4329585"/>
            <a:ext cx="3771555" cy="15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81" y="1117600"/>
            <a:ext cx="7996238" cy="20140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is App Service</a:t>
            </a:r>
          </a:p>
          <a:p>
            <a:pPr lvl="1"/>
            <a:r>
              <a:rPr lang="en-US" i="1" dirty="0"/>
              <a:t>App Service</a:t>
            </a:r>
            <a:r>
              <a:rPr lang="en-US" dirty="0"/>
              <a:t> is a </a:t>
            </a:r>
            <a:r>
              <a:rPr lang="en-US" dirty="0">
                <a:hlinkClick r:id="rId3"/>
              </a:rPr>
              <a:t>platform-as-a-service</a:t>
            </a:r>
            <a:r>
              <a:rPr lang="en-US" dirty="0"/>
              <a:t> </a:t>
            </a:r>
            <a:r>
              <a:rPr lang="en-US" dirty="0" smtClean="0"/>
              <a:t>offering </a:t>
            </a:r>
            <a:r>
              <a:rPr lang="en-US" dirty="0"/>
              <a:t>of Microsoft Azure.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web and mobile apps for any platform or device. </a:t>
            </a:r>
            <a:endParaRPr lang="en-US" dirty="0" smtClean="0"/>
          </a:p>
          <a:p>
            <a:pPr lvl="1"/>
            <a:r>
              <a:rPr lang="en-US" dirty="0" smtClean="0"/>
              <a:t>Integrate </a:t>
            </a:r>
            <a:r>
              <a:rPr lang="en-US" dirty="0"/>
              <a:t>your apps with SaaS solutions, </a:t>
            </a:r>
            <a:endParaRPr lang="en-US" dirty="0" smtClean="0"/>
          </a:p>
          <a:p>
            <a:pPr lvl="1"/>
            <a:r>
              <a:rPr lang="en-US" dirty="0" smtClean="0"/>
              <a:t>connect </a:t>
            </a:r>
            <a:r>
              <a:rPr lang="en-US" dirty="0"/>
              <a:t>with on-premises </a:t>
            </a:r>
            <a:r>
              <a:rPr lang="en-US" dirty="0" smtClean="0"/>
              <a:t>applications</a:t>
            </a:r>
            <a:r>
              <a:rPr lang="en-US" dirty="0"/>
              <a:t>, and automate your business processes. </a:t>
            </a:r>
            <a:endParaRPr lang="en-US" dirty="0" smtClean="0"/>
          </a:p>
          <a:p>
            <a:pPr lvl="1"/>
            <a:r>
              <a:rPr lang="en-US" dirty="0"/>
              <a:t>It also includes new capabilities for automating business processes and hosting cloud </a:t>
            </a:r>
            <a:r>
              <a:rPr lang="en-US" dirty="0" smtClean="0"/>
              <a:t>APIs.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– App Services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1181" y="3316562"/>
            <a:ext cx="3378200" cy="276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App types in App Service</a:t>
            </a:r>
          </a:p>
          <a:p>
            <a:pPr lvl="1"/>
            <a:r>
              <a:rPr lang="en-US" b="1" dirty="0" smtClean="0"/>
              <a:t>Web Apps</a:t>
            </a:r>
          </a:p>
          <a:p>
            <a:pPr lvl="1"/>
            <a:r>
              <a:rPr lang="en-US" b="1" dirty="0" smtClean="0"/>
              <a:t>Mobile Apps</a:t>
            </a:r>
          </a:p>
          <a:p>
            <a:pPr lvl="1"/>
            <a:r>
              <a:rPr lang="en-US" b="1" dirty="0" err="1" smtClean="0"/>
              <a:t>Api</a:t>
            </a:r>
            <a:r>
              <a:rPr lang="en-US" b="1" dirty="0" smtClean="0"/>
              <a:t> Apps</a:t>
            </a:r>
          </a:p>
          <a:p>
            <a:pPr lvl="1"/>
            <a:r>
              <a:rPr lang="en-US" b="1" dirty="0" smtClean="0"/>
              <a:t>Logic </a:t>
            </a:r>
            <a:r>
              <a:rPr lang="en-US" b="1" dirty="0" smtClean="0"/>
              <a:t>Apps</a:t>
            </a:r>
          </a:p>
          <a:p>
            <a:pPr lvl="1"/>
            <a:r>
              <a:rPr lang="en-US" b="1" dirty="0" smtClean="0"/>
              <a:t>Function Apps</a:t>
            </a:r>
            <a:endParaRPr lang="en-US" b="1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889" y="3316562"/>
            <a:ext cx="2448243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are Web Apps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1" y="1345751"/>
            <a:ext cx="4316621" cy="435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00" y="1345751"/>
            <a:ext cx="3740952" cy="43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Service – Web Apps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91" y="1224430"/>
            <a:ext cx="7308018" cy="49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Service – Web Jobs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" y="1558977"/>
            <a:ext cx="8829109" cy="38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Typical Work flow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71222"/>
            <a:ext cx="7715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214925" cy="4572000"/>
          </a:xfrm>
        </p:spPr>
        <p:txBody>
          <a:bodyPr/>
          <a:lstStyle/>
          <a:p>
            <a:r>
              <a:rPr lang="en-US" dirty="0" smtClean="0"/>
              <a:t>Applications that need elastic scale and/or reduced overhead</a:t>
            </a:r>
          </a:p>
          <a:p>
            <a:r>
              <a:rPr lang="en-US" dirty="0" smtClean="0"/>
              <a:t>Customers does not want to add additional IT resources for support and maintenance</a:t>
            </a:r>
          </a:p>
          <a:p>
            <a:r>
              <a:rPr lang="en-US" dirty="0" smtClean="0"/>
              <a:t>Scale up to thousands of DBs, process TBs and then scale down when not needed</a:t>
            </a:r>
          </a:p>
          <a:p>
            <a:r>
              <a:rPr lang="en-US" dirty="0" smtClean="0"/>
              <a:t>Audit logs, Threat and anomaly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Why Cloud ???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96613" y="2096642"/>
            <a:ext cx="8350774" cy="1840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Why Cloud ???</a:t>
            </a:r>
          </a:p>
          <a:p>
            <a:r>
              <a:rPr lang="en-US" sz="2800" dirty="0" smtClean="0"/>
              <a:t>Real time challenges in On-premise services ?</a:t>
            </a:r>
          </a:p>
          <a:p>
            <a:r>
              <a:rPr lang="en-US" sz="2800" dirty="0" smtClean="0"/>
              <a:t>Typical usage of compute?</a:t>
            </a:r>
          </a:p>
          <a:p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81" y="1231900"/>
            <a:ext cx="7996238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SQL Azure Family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Advanced features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pPr marL="914400" lvl="2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Azure</a:t>
            </a:r>
            <a:endParaRPr lang="en-US" dirty="0"/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1377674" y="3406453"/>
            <a:ext cx="6287051" cy="24289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98500" dist="38100" dir="5400000" rotWithShape="0">
              <a:schemeClr val="tx1"/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3" fontAlgn="base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defRPr/>
            </a:pPr>
            <a:endParaRPr lang="en-US" sz="1600" spc="-100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latin typeface="Segoe"/>
              <a:cs typeface="Segoe UI" pitchFamily="34" charset="0"/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1377675" y="3384795"/>
            <a:ext cx="6287052" cy="2450611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beve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lIns="0" tIns="45718" rIns="0" bIns="4571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91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glow rad="101600">
                  <a:srgbClr val="FFFFFF">
                    <a:alpha val="40000"/>
                  </a:srgbClr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16233" y="4074437"/>
            <a:ext cx="1564261" cy="1459381"/>
          </a:xfrm>
          <a:prstGeom prst="roundRect">
            <a:avLst>
              <a:gd name="adj" fmla="val 11169"/>
            </a:avLst>
          </a:prstGeom>
        </p:spPr>
        <p:txBody>
          <a:bodyPr lIns="0" tIns="45718" rIns="0" bIns="4571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91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glow rad="101600">
                  <a:srgbClr val="FFFFFF">
                    <a:alpha val="40000"/>
                  </a:srgbClr>
                </a:glow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Rounded Rectangle 19"/>
          <p:cNvSpPr>
            <a:spLocks/>
          </p:cNvSpPr>
          <p:nvPr/>
        </p:nvSpPr>
        <p:spPr bwMode="auto">
          <a:xfrm>
            <a:off x="1618112" y="5004864"/>
            <a:ext cx="5802227" cy="609600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>
                  <a:alpha val="94000"/>
                </a:srgbClr>
              </a:gs>
              <a:gs pos="100000">
                <a:srgbClr val="A0C9F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2400" kern="0" spc="-100" dirty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cs typeface="Segoe UI" pitchFamily="34" charset="0"/>
              </a:rPr>
              <a:t>d</a:t>
            </a:r>
            <a:r>
              <a:rPr lang="en-US" sz="2400" kern="0" spc="-100" dirty="0" smtClean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</a:schemeClr>
                </a:solidFill>
                <a:cs typeface="Segoe UI" pitchFamily="34" charset="0"/>
              </a:rPr>
              <a:t>atabase</a:t>
            </a:r>
            <a:endParaRPr lang="en-US" sz="2400" kern="0" spc="-100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cs typeface="Segoe UI" pitchFamily="34" charset="0"/>
            </a:endParaRPr>
          </a:p>
        </p:txBody>
      </p:sp>
      <p:pic>
        <p:nvPicPr>
          <p:cNvPr id="21" name="Picture 20" descr="\\server3\restrict\ftp_root\clients\white_Whale\5-00430 PDC\Working\David\Art\Mesh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0823" y="5081439"/>
            <a:ext cx="379668" cy="457200"/>
          </a:xfrm>
          <a:prstGeom prst="rect">
            <a:avLst/>
          </a:prstGeom>
          <a:noFill/>
        </p:spPr>
      </p:pic>
      <p:pic>
        <p:nvPicPr>
          <p:cNvPr id="22" name="Picture 21" descr="\\server3\restrict\ftp_root\clients\white_Whale\5-00430 PDC\Working\David\Art\Mesh_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8593" y="5081439"/>
            <a:ext cx="379668" cy="457200"/>
          </a:xfrm>
          <a:prstGeom prst="rect">
            <a:avLst/>
          </a:prstGeom>
          <a:noFill/>
        </p:spPr>
      </p:pic>
      <p:sp>
        <p:nvSpPr>
          <p:cNvPr id="23" name="Rounded Rectangle 22"/>
          <p:cNvSpPr>
            <a:spLocks/>
          </p:cNvSpPr>
          <p:nvPr/>
        </p:nvSpPr>
        <p:spPr bwMode="auto">
          <a:xfrm>
            <a:off x="1634065" y="4311408"/>
            <a:ext cx="2722036" cy="609600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lumMod val="50000"/>
                <a:lumOff val="50000"/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kern="0" spc="-100" dirty="0">
                <a:ln w="18415" cmpd="sng">
                  <a:noFill/>
                  <a:prstDash val="solid"/>
                </a:ln>
                <a:cs typeface="Segoe UI" pitchFamily="34" charset="0"/>
              </a:rPr>
              <a:t>r</a:t>
            </a:r>
            <a:r>
              <a:rPr lang="en-US" kern="0" spc="-100" dirty="0" smtClean="0">
                <a:ln w="18415" cmpd="sng">
                  <a:noFill/>
                  <a:prstDash val="solid"/>
                </a:ln>
                <a:cs typeface="Segoe UI" pitchFamily="34" charset="0"/>
              </a:rPr>
              <a:t>eporting</a:t>
            </a:r>
            <a:endParaRPr lang="en-US" kern="0" spc="-100" dirty="0">
              <a:ln w="18415" cmpd="sng">
                <a:noFill/>
                <a:prstDash val="solid"/>
              </a:ln>
              <a:cs typeface="Segoe UI" pitchFamily="34" charset="0"/>
            </a:endParaRPr>
          </a:p>
        </p:txBody>
      </p:sp>
      <p:pic>
        <p:nvPicPr>
          <p:cNvPr id="24" name="Picture 23" descr="C:\Users\daiken\AppData\Local\Temp\Rar$DR03.989\SQL-Azur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413944"/>
            <a:ext cx="2616200" cy="806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>
            <a:spLocks/>
          </p:cNvSpPr>
          <p:nvPr/>
        </p:nvSpPr>
        <p:spPr bwMode="auto">
          <a:xfrm>
            <a:off x="4519225" y="4311408"/>
            <a:ext cx="2829842" cy="609600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lumMod val="50000"/>
                <a:lumOff val="50000"/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kern="0" spc="-100" dirty="0">
                <a:ln w="18415" cmpd="sng">
                  <a:noFill/>
                  <a:prstDash val="solid"/>
                </a:ln>
                <a:cs typeface="Segoe UI" pitchFamily="34" charset="0"/>
              </a:rPr>
              <a:t>d</a:t>
            </a:r>
            <a:r>
              <a:rPr lang="en-US" kern="0" spc="-100" dirty="0" smtClean="0">
                <a:ln w="18415" cmpd="sng">
                  <a:noFill/>
                  <a:prstDash val="solid"/>
                </a:ln>
                <a:cs typeface="Segoe UI" pitchFamily="34" charset="0"/>
              </a:rPr>
              <a:t>ata </a:t>
            </a:r>
            <a:r>
              <a:rPr lang="en-US" kern="0" spc="-100" dirty="0">
                <a:ln w="18415" cmpd="sng">
                  <a:noFill/>
                  <a:prstDash val="solid"/>
                </a:ln>
                <a:cs typeface="Segoe UI" pitchFamily="34" charset="0"/>
              </a:rPr>
              <a:t>s</a:t>
            </a:r>
            <a:r>
              <a:rPr lang="en-US" kern="0" spc="-100" dirty="0" smtClean="0">
                <a:ln w="18415" cmpd="sng">
                  <a:noFill/>
                  <a:prstDash val="solid"/>
                </a:ln>
                <a:cs typeface="Segoe UI" pitchFamily="34" charset="0"/>
              </a:rPr>
              <a:t>ync</a:t>
            </a:r>
            <a:endParaRPr lang="en-US" kern="0" spc="-100" dirty="0">
              <a:ln w="18415" cmpd="sng">
                <a:noFill/>
                <a:prstDash val="solid"/>
              </a:ln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18112" y="5004864"/>
            <a:ext cx="5802227" cy="609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Azure - Security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38" y="1503391"/>
            <a:ext cx="590632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7924993" cy="4572000"/>
          </a:xfrm>
        </p:spPr>
        <p:txBody>
          <a:bodyPr/>
          <a:lstStyle/>
          <a:p>
            <a:r>
              <a:rPr lang="en-US" dirty="0" smtClean="0"/>
              <a:t>Fully manages hosted cloud search service</a:t>
            </a:r>
          </a:p>
          <a:p>
            <a:r>
              <a:rPr lang="en-US" dirty="0" smtClean="0"/>
              <a:t>Functionality is exposed through REST API or .NET SDK libraries</a:t>
            </a:r>
          </a:p>
          <a:p>
            <a:r>
              <a:rPr lang="en-US" dirty="0" smtClean="0"/>
              <a:t>Index based 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33" y="2887662"/>
            <a:ext cx="5505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382193" cy="4572000"/>
          </a:xfrm>
        </p:spPr>
        <p:txBody>
          <a:bodyPr/>
          <a:lstStyle/>
          <a:p>
            <a:r>
              <a:rPr lang="en-US" dirty="0" smtClean="0"/>
              <a:t>Service Bus is a PaaS Cloud computing service.</a:t>
            </a:r>
          </a:p>
          <a:p>
            <a:r>
              <a:rPr lang="en-US" dirty="0" smtClean="0"/>
              <a:t>Relay Service</a:t>
            </a:r>
          </a:p>
          <a:p>
            <a:r>
              <a:rPr lang="en-US" dirty="0" smtClean="0"/>
              <a:t>Brokered messaging</a:t>
            </a:r>
          </a:p>
          <a:p>
            <a:r>
              <a:rPr lang="en-US" dirty="0" smtClean="0"/>
              <a:t>Event Hubs</a:t>
            </a:r>
          </a:p>
          <a:p>
            <a:r>
              <a:rPr lang="en-US" dirty="0" smtClean="0"/>
              <a:t>Notification Hubs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Service Bus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4459287"/>
            <a:ext cx="618172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12" y="1802277"/>
            <a:ext cx="2795661" cy="22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182029"/>
            <a:ext cx="8337588" cy="4829833"/>
          </a:xfrm>
        </p:spPr>
        <p:txBody>
          <a:bodyPr/>
          <a:lstStyle/>
          <a:p>
            <a:r>
              <a:rPr lang="en-US" dirty="0" smtClean="0"/>
              <a:t>Batch service helps in processing highly parallelizable algorithms</a:t>
            </a:r>
          </a:p>
          <a:p>
            <a:r>
              <a:rPr lang="en-US" dirty="0" smtClean="0"/>
              <a:t>A single job can be broken into multiple tasks</a:t>
            </a:r>
          </a:p>
          <a:p>
            <a:r>
              <a:rPr lang="en-US" dirty="0" smtClean="0"/>
              <a:t>Each task will execute/run in a task virtual machine (TVM)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Batch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615125"/>
            <a:ext cx="6622552" cy="3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193180"/>
            <a:ext cx="8326437" cy="4818682"/>
          </a:xfrm>
        </p:spPr>
        <p:txBody>
          <a:bodyPr/>
          <a:lstStyle/>
          <a:p>
            <a:r>
              <a:rPr lang="en-US" dirty="0" smtClean="0"/>
              <a:t>A secure data and messaging broker that provides high throughput and low-latency access to data for applications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Redis</a:t>
            </a:r>
            <a:r>
              <a:rPr lang="en-US" dirty="0" smtClean="0"/>
              <a:t> Cache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85652"/>
            <a:ext cx="57245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237785"/>
            <a:ext cx="8404496" cy="4774077"/>
          </a:xfrm>
        </p:spPr>
        <p:txBody>
          <a:bodyPr/>
          <a:lstStyle/>
          <a:p>
            <a:r>
              <a:rPr lang="en-US" dirty="0" smtClean="0"/>
              <a:t>Azure Content Delivery Network (CDN) caches static web content at strategically placed locations to provide maximum throughput for securely delivering content to users.</a:t>
            </a:r>
          </a:p>
          <a:p>
            <a:r>
              <a:rPr lang="en-US" dirty="0" smtClean="0"/>
              <a:t>Better performance and improved user experience for end users</a:t>
            </a:r>
          </a:p>
          <a:p>
            <a:r>
              <a:rPr lang="en-US" dirty="0" smtClean="0"/>
              <a:t>Large scaling to better handling instantaneous high loads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CDN profiles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98" y="3288409"/>
            <a:ext cx="5099825" cy="28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237785"/>
            <a:ext cx="8371042" cy="4774077"/>
          </a:xfrm>
        </p:spPr>
        <p:txBody>
          <a:bodyPr/>
          <a:lstStyle/>
          <a:p>
            <a:r>
              <a:rPr lang="en-US" dirty="0" smtClean="0"/>
              <a:t>Application Insights and New Relic is an extensible application performance management service for web developers</a:t>
            </a:r>
          </a:p>
          <a:p>
            <a:r>
              <a:rPr lang="en-US" dirty="0" smtClean="0"/>
              <a:t>This provides a powerful analytics tool to help developer diagnose issue</a:t>
            </a:r>
          </a:p>
          <a:p>
            <a:r>
              <a:rPr lang="en-US" dirty="0" smtClean="0"/>
              <a:t>You can monitor your live </a:t>
            </a:r>
            <a:r>
              <a:rPr lang="en-US" dirty="0" err="1" smtClean="0"/>
              <a:t>sitecore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It will automatically detect performance anomalies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Insights and New Relic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3401938"/>
            <a:ext cx="5508701" cy="29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Portal - Overview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16233" y="4074437"/>
            <a:ext cx="1564261" cy="1459381"/>
          </a:xfrm>
          <a:prstGeom prst="roundRect">
            <a:avLst>
              <a:gd name="adj" fmla="val 11169"/>
            </a:avLst>
          </a:prstGeom>
        </p:spPr>
        <p:txBody>
          <a:bodyPr lIns="0" tIns="45718" rIns="0" bIns="4571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91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glow rad="101600">
                  <a:srgbClr val="FFFFFF">
                    <a:alpha val="40000"/>
                  </a:srgbClr>
                </a:glow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213810"/>
            <a:ext cx="8785860" cy="49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16233" y="4074437"/>
            <a:ext cx="1564261" cy="1459381"/>
          </a:xfrm>
          <a:prstGeom prst="roundRect">
            <a:avLst>
              <a:gd name="adj" fmla="val 11169"/>
            </a:avLst>
          </a:prstGeom>
        </p:spPr>
        <p:txBody>
          <a:bodyPr lIns="0" tIns="45718" rIns="0" bIns="4571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691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i="1" dirty="0">
              <a:ln w="18415" cmpd="sng">
                <a:noFill/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glow rad="101600">
                  <a:srgbClr val="FFFFFF">
                    <a:alpha val="40000"/>
                  </a:srgbClr>
                </a:glow>
                <a:innerShdw blurRad="1143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4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Cloud Fundamentals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4126" y="1372742"/>
            <a:ext cx="8350774" cy="4710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Infrastructure as a Service (</a:t>
            </a:r>
            <a:r>
              <a:rPr lang="en-US" sz="2800" dirty="0" err="1" smtClean="0"/>
              <a:t>IaaS</a:t>
            </a:r>
            <a:r>
              <a:rPr lang="en-US" sz="2800" dirty="0" smtClean="0"/>
              <a:t>): 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basic compute and storage resources</a:t>
            </a:r>
          </a:p>
          <a:p>
            <a:pPr lvl="2"/>
            <a:r>
              <a:rPr lang="en-US" sz="2400" dirty="0" smtClean="0"/>
              <a:t>On-demand servers</a:t>
            </a:r>
          </a:p>
          <a:p>
            <a:pPr lvl="2"/>
            <a:r>
              <a:rPr lang="en-US" sz="2400" dirty="0" smtClean="0"/>
              <a:t>Amazon EC2, VMWare ,</a:t>
            </a:r>
            <a:r>
              <a:rPr lang="en-US" sz="2400" dirty="0" err="1" smtClean="0"/>
              <a:t>vCloud</a:t>
            </a:r>
            <a:endParaRPr lang="en-US" sz="2400" dirty="0" smtClean="0"/>
          </a:p>
          <a:p>
            <a:r>
              <a:rPr lang="en-US" sz="2800" dirty="0" smtClean="0"/>
              <a:t>Platform as a Service (PaaS): </a:t>
            </a:r>
          </a:p>
          <a:p>
            <a:pPr lvl="1"/>
            <a:r>
              <a:rPr lang="en-US" sz="2800" dirty="0" smtClean="0"/>
              <a:t>cloud application infrastructure</a:t>
            </a:r>
          </a:p>
          <a:p>
            <a:pPr lvl="2"/>
            <a:r>
              <a:rPr lang="en-US" sz="2400" dirty="0" smtClean="0"/>
              <a:t>On-demand application-hosting environment</a:t>
            </a:r>
          </a:p>
          <a:p>
            <a:pPr lvl="2"/>
            <a:r>
              <a:rPr lang="en-US" sz="2400" dirty="0" smtClean="0"/>
              <a:t>E.g. Salesforce.com, Microsoft Azure, Amazon</a:t>
            </a:r>
          </a:p>
          <a:p>
            <a:r>
              <a:rPr lang="en-US" sz="2800" dirty="0" smtClean="0"/>
              <a:t>Software as a Service (SaaS): </a:t>
            </a:r>
          </a:p>
          <a:p>
            <a:pPr lvl="1"/>
            <a:r>
              <a:rPr lang="en-US" sz="2800" dirty="0" smtClean="0"/>
              <a:t>cloud applications</a:t>
            </a:r>
          </a:p>
          <a:p>
            <a:pPr lvl="2"/>
            <a:r>
              <a:rPr lang="en-US" sz="2400" dirty="0" smtClean="0"/>
              <a:t>On-demand applications</a:t>
            </a:r>
          </a:p>
          <a:p>
            <a:pPr lvl="2"/>
            <a:r>
              <a:rPr lang="en-US" sz="2400" dirty="0" smtClean="0"/>
              <a:t>E.g. Office 365, </a:t>
            </a:r>
            <a:r>
              <a:rPr lang="en-US" sz="2400" dirty="0" err="1" smtClean="0"/>
              <a:t>GMail</a:t>
            </a:r>
            <a:r>
              <a:rPr lang="en-US" sz="2400" dirty="0" smtClean="0"/>
              <a:t>, Microsoft Office Web Companions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45605" y="3409441"/>
            <a:ext cx="354674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1325562"/>
            <a:ext cx="799623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Azure </a:t>
            </a:r>
            <a:r>
              <a:rPr lang="en-US" dirty="0"/>
              <a:t>is an OS for the data center</a:t>
            </a:r>
          </a:p>
          <a:p>
            <a:pPr lvl="1"/>
            <a:r>
              <a:rPr lang="en-US" dirty="0"/>
              <a:t>Handles resource </a:t>
            </a:r>
            <a:r>
              <a:rPr lang="en-US" dirty="0" smtClean="0"/>
              <a:t>management, provisioning, and monitoring</a:t>
            </a:r>
            <a:endParaRPr lang="en-US" dirty="0"/>
          </a:p>
          <a:p>
            <a:pPr lvl="1"/>
            <a:r>
              <a:rPr lang="en-US" dirty="0"/>
              <a:t>Manages application lifecycle</a:t>
            </a:r>
          </a:p>
          <a:p>
            <a:pPr lvl="1"/>
            <a:r>
              <a:rPr lang="en-US" dirty="0"/>
              <a:t>Allows developers to concentrate on business logic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Provides common building blocks for distributed applications</a:t>
            </a:r>
          </a:p>
          <a:p>
            <a:pPr lvl="1"/>
            <a:r>
              <a:rPr lang="en-US" dirty="0"/>
              <a:t>Reliable queuing, simple structured storage, SQL storage</a:t>
            </a:r>
          </a:p>
          <a:p>
            <a:pPr lvl="1"/>
            <a:r>
              <a:rPr lang="en-US" dirty="0"/>
              <a:t>Application services like access control, caching, and </a:t>
            </a:r>
            <a:r>
              <a:rPr lang="en-US" dirty="0" smtClean="0"/>
              <a:t>connectivity</a:t>
            </a:r>
            <a:endParaRPr lang="en-US" dirty="0"/>
          </a:p>
          <a:p>
            <a:pPr lvl="1"/>
            <a:endParaRPr lang="en-US" dirty="0"/>
          </a:p>
          <a:p>
            <a:pPr marL="173736" lvl="1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Design For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Scale out for </a:t>
            </a:r>
            <a:r>
              <a:rPr lang="en-US" dirty="0" smtClean="0"/>
              <a:t>capacity and redundancy</a:t>
            </a:r>
          </a:p>
          <a:p>
            <a:pPr lvl="1"/>
            <a:r>
              <a:rPr lang="en-US" dirty="0" smtClean="0"/>
              <a:t>High Availability and Short </a:t>
            </a:r>
            <a:r>
              <a:rPr lang="en-US" dirty="0"/>
              <a:t>time outs with retries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with durable external storage</a:t>
            </a:r>
          </a:p>
          <a:p>
            <a:pPr marL="573786" lvl="2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Building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" y="1181890"/>
            <a:ext cx="8866076" cy="49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Layered 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5" y="1191787"/>
            <a:ext cx="8725209" cy="49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 Used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4126" y="1372742"/>
            <a:ext cx="4030606" cy="471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Cloud services</a:t>
            </a:r>
          </a:p>
          <a:p>
            <a:r>
              <a:rPr lang="en-US" sz="2400" dirty="0"/>
              <a:t>Virtual machines</a:t>
            </a:r>
          </a:p>
          <a:p>
            <a:r>
              <a:rPr lang="en-US" sz="2400" dirty="0"/>
              <a:t>App services (Web jobs)</a:t>
            </a:r>
          </a:p>
          <a:p>
            <a:r>
              <a:rPr lang="en-US" sz="2400" dirty="0"/>
              <a:t>SQL Azure</a:t>
            </a:r>
          </a:p>
          <a:p>
            <a:r>
              <a:rPr lang="en-US" sz="2400" dirty="0"/>
              <a:t>Blob storage and table storage</a:t>
            </a:r>
          </a:p>
          <a:p>
            <a:r>
              <a:rPr lang="en-US" sz="2400" dirty="0"/>
              <a:t>Azure Search</a:t>
            </a:r>
          </a:p>
          <a:p>
            <a:r>
              <a:rPr lang="en-US" sz="2400" dirty="0"/>
              <a:t>Service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9" y="1372742"/>
            <a:ext cx="3468029" cy="471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Cognitive </a:t>
            </a:r>
            <a:r>
              <a:rPr lang="en-US" sz="2400" dirty="0"/>
              <a:t>service</a:t>
            </a:r>
          </a:p>
          <a:p>
            <a:r>
              <a:rPr lang="en-US" sz="2400" dirty="0"/>
              <a:t>Batch account</a:t>
            </a:r>
          </a:p>
          <a:p>
            <a:r>
              <a:rPr lang="en-US" sz="2400" dirty="0" err="1"/>
              <a:t>Redis</a:t>
            </a:r>
            <a:r>
              <a:rPr lang="en-US" sz="2400" dirty="0"/>
              <a:t> Cache</a:t>
            </a:r>
          </a:p>
          <a:p>
            <a:r>
              <a:rPr lang="en-US" sz="2400" dirty="0"/>
              <a:t>CDN profiles</a:t>
            </a:r>
          </a:p>
          <a:p>
            <a:r>
              <a:rPr lang="en-US" sz="2400" dirty="0"/>
              <a:t>Application Insights</a:t>
            </a:r>
          </a:p>
          <a:p>
            <a:r>
              <a:rPr lang="en-US" sz="2400" dirty="0"/>
              <a:t>New </a:t>
            </a:r>
            <a:r>
              <a:rPr lang="en-US" sz="2400" dirty="0" smtClean="0"/>
              <a:t>Relic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2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81" y="1231900"/>
            <a:ext cx="7996238" cy="4940300"/>
          </a:xfrm>
        </p:spPr>
        <p:txBody>
          <a:bodyPr>
            <a:normAutofit/>
          </a:bodyPr>
          <a:lstStyle/>
          <a:p>
            <a:r>
              <a:rPr lang="en-US" b="1" dirty="0" smtClean="0"/>
              <a:t>Cloud Application Typically made up of different components</a:t>
            </a:r>
          </a:p>
          <a:p>
            <a:pPr lvl="1"/>
            <a:r>
              <a:rPr lang="en-US" dirty="0" smtClean="0"/>
              <a:t>Front </a:t>
            </a:r>
            <a:r>
              <a:rPr lang="en-US" dirty="0"/>
              <a:t>end: e.g. load-balanced stateless web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Middle </a:t>
            </a:r>
            <a:r>
              <a:rPr lang="en-US" dirty="0"/>
              <a:t>worker tier: e.g. </a:t>
            </a:r>
            <a:r>
              <a:rPr lang="en-US" dirty="0" smtClean="0"/>
              <a:t>File processing</a:t>
            </a:r>
            <a:r>
              <a:rPr lang="en-US" dirty="0"/>
              <a:t>, </a:t>
            </a:r>
            <a:r>
              <a:rPr lang="en-US" dirty="0" smtClean="0"/>
              <a:t>encoding or any backend process ..</a:t>
            </a:r>
          </a:p>
          <a:p>
            <a:pPr lvl="1"/>
            <a:r>
              <a:rPr lang="en-US" dirty="0" smtClean="0"/>
              <a:t>Backend </a:t>
            </a:r>
            <a:r>
              <a:rPr lang="en-US" dirty="0"/>
              <a:t>storage: e.g. SQL </a:t>
            </a:r>
            <a:r>
              <a:rPr lang="en-US" dirty="0" smtClean="0"/>
              <a:t>tables ,storage </a:t>
            </a:r>
            <a:r>
              <a:rPr lang="en-US" dirty="0"/>
              <a:t>or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instances of each for scalability and </a:t>
            </a:r>
            <a:r>
              <a:rPr lang="en-US" dirty="0" smtClean="0"/>
              <a:t>availability</a:t>
            </a:r>
          </a:p>
          <a:p>
            <a:pPr lvl="2"/>
            <a:endParaRPr lang="en-US" dirty="0"/>
          </a:p>
          <a:p>
            <a:r>
              <a:rPr lang="en-US" dirty="0" smtClean="0"/>
              <a:t>Azure Cloud Service specification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Configuration information</a:t>
            </a:r>
          </a:p>
          <a:p>
            <a:pPr lvl="1"/>
            <a:r>
              <a:rPr lang="en-US" dirty="0"/>
              <a:t>At least one “role”</a:t>
            </a:r>
          </a:p>
          <a:p>
            <a:pPr lvl="2"/>
            <a:endParaRPr lang="en-US" dirty="0" smtClean="0"/>
          </a:p>
          <a:p>
            <a:r>
              <a:rPr lang="en-US" dirty="0"/>
              <a:t>Roles are like DLLs in the service “process”</a:t>
            </a:r>
          </a:p>
          <a:p>
            <a:pPr lvl="1"/>
            <a:r>
              <a:rPr lang="en-US" dirty="0"/>
              <a:t>Collection of code with an entry point that runs in its own virtual </a:t>
            </a:r>
            <a:r>
              <a:rPr lang="en-US" dirty="0" smtClean="0"/>
              <a:t>machine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– Cloud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– Cloud </a:t>
            </a:r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1679739"/>
            <a:ext cx="572532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95E4791C1D904397BEADB7FC80BBF1" ma:contentTypeVersion="6" ma:contentTypeDescription="Create a new document." ma:contentTypeScope="" ma:versionID="56d758985c9ebd17e15e1646df6894b4">
  <xsd:schema xmlns:xsd="http://www.w3.org/2001/XMLSchema" xmlns:xs="http://www.w3.org/2001/XMLSchema" xmlns:p="http://schemas.microsoft.com/office/2006/metadata/properties" xmlns:ns2="8f17bd39-e2a2-416d-8579-9c5cbdeee658" xmlns:ns3="a11bb55c-ecf4-4fda-a82e-70218af69eb4" targetNamespace="http://schemas.microsoft.com/office/2006/metadata/properties" ma:root="true" ma:fieldsID="09c1d166da44e0c8a53c60693e1b25d1" ns2:_="" ns3:_="">
    <xsd:import namespace="8f17bd39-e2a2-416d-8579-9c5cbdeee658"/>
    <xsd:import namespace="a11bb55c-ecf4-4fda-a82e-70218af69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bb55c-ecf4-4fda-a82e-70218af69e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.NET</TermName>
          <TermId xmlns="http://schemas.microsoft.com/office/infopath/2007/PartnerControls">d1ba5db2-f785-44a3-af7a-72f00a184592</TermId>
        </TermInfo>
      </Terms>
    </a53f1a9accc64fb8bee1c0a1a93d357e>
    <fldTrainingId xmlns="8f17bd39-e2a2-416d-8579-9c5cbdeee658">1340</fldTrainingId>
    <fldTrainingName xmlns="8f17bd39-e2a2-416d-8579-9c5cbdeee658">Azure Stack</fldTrainingName>
    <TaxCatchAll xmlns="8f17bd39-e2a2-416d-8579-9c5cbdeee658">
      <Value>7</Value>
      <Value>18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</Terms>
    </h0cdf1c629f14a8ba12ca7309df7db45>
    <_dlc_DocId xmlns="8f17bd39-e2a2-416d-8579-9c5cbdeee658">DOCID-2001645807-184</_dlc_DocId>
    <_dlc_DocIdUrl xmlns="8f17bd39-e2a2-416d-8579-9c5cbdeee658">
      <Url>https://epam.sharepoint.com/sites/CDP/net/_layouts/15/DocIdRedir.aspx?ID=DOCID-2001645807-184</Url>
      <Description>DOCID-2001645807-184</Description>
    </_dlc_DocIdUrl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6D9449-138E-4ABC-9DBC-89C9E388EFB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53B8BED-C3D1-476B-8D64-815507C74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7bd39-e2a2-416d-8579-9c5cbdeee658"/>
    <ds:schemaRef ds:uri="a11bb55c-ecf4-4fda-a82e-70218af69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sharepoint/v3"/>
    <ds:schemaRef ds:uri="http://schemas.microsoft.com/office/infopath/2007/PartnerControls"/>
    <ds:schemaRef ds:uri="8f17bd39-e2a2-416d-8579-9c5cbdeee6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22206</TotalTime>
  <Words>997</Words>
  <Application>Microsoft Office PowerPoint</Application>
  <PresentationFormat>On-screen Show (4:3)</PresentationFormat>
  <Paragraphs>231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Arial Black</vt:lpstr>
      <vt:lpstr>Calibri</vt:lpstr>
      <vt:lpstr>Lucida Grande</vt:lpstr>
      <vt:lpstr>Segoe</vt:lpstr>
      <vt:lpstr>Segoe UI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Part1 Presentation Venkata Kanimerakala</dc:title>
  <dc:creator>Venkata Naidu</dc:creator>
  <cp:lastModifiedBy>Sampath Kumar Bingi</cp:lastModifiedBy>
  <cp:revision>1197</cp:revision>
  <cp:lastPrinted>2014-07-09T13:30:36Z</cp:lastPrinted>
  <dcterms:created xsi:type="dcterms:W3CDTF">2014-07-08T13:27:24Z</dcterms:created>
  <dcterms:modified xsi:type="dcterms:W3CDTF">2018-01-31T03:45:34Z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0x010100E795E4791C1D904397BEADB7FC80BBF1</vt:lpwstr>
  </property>
  <property fmtid="{D5CDD505-2E9C-101B-9397-08002B2CF9AE}" pid="3" name="fldLanguagesOfEvent">
    <vt:lpwstr>7;#ENG|da095e14-b5d3-4c64-bd53-2e71ac03c15d</vt:lpwstr>
  </property>
  <property fmtid="{D5CDD505-2E9C-101B-9397-08002B2CF9AE}" pid="4" name="fldCategoriesOfEvent">
    <vt:lpwstr>18;#.NET|d1ba5db2-f785-44a3-af7a-72f00a184592</vt:lpwstr>
  </property>
  <property fmtid="{D5CDD505-2E9C-101B-9397-08002B2CF9AE}" pid="5" name="_dlc_DocIdItemGuid">
    <vt:lpwstr>5f853676-96fe-4aa7-bc57-3b57524cd356</vt:lpwstr>
  </property>
</Properties>
</file>