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18"/>
  </p:notesMasterIdLst>
  <p:handoutMasterIdLst>
    <p:handoutMasterId r:id="rId19"/>
  </p:handoutMasterIdLst>
  <p:sldIdLst>
    <p:sldId id="448" r:id="rId5"/>
    <p:sldId id="468" r:id="rId6"/>
    <p:sldId id="469" r:id="rId7"/>
    <p:sldId id="457" r:id="rId8"/>
    <p:sldId id="470" r:id="rId9"/>
    <p:sldId id="471" r:id="rId10"/>
    <p:sldId id="472" r:id="rId11"/>
    <p:sldId id="473" r:id="rId12"/>
    <p:sldId id="464" r:id="rId13"/>
    <p:sldId id="474" r:id="rId14"/>
    <p:sldId id="477" r:id="rId15"/>
    <p:sldId id="475" r:id="rId16"/>
    <p:sldId id="476" r:id="rId17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388" autoAdjust="0"/>
  </p:normalViewPr>
  <p:slideViewPr>
    <p:cSldViewPr snapToGrid="0">
      <p:cViewPr varScale="1">
        <p:scale>
          <a:sx n="152" d="100"/>
          <a:sy n="152" d="100"/>
        </p:scale>
        <p:origin x="306" y="13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96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74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600" b="0" i="0" kern="0" spc="15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2" r:id="rId4"/>
    <p:sldLayoutId id="2147483753" r:id="rId5"/>
    <p:sldLayoutId id="2147483755" r:id="rId6"/>
    <p:sldLayoutId id="2147483711" r:id="rId7"/>
    <p:sldLayoutId id="2147483749" r:id="rId8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cs.python.org/2/" TargetMode="External"/><Relationship Id="rId5" Type="http://schemas.openxmlformats.org/officeDocument/2006/relationships/hyperlink" Target="https://www.python.org/downloads/" TargetMode="External"/><Relationship Id="rId4" Type="http://schemas.openxmlformats.org/officeDocument/2006/relationships/hyperlink" Target="https://www.python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586314"/>
          </a:xfrm>
        </p:spPr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0400" y="3340101"/>
            <a:ext cx="6488113" cy="500137"/>
          </a:xfrm>
        </p:spPr>
        <p:txBody>
          <a:bodyPr/>
          <a:lstStyle/>
          <a:p>
            <a:r>
              <a:rPr lang="en-US" dirty="0" smtClean="0"/>
              <a:t>Author: Kishore Kumar</a:t>
            </a:r>
          </a:p>
          <a:p>
            <a:r>
              <a:rPr lang="en-US" dirty="0" smtClean="0"/>
              <a:t>Email-ID: KishoreKumar_Netala@epam.com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JANUARY 4, 2018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Loops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48" y="1340501"/>
            <a:ext cx="4196876" cy="2297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722" y="1322450"/>
            <a:ext cx="33909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9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function is a block of organized, reusable code that is used to perform a single, related </a:t>
            </a:r>
            <a:r>
              <a:rPr lang="en-IN" dirty="0" smtClean="0"/>
              <a:t>action.</a:t>
            </a:r>
          </a:p>
          <a:p>
            <a:r>
              <a:rPr lang="en-IN" dirty="0"/>
              <a:t>Functions provide better modularity for your application and a high degree of code reusing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742" y="2104620"/>
            <a:ext cx="3466492" cy="18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Operations on numbers</a:t>
            </a:r>
          </a:p>
          <a:p>
            <a:pPr lvl="1"/>
            <a:r>
              <a:rPr lang="en-IN" dirty="0" smtClean="0"/>
              <a:t>Arithmetic, Comparison</a:t>
            </a:r>
          </a:p>
          <a:p>
            <a:r>
              <a:rPr lang="en-IN" dirty="0" smtClean="0"/>
              <a:t>String Manipulations in Python</a:t>
            </a:r>
          </a:p>
          <a:p>
            <a:pPr lvl="1"/>
            <a:r>
              <a:rPr lang="en-IN" dirty="0" smtClean="0"/>
              <a:t>Index, Search, Slicing</a:t>
            </a:r>
          </a:p>
          <a:p>
            <a:r>
              <a:rPr lang="en-IN" dirty="0" smtClean="0"/>
              <a:t>List Operations in Python</a:t>
            </a:r>
          </a:p>
          <a:p>
            <a:pPr lvl="1"/>
            <a:r>
              <a:rPr lang="en-IN" dirty="0" smtClean="0"/>
              <a:t>Index, Update, Search, Slicing</a:t>
            </a:r>
          </a:p>
          <a:p>
            <a:r>
              <a:rPr lang="en-IN" dirty="0" smtClean="0"/>
              <a:t>Manage Python Dictionaries</a:t>
            </a:r>
          </a:p>
          <a:p>
            <a:pPr lvl="1"/>
            <a:r>
              <a:rPr lang="en-IN" dirty="0" smtClean="0"/>
              <a:t>Keys, Update, membership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Operations on Data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91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66" y="398327"/>
            <a:ext cx="3705225" cy="37242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13471" y="864944"/>
            <a:ext cx="35326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55268" y="1952687"/>
            <a:ext cx="31985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 smtClean="0"/>
          </a:p>
          <a:p>
            <a:r>
              <a:rPr lang="en-IN" dirty="0" smtClean="0"/>
              <a:t>References</a:t>
            </a:r>
          </a:p>
          <a:p>
            <a:endParaRPr lang="en-IN" dirty="0" smtClean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www.python.org</a:t>
            </a:r>
            <a:endParaRPr lang="en-IN" dirty="0" smtClean="0"/>
          </a:p>
          <a:p>
            <a:r>
              <a:rPr lang="en-IN" dirty="0">
                <a:hlinkClick r:id="rId5"/>
              </a:rPr>
              <a:t>https://www.python.org/downloads</a:t>
            </a:r>
            <a:r>
              <a:rPr lang="en-IN" dirty="0" smtClean="0">
                <a:hlinkClick r:id="rId5"/>
              </a:rPr>
              <a:t>/</a:t>
            </a:r>
            <a:endParaRPr lang="en-IN" dirty="0" smtClean="0"/>
          </a:p>
          <a:p>
            <a:r>
              <a:rPr lang="en-IN" dirty="0" smtClean="0">
                <a:hlinkClick r:id="rId6"/>
              </a:rPr>
              <a:t>https://docs.python.org/2/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18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6216" y="1293331"/>
            <a:ext cx="23328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Brief History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What is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Features of Python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Installing &amp; Running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Types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Control Flow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2753" y="91449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Day 1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4259015" y="1293331"/>
            <a:ext cx="256007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File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Oops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Install Packages with pip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Python In </a:t>
            </a:r>
            <a:r>
              <a:rPr lang="en-IN" dirty="0" err="1" smtClean="0"/>
              <a:t>Devops</a:t>
            </a:r>
            <a:endParaRPr lang="en-IN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Index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025647" y="91449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Day 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9149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Brief History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72765" y="1183366"/>
            <a:ext cx="6819089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2FC2D9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444444"/>
                </a:solidFill>
              </a:rPr>
              <a:t>Invented in the Netherlands, early 90s by Guido van </a:t>
            </a:r>
            <a:r>
              <a:rPr lang="en-IN" dirty="0" err="1" smtClean="0">
                <a:solidFill>
                  <a:srgbClr val="444444"/>
                </a:solidFill>
              </a:rPr>
              <a:t>Rossum</a:t>
            </a:r>
            <a:endParaRPr lang="en-IN" dirty="0" smtClean="0">
              <a:solidFill>
                <a:srgbClr val="444444"/>
              </a:solidFill>
            </a:endParaRPr>
          </a:p>
          <a:p>
            <a:pPr>
              <a:lnSpc>
                <a:spcPct val="130000"/>
              </a:lnSpc>
              <a:buClr>
                <a:srgbClr val="2FC2D9"/>
              </a:buClr>
            </a:pPr>
            <a:endParaRPr lang="en-IN" dirty="0" smtClean="0">
              <a:solidFill>
                <a:srgbClr val="444444"/>
              </a:solidFill>
            </a:endParaRPr>
          </a:p>
          <a:p>
            <a:pPr marL="285750" indent="-285750">
              <a:lnSpc>
                <a:spcPct val="130000"/>
              </a:lnSpc>
              <a:buClr>
                <a:srgbClr val="2FC2D9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444444"/>
                </a:solidFill>
              </a:rPr>
              <a:t>Named after Monty Python's Flying </a:t>
            </a:r>
            <a:r>
              <a:rPr lang="en-IN" dirty="0" smtClean="0">
                <a:solidFill>
                  <a:srgbClr val="444444"/>
                </a:solidFill>
              </a:rPr>
              <a:t>Circus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endParaRPr lang="en-IN" dirty="0" smtClean="0">
              <a:solidFill>
                <a:srgbClr val="444444"/>
              </a:solidFill>
            </a:endParaRPr>
          </a:p>
          <a:p>
            <a:pPr marL="285750" indent="-285750">
              <a:lnSpc>
                <a:spcPct val="130000"/>
              </a:lnSpc>
              <a:buClr>
                <a:srgbClr val="2FC2D9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444444"/>
                </a:solidFill>
              </a:rPr>
              <a:t>Open sourced from the </a:t>
            </a:r>
            <a:r>
              <a:rPr lang="en-IN" dirty="0" smtClean="0">
                <a:solidFill>
                  <a:srgbClr val="444444"/>
                </a:solidFill>
              </a:rPr>
              <a:t>beginning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endParaRPr lang="en-IN" dirty="0" smtClean="0">
              <a:solidFill>
                <a:srgbClr val="444444"/>
              </a:solidFill>
            </a:endParaRPr>
          </a:p>
          <a:p>
            <a:pPr marL="285750" indent="-285750">
              <a:lnSpc>
                <a:spcPct val="130000"/>
              </a:lnSpc>
              <a:buClr>
                <a:srgbClr val="2FC2D9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444444"/>
                </a:solidFill>
              </a:rPr>
              <a:t>Considered a scripting language, but is much </a:t>
            </a:r>
            <a:r>
              <a:rPr lang="en-IN" dirty="0" smtClean="0">
                <a:solidFill>
                  <a:srgbClr val="444444"/>
                </a:solidFill>
              </a:rPr>
              <a:t>more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endParaRPr lang="en-IN" dirty="0" smtClean="0">
              <a:solidFill>
                <a:srgbClr val="444444"/>
              </a:solidFill>
            </a:endParaRPr>
          </a:p>
          <a:p>
            <a:pPr marL="285750" indent="-285750">
              <a:lnSpc>
                <a:spcPct val="130000"/>
              </a:lnSpc>
              <a:buClr>
                <a:srgbClr val="2FC2D9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444444"/>
                </a:solidFill>
              </a:rPr>
              <a:t>Scalable, object oriented and functional from the </a:t>
            </a:r>
            <a:r>
              <a:rPr lang="en-IN" dirty="0" smtClean="0">
                <a:solidFill>
                  <a:srgbClr val="444444"/>
                </a:solidFill>
              </a:rPr>
              <a:t>beginning</a:t>
            </a:r>
            <a:endParaRPr lang="en-US" dirty="0" smtClean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Python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15966" y="1507788"/>
            <a:ext cx="36227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Python is an interpreted, object-oriented, high-level programming language.</a:t>
            </a:r>
          </a:p>
          <a:p>
            <a:endParaRPr lang="en-IN" dirty="0" smtClean="0"/>
          </a:p>
          <a:p>
            <a:r>
              <a:rPr lang="en-IN" dirty="0" smtClean="0"/>
              <a:t>Its </a:t>
            </a:r>
            <a:r>
              <a:rPr lang="en-IN" dirty="0"/>
              <a:t>high-level built in data structures, combined with dynamic typing </a:t>
            </a:r>
            <a:r>
              <a:rPr lang="en-IN" dirty="0" smtClean="0"/>
              <a:t>, </a:t>
            </a:r>
            <a:r>
              <a:rPr lang="en-IN" dirty="0"/>
              <a:t>make it very attractive for Rapid Application </a:t>
            </a:r>
            <a:r>
              <a:rPr lang="en-IN" dirty="0" smtClean="0"/>
              <a:t>Development.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93" y="1429966"/>
            <a:ext cx="3346227" cy="19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1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Features of Python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32299" y="1089498"/>
            <a:ext cx="5894106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2FC2D9"/>
              </a:buClr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444444"/>
                </a:solidFill>
              </a:rPr>
              <a:t>Simple and Easy to Learn.</a:t>
            </a:r>
          </a:p>
          <a:p>
            <a:pPr marL="285750" indent="-285750">
              <a:lnSpc>
                <a:spcPct val="130000"/>
              </a:lnSpc>
              <a:buClr>
                <a:srgbClr val="2FC2D9"/>
              </a:buClr>
              <a:buFont typeface="Wingdings" panose="05000000000000000000" pitchFamily="2" charset="2"/>
              <a:buChar char="v"/>
            </a:pPr>
            <a:r>
              <a:rPr lang="en-IN" dirty="0"/>
              <a:t>Uses an elegant syntax, making the programs you write easier to read. </a:t>
            </a:r>
            <a:endParaRPr lang="en-IN" dirty="0" smtClean="0"/>
          </a:p>
          <a:p>
            <a:pPr marL="285750" indent="-285750">
              <a:lnSpc>
                <a:spcPct val="130000"/>
              </a:lnSpc>
              <a:buClr>
                <a:srgbClr val="2FC2D9"/>
              </a:buClr>
              <a:buFont typeface="Wingdings" panose="05000000000000000000" pitchFamily="2" charset="2"/>
              <a:buChar char="v"/>
            </a:pPr>
            <a:r>
              <a:rPr lang="en-IN" dirty="0"/>
              <a:t>A variety of basic data types are available: numbers (floating point, complex, and unlimited-length long integers), strings (both ASCII and Unicode), lists, and </a:t>
            </a:r>
            <a:r>
              <a:rPr lang="en-IN" dirty="0" smtClean="0"/>
              <a:t>dictionaries</a:t>
            </a:r>
          </a:p>
          <a:p>
            <a:pPr marL="285750" indent="-285750">
              <a:lnSpc>
                <a:spcPct val="130000"/>
              </a:lnSpc>
              <a:buClr>
                <a:srgbClr val="2FC2D9"/>
              </a:buClr>
              <a:buFont typeface="Wingdings" panose="05000000000000000000" pitchFamily="2" charset="2"/>
              <a:buChar char="v"/>
            </a:pPr>
            <a:r>
              <a:rPr lang="en-IN" dirty="0"/>
              <a:t>Python contains advanced programming features such as generators and list comprehensions</a:t>
            </a:r>
            <a:r>
              <a:rPr lang="en-IN" dirty="0" smtClean="0"/>
              <a:t>.</a:t>
            </a:r>
          </a:p>
          <a:p>
            <a:pPr marL="285750" indent="-285750">
              <a:lnSpc>
                <a:spcPct val="130000"/>
              </a:lnSpc>
              <a:buClr>
                <a:srgbClr val="2FC2D9"/>
              </a:buClr>
              <a:buFont typeface="Wingdings" panose="05000000000000000000" pitchFamily="2" charset="2"/>
              <a:buChar char="v"/>
            </a:pPr>
            <a:r>
              <a:rPr lang="en-IN" dirty="0"/>
              <a:t>Python's automatic memory management frees you from having to manually allocate and free memory in your </a:t>
            </a:r>
            <a:r>
              <a:rPr lang="en-IN" dirty="0" smtClean="0"/>
              <a:t>code</a:t>
            </a:r>
            <a:endParaRPr lang="en-IN" dirty="0"/>
          </a:p>
          <a:p>
            <a:pPr marL="285750" indent="-285750">
              <a:lnSpc>
                <a:spcPct val="130000"/>
              </a:lnSpc>
              <a:buClr>
                <a:srgbClr val="2FC2D9"/>
              </a:buClr>
              <a:buFont typeface="Wingdings" panose="05000000000000000000" pitchFamily="2" charset="2"/>
              <a:buChar char="v"/>
            </a:pPr>
            <a:r>
              <a:rPr lang="en-IN" dirty="0"/>
              <a:t>Lot of Python open source packages &amp; modules</a:t>
            </a:r>
          </a:p>
          <a:p>
            <a:pPr marL="285750" indent="-285750">
              <a:lnSpc>
                <a:spcPct val="130000"/>
              </a:lnSpc>
              <a:buClr>
                <a:srgbClr val="2FC2D9"/>
              </a:buCl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60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 Python </a:t>
            </a:r>
            <a:r>
              <a:rPr lang="en-IN" dirty="0"/>
              <a:t>is pre-installed on most Unix systems, including Linux and MAC OS 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 Python Installers are available at python.org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smtClean="0"/>
              <a:t>Set Path variables to access python via CLI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smtClean="0"/>
              <a:t>Run </a:t>
            </a:r>
            <a:r>
              <a:rPr lang="en-IN" i="1" dirty="0" smtClean="0"/>
              <a:t>python --version</a:t>
            </a:r>
            <a:r>
              <a:rPr lang="en-IN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 There </a:t>
            </a:r>
            <a:r>
              <a:rPr lang="en-IN" dirty="0"/>
              <a:t>are several options for an </a:t>
            </a:r>
            <a:r>
              <a:rPr lang="en-IN" dirty="0" smtClean="0"/>
              <a:t>IDE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 smtClean="0"/>
              <a:t>IDLE – works well with Windows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 smtClean="0"/>
              <a:t>Eclipse with PyDev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 smtClean="0"/>
              <a:t>PyCharm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Installing &amp; Running</a:t>
            </a:r>
          </a:p>
        </p:txBody>
      </p:sp>
    </p:spTree>
    <p:extLst>
      <p:ext uri="{BB962C8B-B14F-4D97-AF65-F5344CB8AC3E}">
        <p14:creationId xmlns:p14="http://schemas.microsoft.com/office/powerpoint/2010/main" val="233050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Integers (default for numbers)</a:t>
            </a:r>
          </a:p>
          <a:p>
            <a:pPr lvl="1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z = 5 / 2  # Answer 2, integer division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Floats</a:t>
            </a:r>
          </a:p>
          <a:p>
            <a:pPr lvl="1"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x = 3.456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Strings</a:t>
            </a:r>
          </a:p>
          <a:p>
            <a:pPr marL="0" lvl="1" indent="0"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None/>
            </a:pPr>
            <a:r>
              <a:rPr lang="en-US" sz="1400" dirty="0" smtClean="0">
                <a:ea typeface="ＭＳ Ｐゴシック" panose="020B0600070205080204" pitchFamily="34" charset="-128"/>
              </a:rPr>
              <a:t>	Can </a:t>
            </a:r>
            <a:r>
              <a:rPr lang="en-US" sz="1400" dirty="0">
                <a:ea typeface="ＭＳ Ｐゴシック" panose="020B0600070205080204" pitchFamily="34" charset="-128"/>
              </a:rPr>
              <a:t>use “” or ‘’ to specify with </a:t>
            </a:r>
            <a:r>
              <a:rPr lang="en-US" sz="1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“</a:t>
            </a:r>
            <a:r>
              <a:rPr lang="en-US" sz="14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abc</a:t>
            </a:r>
            <a:r>
              <a:rPr lang="en-US" sz="1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” </a:t>
            </a:r>
            <a:r>
              <a:rPr lang="en-US" sz="1400" dirty="0">
                <a:ea typeface="ＭＳ Ｐゴシック" panose="020B0600070205080204" pitchFamily="34" charset="-128"/>
              </a:rPr>
              <a:t>== </a:t>
            </a:r>
            <a:r>
              <a:rPr lang="en-US" sz="1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‘</a:t>
            </a:r>
            <a:r>
              <a:rPr lang="en-US" sz="1400" dirty="0" err="1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abc</a:t>
            </a:r>
            <a:r>
              <a:rPr lang="en-US" sz="1400" dirty="0" smtClean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’</a:t>
            </a:r>
            <a:endParaRPr lang="en-US" dirty="0" smtClean="0">
              <a:ea typeface="ＭＳ Ｐゴシック" panose="020B0600070205080204" pitchFamily="34" charset="-128"/>
            </a:endParaRPr>
          </a:p>
          <a:p>
            <a:r>
              <a:rPr lang="en-US" dirty="0" smtClean="0">
                <a:ea typeface="ＭＳ Ｐゴシック" panose="020B0600070205080204" pitchFamily="34" charset="-128"/>
              </a:rPr>
              <a:t>Lists</a:t>
            </a:r>
          </a:p>
          <a:p>
            <a:pPr marL="0" lvl="1" indent="0"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None/>
            </a:pPr>
            <a:r>
              <a:rPr lang="en-US" sz="1400" dirty="0" smtClean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list1 = [1, 2, ‘</a:t>
            </a:r>
            <a:r>
              <a:rPr lang="en-US" sz="1400" dirty="0" err="1" smtClean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abc</a:t>
            </a:r>
            <a:r>
              <a:rPr lang="en-US" sz="1400" dirty="0" smtClean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’]</a:t>
            </a:r>
            <a:endParaRPr lang="en-US" dirty="0" smtClean="0">
              <a:ea typeface="ＭＳ Ｐゴシック" panose="020B0600070205080204" pitchFamily="34" charset="-128"/>
            </a:endParaRPr>
          </a:p>
          <a:p>
            <a:r>
              <a:rPr lang="en-US" dirty="0" smtClean="0">
                <a:ea typeface="ＭＳ Ｐゴシック" panose="020B0600070205080204" pitchFamily="34" charset="-128"/>
              </a:rPr>
              <a:t>Dictionaries</a:t>
            </a:r>
          </a:p>
          <a:p>
            <a:pPr marL="0" lvl="1" indent="0"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None/>
            </a:pPr>
            <a:r>
              <a:rPr lang="en-US" sz="1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	</a:t>
            </a:r>
            <a:r>
              <a:rPr lang="en-US" sz="1400" dirty="0" smtClean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dict1 </a:t>
            </a:r>
            <a:r>
              <a:rPr lang="en-US" sz="1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= </a:t>
            </a:r>
            <a:r>
              <a:rPr lang="en-US" sz="1400" dirty="0" smtClean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{‘key1</a:t>
            </a:r>
            <a:r>
              <a:rPr lang="en-US" sz="1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’:‘value1</a:t>
            </a:r>
            <a:r>
              <a:rPr lang="en-US" sz="1400" dirty="0" smtClean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’, </a:t>
            </a:r>
            <a:r>
              <a:rPr lang="en-US" sz="1400" dirty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2:‘2 </a:t>
            </a:r>
            <a:r>
              <a:rPr lang="en-US" sz="1400" dirty="0" smtClean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value’}</a:t>
            </a:r>
            <a:endParaRPr 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Data Types in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0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69313" y="1079898"/>
            <a:ext cx="3073501" cy="2762528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if </a:t>
            </a:r>
            <a:r>
              <a:rPr lang="en-US" i="1" dirty="0"/>
              <a:t>condition</a:t>
            </a:r>
            <a:r>
              <a:rPr lang="en-US" dirty="0"/>
              <a:t>:</a:t>
            </a:r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i="1" dirty="0"/>
              <a:t>statements</a:t>
            </a:r>
            <a:endParaRPr lang="en-US" dirty="0"/>
          </a:p>
          <a:p>
            <a:pPr>
              <a:buFontTx/>
              <a:buNone/>
            </a:pP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i="1" dirty="0"/>
              <a:t>condition</a:t>
            </a:r>
            <a:r>
              <a:rPr lang="en-US" dirty="0"/>
              <a:t>:</a:t>
            </a:r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i="1" dirty="0" smtClean="0"/>
              <a:t>statements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else:</a:t>
            </a:r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i="1" dirty="0"/>
              <a:t>statements</a:t>
            </a:r>
            <a:endParaRPr lang="en-US" dirty="0"/>
          </a:p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 smtClean="0"/>
              <a:t>Control Flow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231531" y="1079898"/>
            <a:ext cx="21984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dirty="0"/>
              <a:t>while </a:t>
            </a:r>
            <a:r>
              <a:rPr lang="en-US" i="1" dirty="0"/>
              <a:t>condition</a:t>
            </a:r>
            <a:r>
              <a:rPr lang="en-US" dirty="0"/>
              <a:t>:</a:t>
            </a:r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i="1" dirty="0"/>
              <a:t>statements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for </a:t>
            </a:r>
            <a:r>
              <a:rPr lang="en-US" i="1" dirty="0" err="1"/>
              <a:t>var</a:t>
            </a:r>
            <a:r>
              <a:rPr lang="en-US" dirty="0"/>
              <a:t> in </a:t>
            </a:r>
            <a:r>
              <a:rPr lang="en-US" i="1" dirty="0"/>
              <a:t>sequence</a:t>
            </a:r>
            <a:r>
              <a:rPr lang="en-US" dirty="0"/>
              <a:t>:</a:t>
            </a:r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i="1" dirty="0"/>
              <a:t>statements</a:t>
            </a:r>
            <a:endParaRPr lang="en-US" dirty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break</a:t>
            </a:r>
          </a:p>
          <a:p>
            <a:pPr>
              <a:buFontTx/>
              <a:buNone/>
            </a:pPr>
            <a:r>
              <a:rPr lang="en-US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61325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IN" dirty="0">
                <a:solidFill>
                  <a:srgbClr val="444444"/>
                </a:solidFill>
              </a:rPr>
              <a:t>The for statement is used to iterate over the elements of a sequence</a:t>
            </a:r>
            <a:r>
              <a:rPr lang="en-IN" dirty="0" smtClean="0">
                <a:solidFill>
                  <a:srgbClr val="444444"/>
                </a:solidFill>
              </a:rPr>
              <a:t>.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In For loop we can define the number of iterations.</a:t>
            </a:r>
            <a:endParaRPr lang="en-US" dirty="0">
              <a:solidFill>
                <a:srgbClr val="444444"/>
              </a:solidFill>
            </a:endParaRPr>
          </a:p>
          <a:p>
            <a:pPr>
              <a:buClr>
                <a:srgbClr val="2FC2D9"/>
              </a:buClr>
              <a:buNone/>
            </a:pPr>
            <a:endParaRPr lang="en-US" dirty="0">
              <a:solidFill>
                <a:srgbClr val="444444"/>
              </a:solidFill>
            </a:endParaRPr>
          </a:p>
          <a:p>
            <a:pPr>
              <a:buClr>
                <a:srgbClr val="2FC2D9"/>
              </a:buClr>
              <a:buNone/>
            </a:pPr>
            <a:endParaRPr lang="en-US" dirty="0">
              <a:solidFill>
                <a:srgbClr val="444444"/>
              </a:solidFill>
            </a:endParaRP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IN" dirty="0">
                <a:solidFill>
                  <a:srgbClr val="444444"/>
                </a:solidFill>
              </a:rPr>
              <a:t>The while loop tells the computer to do something as long as the condition is met</a:t>
            </a:r>
            <a:r>
              <a:rPr lang="en-IN" dirty="0" smtClean="0">
                <a:solidFill>
                  <a:srgbClr val="444444"/>
                </a:solidFill>
              </a:rPr>
              <a:t>.</a:t>
            </a:r>
          </a:p>
          <a:p>
            <a:pPr>
              <a:lnSpc>
                <a:spcPct val="130000"/>
              </a:lnSpc>
              <a:buClr>
                <a:srgbClr val="2FC2D9"/>
              </a:buClr>
            </a:pPr>
            <a:r>
              <a:rPr lang="en-IN" dirty="0">
                <a:solidFill>
                  <a:srgbClr val="444444"/>
                </a:solidFill>
              </a:rPr>
              <a:t>The condition is evaluated, and if the condition is true, the code within </a:t>
            </a:r>
            <a:r>
              <a:rPr lang="en-IN" dirty="0" smtClean="0">
                <a:solidFill>
                  <a:srgbClr val="444444"/>
                </a:solidFill>
              </a:rPr>
              <a:t>the block </a:t>
            </a:r>
            <a:r>
              <a:rPr lang="en-IN" dirty="0">
                <a:solidFill>
                  <a:srgbClr val="444444"/>
                </a:solidFill>
              </a:rPr>
              <a:t>is executed.</a:t>
            </a: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8148" y="987552"/>
            <a:ext cx="749244" cy="264688"/>
          </a:xfrm>
        </p:spPr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18148" y="2430742"/>
            <a:ext cx="906338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3429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0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While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7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sharepoint/v3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21044</TotalTime>
  <Words>493</Words>
  <Application>Microsoft Office PowerPoint</Application>
  <PresentationFormat>On-screen Show (16:9)</PresentationFormat>
  <Paragraphs>112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Arial</vt:lpstr>
      <vt:lpstr>Arial Black</vt:lpstr>
      <vt:lpstr>Calibri</vt:lpstr>
      <vt:lpstr>Lucida Grande</vt:lpstr>
      <vt:lpstr>Lucida Sans Typewriter</vt:lpstr>
      <vt:lpstr>Trebuchet MS</vt:lpstr>
      <vt:lpstr>Wingdings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KishoreKumar Netala</cp:lastModifiedBy>
  <cp:revision>1017</cp:revision>
  <cp:lastPrinted>2014-07-09T13:30:36Z</cp:lastPrinted>
  <dcterms:created xsi:type="dcterms:W3CDTF">2014-07-08T13:27:24Z</dcterms:created>
  <dcterms:modified xsi:type="dcterms:W3CDTF">2018-01-04T04:45:04Z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