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55"/>
  </p:notesMasterIdLst>
  <p:handoutMasterIdLst>
    <p:handoutMasterId r:id="rId56"/>
  </p:handoutMasterIdLst>
  <p:sldIdLst>
    <p:sldId id="448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494" r:id="rId5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146" d="100"/>
          <a:sy n="146" d="100"/>
        </p:scale>
        <p:origin x="49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1A9D44-FF00-4B27-B9A7-9AB75CF606A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810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7D0216-EECE-4125-B4BB-F6A97819012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158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A1EE62-8790-46B8-9189-113E5401921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05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F42A3-AA78-455B-A215-AF6E088BC4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017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579CC2-6336-4EA8-B44F-931EC3E00AA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6590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9F673-4D13-442D-820F-254DCE3287B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510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0B88FC-8037-4F3C-945C-2D4B75054EC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9468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4B12E-FA7C-430C-A442-722DEC0B856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094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8C205-DFEB-450F-BDA5-8D6E1306836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228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0147E3-EA9C-47E2-B754-CB9041DB7EF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398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0491A3-F6D3-4C04-B70E-29E25114379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EDA136-3321-42A7-946F-BC80A52C3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283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7B7F97-D9C2-4466-A3C2-25AB3F759A7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562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4B64F4-190D-430F-B97E-B53CF91183D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2383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A25060-E95A-42F2-AB69-4034F962CEB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6301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6D8C71-7F4F-4481-8E1D-B5B8B88A70B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827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B96750-C42D-4CEF-94C4-5CBAF737241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7302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D58B84-3671-41E9-9BD6-B89E29E7AF2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08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C1359C-89FE-4BD1-A6BA-55CA670D39F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8423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A2A05-D578-40D4-9831-9524CBAD113B}" type="slidenum">
              <a:rPr lang="en-US"/>
              <a:pPr/>
              <a:t>28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6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CD02B-91FB-486C-A83C-62AC7DB1583E}" type="slidenum">
              <a:rPr lang="en-US"/>
              <a:pPr/>
              <a:t>29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9EFE3-5D26-4A0C-9F26-F836502225FC}" type="slidenum">
              <a:rPr lang="en-US"/>
              <a:pPr/>
              <a:t>30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2705A-7F52-46BE-917E-3B0171C3EDE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589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4DEBD-7085-4393-8A77-AE1B4FC884D3}" type="slidenum">
              <a:rPr lang="en-US"/>
              <a:pPr/>
              <a:t>31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050D7-D7B7-4904-871E-3A42A07E9126}" type="slidenum">
              <a:rPr lang="en-US"/>
              <a:pPr/>
              <a:t>32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0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7EFDC-1DF6-4067-A183-C2D797C1E562}" type="slidenum">
              <a:rPr lang="en-US"/>
              <a:pPr/>
              <a:t>33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74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9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F1C28-C63D-45B4-B4CC-A5DF39213BC8}" type="slidenum">
              <a:rPr lang="en-US"/>
              <a:pPr/>
              <a:t>34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8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68D7-9D41-4E2B-A338-79C6989F90CE}" type="slidenum">
              <a:rPr lang="en-US"/>
              <a:pPr/>
              <a:t>35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DDCFE-613E-42BB-BAA1-051C2620A5F4}" type="slidenum">
              <a:rPr lang="en-US"/>
              <a:pPr/>
              <a:t>36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8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AB420-48B4-4292-991E-69D08EAAE7E0}" type="slidenum">
              <a:rPr lang="en-US"/>
              <a:pPr/>
              <a:t>37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1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F743E-68FA-4D67-A3F3-6D29E303DA3B}" type="slidenum">
              <a:rPr lang="en-US"/>
              <a:pPr/>
              <a:t>38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8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CD58D-7E80-4009-B7D2-27D441DF4B38}" type="slidenum">
              <a:rPr lang="en-US"/>
              <a:pPr/>
              <a:t>39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4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79DD6-6753-4CCB-A8A5-23AEE252C98D}" type="slidenum">
              <a:rPr lang="en-US"/>
              <a:pPr/>
              <a:t>40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4A20AB-9343-49E8-BE32-CAB2F9B6645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285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2E49D-D311-4270-B200-3706E64F3B2F}" type="slidenum">
              <a:rPr lang="en-US"/>
              <a:pPr/>
              <a:t>41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78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BABB0-23E5-4788-879F-DFFB4908A61B}" type="slidenum">
              <a:rPr lang="en-US"/>
              <a:pPr/>
              <a:t>42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0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6A5C1-800A-4EAF-B288-6A42FCFE648A}" type="slidenum">
              <a:rPr lang="en-US"/>
              <a:pPr/>
              <a:t>43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21418-CBFB-4010-858F-7561C6F04364}" type="slidenum">
              <a:rPr lang="en-US"/>
              <a:pPr/>
              <a:t>44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3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FC7D2-E40E-4452-9672-7CCDE033EC50}" type="slidenum">
              <a:rPr lang="en-US"/>
              <a:pPr/>
              <a:t>46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2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58335-A92A-490F-BF05-648C2565ADF4}" type="slidenum">
              <a:rPr lang="en-US"/>
              <a:pPr/>
              <a:t>47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7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4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1F1E-025F-43B4-AF52-862BD942CF63}" type="slidenum">
              <a:rPr lang="en-US"/>
              <a:pPr/>
              <a:t>48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8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96E7D-2521-46BB-B1C7-75554289BEFA}" type="slidenum">
              <a:rPr lang="en-US"/>
              <a:pPr/>
              <a:t>49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1799C7-8B74-4D4E-A7BD-FB983AE2D55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804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0A5934-92FF-44BA-BB1D-EA4FB06AF15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906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DBEC29-3064-4C67-8A88-6E7F61B64F6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197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CE0F74-B654-43DC-A86E-8DFA0083E52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494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6AF05-A951-44F1-8F65-EA47400B7F4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242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3993A-AC27-430F-BFC0-1F0E15869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84AF99-79E9-4836-9A57-1D75D00A3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67" r:id="rId6"/>
    <p:sldLayoutId id="2147483768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ux.org/info/gnu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rpmfind.net/" TargetMode="External"/><Relationship Id="rId4" Type="http://schemas.openxmlformats.org/officeDocument/2006/relationships/hyperlink" Target="http://www.rpmseek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bian.org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su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edora.redhat.com/" TargetMode="External"/><Relationship Id="rId5" Type="http://schemas.openxmlformats.org/officeDocument/2006/relationships/hyperlink" Target="http://www.redhat.com/" TargetMode="External"/><Relationship Id="rId4" Type="http://schemas.openxmlformats.org/officeDocument/2006/relationships/hyperlink" Target="http://www.mandrakesoft.com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31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Linux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Trebuchet MS"/>
                <a:cs typeface="Trebuchet MS"/>
              </a:rPr>
              <a:t>14 December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571500"/>
            <a:ext cx="6172200" cy="4917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 dirty="0">
                <a:solidFill>
                  <a:srgbClr val="E4005C"/>
                </a:solidFill>
              </a:rPr>
              <a:t>Structure of Standard Directories in Unix/Linux</a:t>
            </a:r>
            <a:endParaRPr lang="en-GB" sz="3000" b="1" dirty="0">
              <a:solidFill>
                <a:srgbClr val="E4005C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 dirty="0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 dirty="0"/>
          </a:p>
        </p:txBody>
      </p:sp>
      <p:sp>
        <p:nvSpPr>
          <p:cNvPr id="58372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/sbin Essential system administrator tools, or system binaries.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/tmp Temporary files.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/usr Subdirectories with files related to user tools and applications.</a:t>
            </a:r>
          </a:p>
          <a:p>
            <a:pPr eaLnBrk="1" hangingPunct="1">
              <a:buFontTx/>
              <a:buNone/>
            </a:pPr>
            <a:endParaRPr lang="en-US" sz="1800" b="1">
              <a:solidFill>
                <a:srgbClr val="000066"/>
              </a:solidFill>
            </a:endParaRPr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>
            <a:off x="1526381" y="1075135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3316582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 dirty="0">
                <a:solidFill>
                  <a:srgbClr val="E4005C"/>
                </a:solidFill>
              </a:rPr>
              <a:t>Directories, Files and </a:t>
            </a:r>
            <a:r>
              <a:rPr lang="en-US" sz="3000" b="1" dirty="0" err="1">
                <a:solidFill>
                  <a:srgbClr val="E4005C"/>
                </a:solidFill>
              </a:rPr>
              <a:t>Inodes</a:t>
            </a:r>
            <a:endParaRPr lang="en-GB" sz="3000" b="1" dirty="0">
              <a:solidFill>
                <a:srgbClr val="E4005C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60420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0423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0424" name="AutoShape 7"/>
          <p:cNvSpPr>
            <a:spLocks noChangeArrowheads="1"/>
          </p:cNvSpPr>
          <p:nvPr/>
        </p:nvSpPr>
        <p:spPr bwMode="auto">
          <a:xfrm>
            <a:off x="1830328" y="925115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657350" y="1257300"/>
            <a:ext cx="61150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Every directory and file is listed in its parent</a:t>
            </a:r>
            <a:br>
              <a:rPr lang="en-US" sz="1800" b="1" dirty="0">
                <a:solidFill>
                  <a:srgbClr val="000066"/>
                </a:solidFill>
              </a:rPr>
            </a:br>
            <a:r>
              <a:rPr lang="en-US" sz="1800" b="1" dirty="0">
                <a:solidFill>
                  <a:srgbClr val="000066"/>
                </a:solidFill>
              </a:rPr>
              <a:t>   directory. 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In the case of the root directory, that parent is itself. 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A directory is a file that contains a table listing the</a:t>
            </a:r>
            <a:br>
              <a:rPr lang="en-US" sz="1800" b="1" dirty="0">
                <a:solidFill>
                  <a:srgbClr val="000066"/>
                </a:solidFill>
              </a:rPr>
            </a:br>
            <a:r>
              <a:rPr lang="en-US" sz="1800" b="1" dirty="0">
                <a:solidFill>
                  <a:srgbClr val="000066"/>
                </a:solidFill>
              </a:rPr>
              <a:t>   files contained within it, giving file names to the</a:t>
            </a:r>
            <a:br>
              <a:rPr lang="en-US" sz="1800" b="1" dirty="0">
                <a:solidFill>
                  <a:srgbClr val="000066"/>
                </a:solidFill>
              </a:rPr>
            </a:br>
            <a:r>
              <a:rPr lang="en-US" sz="1800" b="1" dirty="0">
                <a:solidFill>
                  <a:srgbClr val="000066"/>
                </a:solidFill>
              </a:rPr>
              <a:t>   </a:t>
            </a:r>
            <a:r>
              <a:rPr lang="en-US" sz="1800" b="1" dirty="0" err="1">
                <a:solidFill>
                  <a:srgbClr val="000066"/>
                </a:solidFill>
              </a:rPr>
              <a:t>inode</a:t>
            </a:r>
            <a:r>
              <a:rPr lang="en-US" sz="1800" b="1" dirty="0">
                <a:solidFill>
                  <a:srgbClr val="000066"/>
                </a:solidFill>
              </a:rPr>
              <a:t> numbers in the list. 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The information about all the files and directories is</a:t>
            </a:r>
            <a:br>
              <a:rPr lang="en-US" sz="1800" b="1" dirty="0">
                <a:solidFill>
                  <a:srgbClr val="000066"/>
                </a:solidFill>
              </a:rPr>
            </a:br>
            <a:r>
              <a:rPr lang="en-US" sz="1800" b="1" dirty="0">
                <a:solidFill>
                  <a:srgbClr val="000066"/>
                </a:solidFill>
              </a:rPr>
              <a:t>   maintained in INODE TABLE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An </a:t>
            </a:r>
            <a:r>
              <a:rPr lang="en-US" sz="1800" b="1" dirty="0" err="1">
                <a:solidFill>
                  <a:srgbClr val="000066"/>
                </a:solidFill>
              </a:rPr>
              <a:t>Inode</a:t>
            </a:r>
            <a:r>
              <a:rPr lang="en-US" sz="1800" b="1" dirty="0">
                <a:solidFill>
                  <a:srgbClr val="000066"/>
                </a:solidFill>
              </a:rPr>
              <a:t> (Index Nodes) is an entry in the table</a:t>
            </a:r>
            <a:br>
              <a:rPr lang="en-US" sz="1800" b="1" dirty="0">
                <a:solidFill>
                  <a:srgbClr val="000066"/>
                </a:solidFill>
              </a:rPr>
            </a:br>
            <a:r>
              <a:rPr lang="en-US" sz="1800" b="1" dirty="0">
                <a:solidFill>
                  <a:srgbClr val="000066"/>
                </a:solidFill>
              </a:rPr>
              <a:t>   containing information about a file (metadata)</a:t>
            </a:r>
            <a:br>
              <a:rPr lang="en-US" sz="1800" b="1" dirty="0">
                <a:solidFill>
                  <a:srgbClr val="000066"/>
                </a:solidFill>
              </a:rPr>
            </a:br>
            <a:r>
              <a:rPr lang="en-US" sz="1800" b="1" dirty="0">
                <a:solidFill>
                  <a:srgbClr val="000066"/>
                </a:solidFill>
              </a:rPr>
              <a:t>   including file permissions, UID, GID, size, time</a:t>
            </a:r>
            <a:br>
              <a:rPr lang="en-US" sz="1800" b="1" dirty="0">
                <a:solidFill>
                  <a:srgbClr val="000066"/>
                </a:solidFill>
              </a:rPr>
            </a:br>
            <a:r>
              <a:rPr lang="en-US" sz="1800" b="1" dirty="0">
                <a:solidFill>
                  <a:srgbClr val="000066"/>
                </a:solidFill>
              </a:rPr>
              <a:t>   stamp, pointers to files data blocks on the disk etc.</a:t>
            </a:r>
          </a:p>
        </p:txBody>
      </p:sp>
    </p:spTree>
    <p:extLst>
      <p:ext uri="{BB962C8B-B14F-4D97-AF65-F5344CB8AC3E}">
        <p14:creationId xmlns:p14="http://schemas.microsoft.com/office/powerpoint/2010/main" val="393805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68580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Users, Groups and Access Permissions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62468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2472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In UNIX/LINUX, there is a concept of user and an associated group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system determines whether or not a user or group can access a file or program based on the permissions assigned to them.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Apart from all the users, there is a special user called Super User or the root which has permission to access any file and directory</a:t>
            </a:r>
          </a:p>
        </p:txBody>
      </p:sp>
    </p:spTree>
    <p:extLst>
      <p:ext uri="{BB962C8B-B14F-4D97-AF65-F5344CB8AC3E}">
        <p14:creationId xmlns:p14="http://schemas.microsoft.com/office/powerpoint/2010/main" val="700898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57200"/>
            <a:ext cx="61722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Access Permissions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64516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64517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4518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4520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There are three permissions for any file, directory or application program.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following lists the symbols used to denote each, along with a brief description: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r — Indicates that a given category of  user can read a file.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w — Indicates that a given category of user can write to a file.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x — Indicates that a given category of user can execute the file.</a:t>
            </a:r>
          </a:p>
        </p:txBody>
      </p:sp>
    </p:spTree>
    <p:extLst>
      <p:ext uri="{BB962C8B-B14F-4D97-AF65-F5344CB8AC3E}">
        <p14:creationId xmlns:p14="http://schemas.microsoft.com/office/powerpoint/2010/main" val="3606572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57200"/>
            <a:ext cx="61722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Access Permissions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66564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6569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Each of the three permissions are assigned to three defined categories of users.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categories are: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1800" b="1">
              <a:solidFill>
                <a:srgbClr val="000066"/>
              </a:solidFill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 i="1">
                <a:solidFill>
                  <a:srgbClr val="000066"/>
                </a:solidFill>
              </a:rPr>
              <a:t>   owner   </a:t>
            </a:r>
            <a:r>
              <a:rPr lang="en-US" sz="1800" b="1">
                <a:solidFill>
                  <a:srgbClr val="000066"/>
                </a:solidFill>
              </a:rPr>
              <a:t>—   The owner of the file or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                       application.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 i="1">
                <a:solidFill>
                  <a:srgbClr val="000066"/>
                </a:solidFill>
              </a:rPr>
              <a:t>   group </a:t>
            </a:r>
            <a:r>
              <a:rPr lang="en-US" sz="1800" b="1">
                <a:solidFill>
                  <a:srgbClr val="000066"/>
                </a:solidFill>
              </a:rPr>
              <a:t>— The group that owns the file or</a:t>
            </a:r>
            <a:br>
              <a:rPr lang="en-US" sz="1800" b="1">
                <a:solidFill>
                  <a:srgbClr val="000066"/>
                </a:solidFill>
              </a:rPr>
            </a:br>
            <a:r>
              <a:rPr lang="en-US" sz="1800" b="1">
                <a:solidFill>
                  <a:srgbClr val="000066"/>
                </a:solidFill>
              </a:rPr>
              <a:t>                   application.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 i="1">
                <a:solidFill>
                  <a:srgbClr val="000066"/>
                </a:solidFill>
              </a:rPr>
              <a:t>   others  </a:t>
            </a:r>
            <a:r>
              <a:rPr lang="en-US" sz="1800" b="1">
                <a:solidFill>
                  <a:srgbClr val="000066"/>
                </a:solidFill>
              </a:rPr>
              <a:t> —   All users with access to the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                       system.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39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57200"/>
            <a:ext cx="61722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Access Permissions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68612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68617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One can easily view the permissions for a file by invoking a long format listing using the command ls -l.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For instance, if the user juan creates an executable file named test, the output of the command ls -l test would look like this:</a:t>
            </a:r>
            <a:br>
              <a:rPr lang="en-US" sz="1800" b="1">
                <a:solidFill>
                  <a:srgbClr val="000066"/>
                </a:solidFill>
              </a:rPr>
            </a:br>
            <a:endParaRPr lang="en-US" sz="1800" b="1">
              <a:solidFill>
                <a:srgbClr val="000066"/>
              </a:solidFill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DF0587"/>
                </a:solidFill>
              </a:rPr>
              <a:t>  </a:t>
            </a:r>
            <a:r>
              <a:rPr lang="en-US" sz="1800">
                <a:solidFill>
                  <a:srgbClr val="000066"/>
                </a:solidFill>
              </a:rPr>
              <a:t>-rwxrwxr-x 1 juan student 0 Sep 26 12:25 test</a:t>
            </a:r>
            <a:r>
              <a:rPr lang="en-US" sz="2100">
                <a:solidFill>
                  <a:srgbClr val="DF058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871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00050"/>
            <a:ext cx="6172200" cy="6631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Access Permissions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70660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0662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0663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0664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0665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permissions for this file are listed are listed at the start of the line, starting with rwx.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This first set of symbols define owner access.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next set of rwx symbols define group access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last set of symbols defining access permitted for all other users.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5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57200"/>
            <a:ext cx="61722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Access Permissions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72708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72709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2710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2711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2712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This listing indicates that the file is readable, writable, and executable by the user who owns the file (user juan) as well as the group owning the file (which is a group named student).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file is also world-readable and world-executable, but not world-writable.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37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Listing the Content of a Directory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74756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74758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4759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4760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ls is used to list the contents of a directory.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If the command ls is written with parameter –l then the command lists contents of the working directory with details. </a:t>
            </a:r>
            <a:r>
              <a:rPr lang="en-US" sz="1800" b="1" i="1">
                <a:solidFill>
                  <a:srgbClr val="000066"/>
                </a:solidFill>
              </a:rPr>
              <a:t>Example:</a:t>
            </a:r>
            <a:r>
              <a:rPr lang="en-US" sz="1800" b="1">
                <a:solidFill>
                  <a:srgbClr val="000066"/>
                </a:solidFill>
              </a:rPr>
              <a:t> 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$ ls –l</a:t>
            </a:r>
          </a:p>
          <a:p>
            <a:pPr eaLnBrk="1" hangingPunct="1">
              <a:spcBef>
                <a:spcPct val="20000"/>
              </a:spcBef>
            </a:pPr>
            <a:endParaRPr lang="en-US" sz="18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94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 smtClean="0">
                <a:solidFill>
                  <a:srgbClr val="E4005C"/>
                </a:solidFill>
              </a:rPr>
              <a:t>Moving in Directories</a:t>
            </a:r>
            <a:endParaRPr lang="en-GB" b="1" smtClean="0">
              <a:solidFill>
                <a:srgbClr val="E4005C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76804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cd try_it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	Changes the directory to try_it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pwd </a:t>
            </a:r>
            <a:br>
              <a:rPr lang="en-US" sz="1800" b="1">
                <a:solidFill>
                  <a:srgbClr val="000066"/>
                </a:solidFill>
              </a:rPr>
            </a:br>
            <a:r>
              <a:rPr lang="en-US" sz="1800" b="1">
                <a:solidFill>
                  <a:srgbClr val="000066"/>
                </a:solidFill>
              </a:rPr>
              <a:t>Prints present working directory (e.g. /home/smith/try_it)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cd .. Move to superior directory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	pwd : Prints /home/smith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cd /home The absolute path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	pwd : Prints /home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cd The system is returned to the user home directory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	pwd : Print /home/smith</a:t>
            </a:r>
          </a:p>
        </p:txBody>
      </p:sp>
    </p:spTree>
    <p:extLst>
      <p:ext uri="{BB962C8B-B14F-4D97-AF65-F5344CB8AC3E}">
        <p14:creationId xmlns:p14="http://schemas.microsoft.com/office/powerpoint/2010/main" val="621944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9454" y="547688"/>
            <a:ext cx="6343650" cy="8584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 dirty="0">
                <a:solidFill>
                  <a:srgbClr val="E4005C"/>
                </a:solidFill>
              </a:rPr>
              <a:t>UNIX/LINUX OPERATING SYSTEM</a:t>
            </a:r>
            <a:endParaRPr lang="en-GB" sz="3000" b="1" dirty="0">
              <a:solidFill>
                <a:srgbClr val="E4005C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 dirty="0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 dirty="0"/>
          </a:p>
        </p:txBody>
      </p:sp>
      <p:sp>
        <p:nvSpPr>
          <p:cNvPr id="29700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85900"/>
            <a:ext cx="5957888" cy="32396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Introduction to Unix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History of UNIX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What is LINUX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LINUX Distributions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Unix OS Structure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Unix File System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Unix Directories, Files and </a:t>
            </a:r>
            <a:r>
              <a:rPr lang="en-US" sz="1800" b="1" dirty="0" err="1">
                <a:solidFill>
                  <a:srgbClr val="000066"/>
                </a:solidFill>
              </a:rPr>
              <a:t>Inodes</a:t>
            </a:r>
            <a:endParaRPr lang="en-US" sz="18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Users, Groups and Permissions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sz="1800" b="1" dirty="0">
              <a:solidFill>
                <a:srgbClr val="000066"/>
              </a:solidFill>
            </a:endParaRPr>
          </a:p>
          <a:p>
            <a:pPr eaLnBrk="1" hangingPunct="1"/>
            <a:endParaRPr lang="en-US" sz="1800" b="1" dirty="0">
              <a:solidFill>
                <a:srgbClr val="000066"/>
              </a:solidFill>
            </a:endParaRP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1526381" y="1094185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1624012" y="1102519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1870473" y="1306116"/>
            <a:ext cx="5555456" cy="27384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52958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 smtClean="0">
                <a:solidFill>
                  <a:srgbClr val="E4005C"/>
                </a:solidFill>
              </a:rPr>
              <a:t>Make Directory</a:t>
            </a:r>
            <a:endParaRPr lang="en-GB" b="1" smtClean="0">
              <a:solidFill>
                <a:srgbClr val="E4005C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78852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78854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8855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command mkdir my_dir 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	makes new directory my_dir (the path is given relative) as a subdirectory of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3135084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 dirty="0" smtClean="0">
                <a:solidFill>
                  <a:srgbClr val="E4005C"/>
                </a:solidFill>
              </a:rPr>
              <a:t>Remove Directory</a:t>
            </a:r>
            <a:endParaRPr lang="en-GB" b="1" dirty="0" smtClean="0">
              <a:solidFill>
                <a:srgbClr val="E4005C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 dirty="0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 dirty="0"/>
          </a:p>
        </p:txBody>
      </p:sp>
      <p:sp>
        <p:nvSpPr>
          <p:cNvPr id="80900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DF0587"/>
              </a:solidFill>
            </a:endParaRPr>
          </a:p>
          <a:p>
            <a:pPr eaLnBrk="1" hangingPunct="1"/>
            <a:endParaRPr lang="en-US" sz="1725" b="1" dirty="0">
              <a:solidFill>
                <a:srgbClr val="000066"/>
              </a:solidFill>
            </a:endParaRPr>
          </a:p>
        </p:txBody>
      </p:sp>
      <p:sp>
        <p:nvSpPr>
          <p:cNvPr id="80902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 dirty="0"/>
          </a:p>
        </p:txBody>
      </p:sp>
      <p:sp>
        <p:nvSpPr>
          <p:cNvPr id="80903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 dirty="0"/>
          </a:p>
        </p:txBody>
      </p:sp>
      <p:sp>
        <p:nvSpPr>
          <p:cNvPr id="80904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 dirty="0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The command </a:t>
            </a:r>
            <a:r>
              <a:rPr lang="en-US" sz="1800" b="1" dirty="0" err="1">
                <a:solidFill>
                  <a:srgbClr val="000066"/>
                </a:solidFill>
              </a:rPr>
              <a:t>rmdir</a:t>
            </a:r>
            <a:r>
              <a:rPr lang="en-US" sz="1800" b="1" dirty="0">
                <a:solidFill>
                  <a:srgbClr val="000066"/>
                </a:solidFill>
              </a:rPr>
              <a:t> </a:t>
            </a:r>
            <a:r>
              <a:rPr lang="en-US" sz="1800" b="1" dirty="0" err="1">
                <a:solidFill>
                  <a:srgbClr val="000066"/>
                </a:solidFill>
              </a:rPr>
              <a:t>your_dir</a:t>
            </a:r>
            <a:r>
              <a:rPr lang="en-US" sz="1800" b="1" dirty="0">
                <a:solidFill>
                  <a:srgbClr val="000066"/>
                </a:solidFill>
              </a:rPr>
              <a:t> 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0066"/>
                </a:solidFill>
              </a:rPr>
              <a:t>   	removes directory </a:t>
            </a:r>
            <a:r>
              <a:rPr lang="en-US" sz="1800" b="1" dirty="0" err="1">
                <a:solidFill>
                  <a:srgbClr val="000066"/>
                </a:solidFill>
              </a:rPr>
              <a:t>your_dir</a:t>
            </a:r>
            <a:r>
              <a:rPr lang="en-US" sz="1800" b="1" dirty="0">
                <a:solidFill>
                  <a:srgbClr val="000066"/>
                </a:solidFill>
              </a:rPr>
              <a:t> if it is empty. </a:t>
            </a:r>
          </a:p>
        </p:txBody>
      </p:sp>
    </p:spTree>
    <p:extLst>
      <p:ext uri="{BB962C8B-B14F-4D97-AF65-F5344CB8AC3E}">
        <p14:creationId xmlns:p14="http://schemas.microsoft.com/office/powerpoint/2010/main" val="1132770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 smtClean="0">
                <a:solidFill>
                  <a:srgbClr val="E4005C"/>
                </a:solidFill>
              </a:rPr>
              <a:t>Copy File</a:t>
            </a:r>
            <a:endParaRPr lang="en-GB" b="1" smtClean="0">
              <a:solidFill>
                <a:srgbClr val="E4005C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82948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82950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2951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2952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command cp file_1 file_2 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copies file_1 to file_2. The both files must be in the same working directory. If they are in various directories, the path must be given.</a:t>
            </a:r>
          </a:p>
        </p:txBody>
      </p:sp>
    </p:spTree>
    <p:extLst>
      <p:ext uri="{BB962C8B-B14F-4D97-AF65-F5344CB8AC3E}">
        <p14:creationId xmlns:p14="http://schemas.microsoft.com/office/powerpoint/2010/main" val="205010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 dirty="0" smtClean="0">
                <a:solidFill>
                  <a:srgbClr val="E4005C"/>
                </a:solidFill>
              </a:rPr>
              <a:t>Rename and/or Move the File</a:t>
            </a:r>
            <a:endParaRPr lang="en-GB" b="1" dirty="0" smtClean="0">
              <a:solidFill>
                <a:srgbClr val="E4005C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84996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84998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4999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The command mv file_1 file_2 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 dirty="0">
                <a:solidFill>
                  <a:srgbClr val="000066"/>
                </a:solidFill>
              </a:rPr>
              <a:t>    moves file_1 to file_2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The both files  must be in the same working directory. 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 If they are in different directories, the path must be given. </a:t>
            </a:r>
          </a:p>
          <a:p>
            <a:pPr algn="just">
              <a:spcBef>
                <a:spcPct val="5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The file_1 is removed from the disk.</a:t>
            </a:r>
          </a:p>
        </p:txBody>
      </p:sp>
    </p:spTree>
    <p:extLst>
      <p:ext uri="{BB962C8B-B14F-4D97-AF65-F5344CB8AC3E}">
        <p14:creationId xmlns:p14="http://schemas.microsoft.com/office/powerpoint/2010/main" val="2176670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 smtClean="0">
                <a:solidFill>
                  <a:srgbClr val="E4005C"/>
                </a:solidFill>
              </a:rPr>
              <a:t>Remove File</a:t>
            </a:r>
            <a:endParaRPr lang="en-GB" b="1" smtClean="0">
              <a:solidFill>
                <a:srgbClr val="E4005C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87044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87046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7047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7048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command rm file_a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removes the file_a from the system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If you use </a:t>
            </a:r>
            <a:r>
              <a:rPr lang="en-US" sz="1800" b="1">
                <a:solidFill>
                  <a:srgbClr val="000066"/>
                </a:solidFill>
                <a:hlinkClick r:id="" action="ppaction://noaction"/>
              </a:rPr>
              <a:t>wildcard</a:t>
            </a:r>
            <a:r>
              <a:rPr lang="en-US" sz="1800" b="1">
                <a:solidFill>
                  <a:srgbClr val="000066"/>
                </a:solidFill>
              </a:rPr>
              <a:t>. For example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rm h*c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you will remove all files beginning with </a:t>
            </a:r>
            <a:r>
              <a:rPr lang="en-US" sz="1800" b="1" i="1">
                <a:solidFill>
                  <a:srgbClr val="000066"/>
                </a:solidFill>
              </a:rPr>
              <a:t>h</a:t>
            </a:r>
            <a:r>
              <a:rPr lang="en-US" sz="1800" b="1">
                <a:solidFill>
                  <a:srgbClr val="000066"/>
                </a:solidFill>
              </a:rPr>
              <a:t> and ending with </a:t>
            </a:r>
            <a:r>
              <a:rPr lang="en-US" sz="1800" b="1" i="1">
                <a:solidFill>
                  <a:srgbClr val="000066"/>
                </a:solidFill>
              </a:rPr>
              <a:t>c</a:t>
            </a:r>
            <a:r>
              <a:rPr lang="en-US" sz="1800" b="1">
                <a:solidFill>
                  <a:srgbClr val="000066"/>
                </a:solidFill>
              </a:rPr>
              <a:t> which are in working directory.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If you write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rm *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you will erase all files from your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3446397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68580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Access Permission of File/Directory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89092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89093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9094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9095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9096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89097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646635" y="1257300"/>
            <a:ext cx="5854303" cy="323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ownership of the file or directory can be changed using the command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chown &lt;owner&gt; &lt;file/directory  name&gt;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group of the file or directory can be changed using the command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chgrp &lt;group&gt; &lt;file/directory  name&gt;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permissions of the file can be changed using chmod command</a:t>
            </a:r>
          </a:p>
          <a:p>
            <a:pPr algn="just"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</a:pPr>
            <a:r>
              <a:rPr lang="en-US" sz="1800" b="1">
                <a:solidFill>
                  <a:srgbClr val="000066"/>
                </a:solidFill>
              </a:rPr>
              <a:t>    chmod -R ### &lt;filename or directory&gt;</a:t>
            </a:r>
          </a:p>
          <a:p>
            <a:pPr algn="just">
              <a:spcBef>
                <a:spcPct val="20000"/>
              </a:spcBef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-R is optional and when used with directories will traverse all the sub-directories of the target directory changing ALL the permissions to ###.</a:t>
            </a:r>
            <a:r>
              <a:rPr lang="en-US" sz="180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045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3050" y="400050"/>
            <a:ext cx="61722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Access Permission of File/Directory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91140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91141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1142" name="AutoShape 5"/>
          <p:cNvSpPr>
            <a:spLocks noChangeArrowheads="1"/>
          </p:cNvSpPr>
          <p:nvPr/>
        </p:nvSpPr>
        <p:spPr bwMode="auto">
          <a:xfrm>
            <a:off x="1526381" y="1037035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1143" name="AutoShape 6"/>
          <p:cNvSpPr>
            <a:spLocks noChangeArrowheads="1"/>
          </p:cNvSpPr>
          <p:nvPr/>
        </p:nvSpPr>
        <p:spPr bwMode="auto">
          <a:xfrm>
            <a:off x="1619250" y="1128712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1144" name="AutoShape 7"/>
          <p:cNvSpPr>
            <a:spLocks noChangeArrowheads="1"/>
          </p:cNvSpPr>
          <p:nvPr/>
        </p:nvSpPr>
        <p:spPr bwMode="auto">
          <a:xfrm>
            <a:off x="1870473" y="1248966"/>
            <a:ext cx="5555456" cy="27384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646635" y="1429942"/>
            <a:ext cx="5854303" cy="32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The #'s can be: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solidFill>
                  <a:srgbClr val="DF0587"/>
                </a:solidFill>
              </a:rPr>
              <a:t>    </a:t>
            </a:r>
            <a:r>
              <a:rPr lang="en-US" sz="1800">
                <a:solidFill>
                  <a:srgbClr val="000066"/>
                </a:solidFill>
              </a:rPr>
              <a:t>0 = Nothing</a:t>
            </a:r>
            <a:br>
              <a:rPr lang="en-US" sz="1800">
                <a:solidFill>
                  <a:srgbClr val="000066"/>
                </a:solidFill>
              </a:rPr>
            </a:br>
            <a:r>
              <a:rPr lang="en-US" sz="1800">
                <a:solidFill>
                  <a:srgbClr val="000066"/>
                </a:solidFill>
              </a:rPr>
              <a:t>1 = Execute</a:t>
            </a:r>
            <a:br>
              <a:rPr lang="en-US" sz="1800">
                <a:solidFill>
                  <a:srgbClr val="000066"/>
                </a:solidFill>
              </a:rPr>
            </a:br>
            <a:r>
              <a:rPr lang="en-US" sz="1800">
                <a:solidFill>
                  <a:srgbClr val="000066"/>
                </a:solidFill>
              </a:rPr>
              <a:t>2 = Write</a:t>
            </a:r>
            <a:br>
              <a:rPr lang="en-US" sz="1800">
                <a:solidFill>
                  <a:srgbClr val="000066"/>
                </a:solidFill>
              </a:rPr>
            </a:br>
            <a:r>
              <a:rPr lang="en-US" sz="1800">
                <a:solidFill>
                  <a:srgbClr val="000066"/>
                </a:solidFill>
              </a:rPr>
              <a:t>3 = Execute &amp; Write  (2 + 1)</a:t>
            </a:r>
            <a:br>
              <a:rPr lang="en-US" sz="1800">
                <a:solidFill>
                  <a:srgbClr val="000066"/>
                </a:solidFill>
              </a:rPr>
            </a:br>
            <a:r>
              <a:rPr lang="en-US" sz="1800">
                <a:solidFill>
                  <a:srgbClr val="000066"/>
                </a:solidFill>
              </a:rPr>
              <a:t>4 = Read</a:t>
            </a:r>
            <a:br>
              <a:rPr lang="en-US" sz="1800">
                <a:solidFill>
                  <a:srgbClr val="000066"/>
                </a:solidFill>
              </a:rPr>
            </a:br>
            <a:r>
              <a:rPr lang="en-US" sz="1800">
                <a:solidFill>
                  <a:srgbClr val="000066"/>
                </a:solidFill>
              </a:rPr>
              <a:t>5 = Execute &amp; Read (4 + 1)</a:t>
            </a:r>
            <a:br>
              <a:rPr lang="en-US" sz="1800">
                <a:solidFill>
                  <a:srgbClr val="000066"/>
                </a:solidFill>
              </a:rPr>
            </a:br>
            <a:r>
              <a:rPr lang="en-US" sz="1800">
                <a:solidFill>
                  <a:srgbClr val="000066"/>
                </a:solidFill>
              </a:rPr>
              <a:t>6 = Read &amp; Write (4 + 2)</a:t>
            </a:r>
            <a:br>
              <a:rPr lang="en-US" sz="1800">
                <a:solidFill>
                  <a:srgbClr val="000066"/>
                </a:solidFill>
              </a:rPr>
            </a:br>
            <a:r>
              <a:rPr lang="en-US" sz="1800">
                <a:solidFill>
                  <a:srgbClr val="000066"/>
                </a:solidFill>
              </a:rPr>
              <a:t>7 = Execute &amp; Read &amp; Write (4 + 2 + 1)</a:t>
            </a:r>
            <a:br>
              <a:rPr lang="en-US" sz="1800">
                <a:solidFill>
                  <a:srgbClr val="000066"/>
                </a:solidFill>
              </a:rPr>
            </a:br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13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 smtClean="0">
                <a:solidFill>
                  <a:srgbClr val="E4005C"/>
                </a:solidFill>
              </a:rPr>
              <a:t>Assignment</a:t>
            </a:r>
            <a:endParaRPr lang="en-GB" b="1" smtClean="0">
              <a:solidFill>
                <a:srgbClr val="E4005C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93188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Char char="q"/>
            </a:pPr>
            <a:endParaRPr lang="en-US" sz="2100">
              <a:solidFill>
                <a:srgbClr val="DF0587"/>
              </a:solidFill>
            </a:endParaRP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93189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3190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3191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3192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93193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1646635" y="1257300"/>
            <a:ext cx="5854303" cy="323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Login as guest (password is guest)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Find the present Directory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Write the root directory structure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Write a few commands available in /bin and /sbin directory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Find the guest directory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Write the permissions of guest directory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Create a new Directory test in guest directory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Copy the file /etc/resolv.conf in test directory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Rename the test directory to testing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Delete the testing directory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Change the permissions of guest directory to 700</a:t>
            </a:r>
          </a:p>
          <a:p>
            <a:pPr algn="just">
              <a:lnSpc>
                <a:spcPct val="90000"/>
              </a:lnSpc>
              <a:spcAft>
                <a:spcPts val="975"/>
              </a:spcAft>
              <a:buClr>
                <a:srgbClr val="DF0587"/>
              </a:buClr>
              <a:buBlip>
                <a:blip r:embed="rId3"/>
              </a:buBlip>
            </a:pPr>
            <a:r>
              <a:rPr lang="en-US" sz="1500">
                <a:solidFill>
                  <a:srgbClr val="000066"/>
                </a:solidFill>
              </a:rPr>
              <a:t>Change the permissions of /tmp directory to 700</a:t>
            </a:r>
          </a:p>
        </p:txBody>
      </p:sp>
    </p:spTree>
    <p:extLst>
      <p:ext uri="{BB962C8B-B14F-4D97-AF65-F5344CB8AC3E}">
        <p14:creationId xmlns:p14="http://schemas.microsoft.com/office/powerpoint/2010/main" val="3195644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>
                <a:solidFill>
                  <a:srgbClr val="E4005C"/>
                </a:solidFill>
              </a:rPr>
              <a:t>Linux Filesystem Management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badblocks</a:t>
            </a:r>
            <a:r>
              <a:rPr lang="en-US" sz="1725">
                <a:solidFill>
                  <a:srgbClr val="000066"/>
                </a:solidFill>
              </a:rPr>
              <a:t> Used to search a disk or partition for badblocks. (</a:t>
            </a:r>
            <a:r>
              <a:rPr lang="en-US" sz="1725" i="1">
                <a:solidFill>
                  <a:srgbClr val="000066"/>
                </a:solidFill>
              </a:rPr>
              <a:t>badblocks device</a:t>
            </a:r>
            <a:r>
              <a:rPr lang="en-US" sz="1725">
                <a:solidFill>
                  <a:srgbClr val="000066"/>
                </a:solidFill>
              </a:rPr>
              <a:t>) (badblocks hda)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df</a:t>
            </a:r>
            <a:r>
              <a:rPr lang="en-US" sz="1725">
                <a:solidFill>
                  <a:srgbClr val="000066"/>
                </a:solidFill>
              </a:rPr>
              <a:t> Shows the disk free space on one or more filesystems. (</a:t>
            </a:r>
            <a:r>
              <a:rPr lang="en-US" sz="1725" i="1">
                <a:solidFill>
                  <a:srgbClr val="000066"/>
                </a:solidFill>
              </a:rPr>
              <a:t>df –k, df -h</a:t>
            </a:r>
            <a:r>
              <a:rPr lang="en-US" sz="1725">
                <a:solidFill>
                  <a:srgbClr val="000066"/>
                </a:solidFill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du </a:t>
            </a:r>
            <a:r>
              <a:rPr lang="en-US" sz="1725">
                <a:solidFill>
                  <a:srgbClr val="000066"/>
                </a:solidFill>
              </a:rPr>
              <a:t>Shows how much disk space a directory and all its files contain. (</a:t>
            </a:r>
            <a:r>
              <a:rPr lang="en-US" sz="1725" i="1">
                <a:solidFill>
                  <a:srgbClr val="000066"/>
                </a:solidFill>
              </a:rPr>
              <a:t>du &lt;directory&gt;,</a:t>
            </a:r>
            <a:r>
              <a:rPr lang="en-US" sz="1725">
                <a:solidFill>
                  <a:srgbClr val="000066"/>
                </a:solidFill>
              </a:rPr>
              <a:t> </a:t>
            </a:r>
            <a:r>
              <a:rPr lang="en-US" sz="1725" i="1">
                <a:solidFill>
                  <a:srgbClr val="000066"/>
                </a:solidFill>
              </a:rPr>
              <a:t>du –sk &lt;directory&gt;, du –sh &lt;directory&gt;</a:t>
            </a:r>
            <a:r>
              <a:rPr lang="en-US" sz="1725">
                <a:solidFill>
                  <a:srgbClr val="000066"/>
                </a:solidFill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fsck</a:t>
            </a:r>
            <a:r>
              <a:rPr lang="en-US" sz="1725">
                <a:solidFill>
                  <a:srgbClr val="000066"/>
                </a:solidFill>
              </a:rPr>
              <a:t> Filesystem check. Must not be run on a mounted file system. (</a:t>
            </a:r>
            <a:r>
              <a:rPr lang="en-US" sz="1725" i="1">
                <a:solidFill>
                  <a:srgbClr val="000066"/>
                </a:solidFill>
              </a:rPr>
              <a:t>fsck &lt;filesystem&gt;</a:t>
            </a:r>
            <a:r>
              <a:rPr lang="en-US" sz="1725">
                <a:solidFill>
                  <a:srgbClr val="000066"/>
                </a:solidFill>
              </a:rPr>
              <a:t>) 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12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>
                <a:solidFill>
                  <a:srgbClr val="E4005C"/>
                </a:solidFill>
              </a:rPr>
              <a:t>Linux Filesystem Management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20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543050" y="1429942"/>
            <a:ext cx="595788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sync</a:t>
            </a:r>
            <a:r>
              <a:rPr lang="en-US" sz="1725">
                <a:solidFill>
                  <a:srgbClr val="000066"/>
                </a:solidFill>
              </a:rPr>
              <a:t> Synchronize data on disk with memory. `sync' writes any data buffered in memory out to disk.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mount</a:t>
            </a:r>
            <a:r>
              <a:rPr lang="en-US" sz="1725">
                <a:solidFill>
                  <a:srgbClr val="000066"/>
                </a:solidFill>
              </a:rPr>
              <a:t> Used to mount a filesystem. Complement is umount. (mount &lt;filesystem&gt;, mount –a)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umount</a:t>
            </a:r>
            <a:r>
              <a:rPr lang="en-US" sz="1725">
                <a:solidFill>
                  <a:srgbClr val="000066"/>
                </a:solidFill>
              </a:rPr>
              <a:t> Unmounts a filesystem. Complement is mount. (umount &lt;filesystem&gt;)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50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342900"/>
            <a:ext cx="6172200" cy="720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UNIX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1748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Unix is a multi-user, multi-tasking operating system.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You can have many users logged into a system simultaneously, each running many programs.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It's the kernel's job to keep each process and user separate and to regulate access to system hardware, including </a:t>
            </a:r>
            <a:r>
              <a:rPr lang="en-US" sz="1800" b="1" dirty="0" err="1">
                <a:solidFill>
                  <a:srgbClr val="000066"/>
                </a:solidFill>
              </a:rPr>
              <a:t>cpu</a:t>
            </a:r>
            <a:r>
              <a:rPr lang="en-US" sz="1800" b="1" dirty="0">
                <a:solidFill>
                  <a:srgbClr val="000066"/>
                </a:solidFill>
              </a:rPr>
              <a:t>, memory, disk and other I/O devices. </a:t>
            </a:r>
          </a:p>
          <a:p>
            <a:pPr eaLnBrk="1" hangingPunct="1">
              <a:buFontTx/>
              <a:buNone/>
            </a:pPr>
            <a:endParaRPr lang="en-US" sz="1800" b="1" dirty="0">
              <a:solidFill>
                <a:srgbClr val="000066"/>
              </a:solidFill>
            </a:endParaRP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 dirty="0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1263531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Network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dnsdomainname</a:t>
            </a:r>
            <a:r>
              <a:rPr lang="en-US" sz="1725">
                <a:solidFill>
                  <a:srgbClr val="000066"/>
                </a:solidFill>
              </a:rPr>
              <a:t> Show the systems DNS domain name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hostname</a:t>
            </a:r>
            <a:r>
              <a:rPr lang="en-US" sz="1725">
                <a:solidFill>
                  <a:srgbClr val="000066"/>
                </a:solidFill>
              </a:rPr>
              <a:t> Used to show or set the name of your machine for networking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nisdomainname</a:t>
            </a:r>
            <a:r>
              <a:rPr lang="en-US" sz="1725">
                <a:solidFill>
                  <a:srgbClr val="000066"/>
                </a:solidFill>
              </a:rPr>
              <a:t> Show or set systems NIS/YP domain name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ypdomainname </a:t>
            </a:r>
            <a:r>
              <a:rPr lang="en-US" sz="1725">
                <a:solidFill>
                  <a:srgbClr val="000066"/>
                </a:solidFill>
              </a:rPr>
              <a:t>Show or set the system's NIS/YP domain name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00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Network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arp</a:t>
            </a:r>
            <a:r>
              <a:rPr lang="en-US" sz="1800">
                <a:solidFill>
                  <a:srgbClr val="000066"/>
                </a:solidFill>
              </a:rPr>
              <a:t> This program lets the user read or modify their arp cache.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dig</a:t>
            </a:r>
            <a:r>
              <a:rPr lang="en-US" sz="1800">
                <a:solidFill>
                  <a:srgbClr val="000066"/>
                </a:solidFill>
              </a:rPr>
              <a:t> Send domain name query packets to name servers for debugging or testing.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finger</a:t>
            </a:r>
            <a:r>
              <a:rPr lang="en-US" sz="1800">
                <a:solidFill>
                  <a:srgbClr val="000066"/>
                </a:solidFill>
              </a:rPr>
              <a:t> Display information about the system users. Ex: finger Deepak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ftp</a:t>
            </a:r>
            <a:r>
              <a:rPr lang="en-US" sz="1800">
                <a:solidFill>
                  <a:srgbClr val="000066"/>
                </a:solidFill>
              </a:rPr>
              <a:t> File transfer program. (ftp &lt;remote system name/ip)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ifconfig</a:t>
            </a:r>
            <a:r>
              <a:rPr lang="en-US" sz="1800">
                <a:solidFill>
                  <a:srgbClr val="000066"/>
                </a:solidFill>
              </a:rPr>
              <a:t> Configure a network interface. Ex: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000066"/>
                </a:solidFill>
              </a:rPr>
              <a:t>	ifconfig eth0 address 172.31.2.2 netmask 255.255.0.0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ifdown</a:t>
            </a:r>
            <a:r>
              <a:rPr lang="en-US" sz="1800">
                <a:solidFill>
                  <a:srgbClr val="000066"/>
                </a:solidFill>
              </a:rPr>
              <a:t> Shutdown a network interface. Ex: ifdown eth0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ifup</a:t>
            </a:r>
            <a:r>
              <a:rPr lang="en-US" sz="1800">
                <a:solidFill>
                  <a:srgbClr val="000066"/>
                </a:solidFill>
              </a:rPr>
              <a:t> Brings a network interface up. Ex: ifup eth0</a:t>
            </a:r>
          </a:p>
          <a:p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85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Network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netconf</a:t>
            </a:r>
            <a:r>
              <a:rPr lang="en-US" sz="1725">
                <a:solidFill>
                  <a:srgbClr val="000066"/>
                </a:solidFill>
              </a:rPr>
              <a:t> A GUI interactive program to let you configure a network on Redhat systems.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netconfig </a:t>
            </a:r>
            <a:r>
              <a:rPr lang="en-US" sz="1725">
                <a:solidFill>
                  <a:srgbClr val="000066"/>
                </a:solidFill>
              </a:rPr>
              <a:t>Another GUI step by step network configuration program.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netstat </a:t>
            </a:r>
            <a:r>
              <a:rPr lang="en-US" sz="1725">
                <a:solidFill>
                  <a:srgbClr val="000066"/>
                </a:solidFill>
              </a:rPr>
              <a:t>Displays information about the systems network connections, including port connections, routing tables, and more. The command "netstar -r" will display the routing table. (netsat –rn)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nslookup</a:t>
            </a:r>
            <a:r>
              <a:rPr lang="en-US" sz="1725">
                <a:solidFill>
                  <a:srgbClr val="000066"/>
                </a:solidFill>
              </a:rPr>
              <a:t> Used to query DNS servers for information about hosts.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7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Network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ping</a:t>
            </a:r>
            <a:r>
              <a:rPr lang="en-US" sz="1800">
                <a:solidFill>
                  <a:srgbClr val="000066"/>
                </a:solidFill>
              </a:rPr>
              <a:t> Send ICMP ECHO_REQUEST packets to network hosts. (ping &lt;remote-host-name/ip)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route </a:t>
            </a:r>
            <a:r>
              <a:rPr lang="en-US" sz="1800">
                <a:solidFill>
                  <a:srgbClr val="000066"/>
                </a:solidFill>
              </a:rPr>
              <a:t>Show or manipulate the IP routing table. (route, route add, route del)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showmount</a:t>
            </a:r>
            <a:r>
              <a:rPr lang="en-US" sz="1800">
                <a:solidFill>
                  <a:srgbClr val="000066"/>
                </a:solidFill>
              </a:rPr>
              <a:t> Show mount information for an NFS server.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ssh</a:t>
            </a:r>
            <a:r>
              <a:rPr lang="en-US" sz="1800">
                <a:solidFill>
                  <a:srgbClr val="000066"/>
                </a:solidFill>
              </a:rPr>
              <a:t> Secure Login (ssh &lt;remote system name/ip&gt;)</a:t>
            </a:r>
          </a:p>
          <a:p>
            <a:pPr>
              <a:spcBef>
                <a:spcPct val="50000"/>
              </a:spcBef>
            </a:pPr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23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Network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049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tcpdump</a:t>
            </a:r>
            <a:r>
              <a:rPr lang="en-US" sz="1725">
                <a:solidFill>
                  <a:srgbClr val="000066"/>
                </a:solidFill>
              </a:rPr>
              <a:t> Dump traffic on a network. Prints out headers of packets that match the boolean expression. (tcpdump eth0)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telnet</a:t>
            </a:r>
            <a:r>
              <a:rPr lang="en-US" sz="1725">
                <a:solidFill>
                  <a:srgbClr val="000066"/>
                </a:solidFill>
              </a:rPr>
              <a:t> User interface to the TELNET protocol, setting up a remote console session. (telnet &lt;remote system name/ip&gt;)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traceroute </a:t>
            </a:r>
            <a:r>
              <a:rPr lang="en-US" sz="1725">
                <a:solidFill>
                  <a:srgbClr val="000066"/>
                </a:solidFill>
              </a:rPr>
              <a:t>Print the route that packets take to the specified network host. (traceroute &lt;remote system name/ip&gt;)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69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 dirty="0">
                <a:solidFill>
                  <a:srgbClr val="E4005C"/>
                </a:solidFill>
              </a:rPr>
              <a:t>Network Management Commands</a:t>
            </a:r>
            <a:endParaRPr lang="en-GB" sz="3000" b="1" dirty="0">
              <a:solidFill>
                <a:srgbClr val="E4005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642938" y="-74413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318062" y="-5557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Commands</a:t>
            </a:r>
          </a:p>
        </p:txBody>
      </p:sp>
      <p:sp>
        <p:nvSpPr>
          <p:cNvPr id="2253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25" b="1">
                <a:solidFill>
                  <a:srgbClr val="000066"/>
                </a:solidFill>
              </a:rPr>
              <a:t>Communications commands (includes mail)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elm</a:t>
            </a:r>
            <a:r>
              <a:rPr lang="en-US" sz="1725">
                <a:solidFill>
                  <a:srgbClr val="000066"/>
                </a:solidFill>
              </a:rPr>
              <a:t> Electronic mail.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pine</a:t>
            </a:r>
            <a:r>
              <a:rPr lang="en-US" sz="1725">
                <a:solidFill>
                  <a:srgbClr val="000066"/>
                </a:solidFill>
              </a:rPr>
              <a:t> Program for internet news and e-mail, Can send documents, graphics, local &amp; remote messages.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talk</a:t>
            </a:r>
            <a:r>
              <a:rPr lang="en-US" sz="1725">
                <a:solidFill>
                  <a:srgbClr val="000066"/>
                </a:solidFill>
              </a:rPr>
              <a:t> Lets two parties talk simultaneously.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mail</a:t>
            </a:r>
            <a:r>
              <a:rPr lang="en-US" sz="1725">
                <a:solidFill>
                  <a:srgbClr val="000066"/>
                </a:solidFill>
              </a:rPr>
              <a:t> To send a mail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33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System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Commands</a:t>
            </a:r>
          </a:p>
        </p:txBody>
      </p:sp>
      <p:sp>
        <p:nvSpPr>
          <p:cNvPr id="2663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 b="1">
                <a:solidFill>
                  <a:srgbClr val="000066"/>
                </a:solidFill>
              </a:rPr>
              <a:t>Runtime level management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exit </a:t>
            </a:r>
            <a:r>
              <a:rPr lang="en-US" sz="1800">
                <a:solidFill>
                  <a:srgbClr val="000066"/>
                </a:solidFill>
              </a:rPr>
              <a:t>Terminates the shell.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halt</a:t>
            </a:r>
            <a:r>
              <a:rPr lang="en-US" sz="1800">
                <a:solidFill>
                  <a:srgbClr val="000066"/>
                </a:solidFill>
              </a:rPr>
              <a:t> Stop the system.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init </a:t>
            </a:r>
            <a:r>
              <a:rPr lang="en-US" sz="1800">
                <a:solidFill>
                  <a:srgbClr val="000066"/>
                </a:solidFill>
              </a:rPr>
              <a:t>Process control initialization. (init 3)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logout</a:t>
            </a:r>
            <a:r>
              <a:rPr lang="en-US" sz="1800">
                <a:solidFill>
                  <a:srgbClr val="000066"/>
                </a:solidFill>
              </a:rPr>
              <a:t> Log the user off the system.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poweroff</a:t>
            </a:r>
            <a:r>
              <a:rPr lang="en-US" sz="1800">
                <a:solidFill>
                  <a:srgbClr val="000066"/>
                </a:solidFill>
              </a:rPr>
              <a:t> Brings the system down.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reboot</a:t>
            </a:r>
            <a:r>
              <a:rPr lang="en-US" sz="1800">
                <a:solidFill>
                  <a:srgbClr val="000066"/>
                </a:solidFill>
              </a:rPr>
              <a:t> Reboot the system.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runlevel </a:t>
            </a:r>
            <a:r>
              <a:rPr lang="en-US" sz="1800">
                <a:solidFill>
                  <a:srgbClr val="000066"/>
                </a:solidFill>
              </a:rPr>
              <a:t>List the current and previous runlevel.</a:t>
            </a:r>
          </a:p>
        </p:txBody>
      </p:sp>
    </p:spTree>
    <p:extLst>
      <p:ext uri="{BB962C8B-B14F-4D97-AF65-F5344CB8AC3E}">
        <p14:creationId xmlns:p14="http://schemas.microsoft.com/office/powerpoint/2010/main" val="2449508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System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shutdown </a:t>
            </a:r>
            <a:r>
              <a:rPr lang="en-US" sz="1800">
                <a:solidFill>
                  <a:srgbClr val="000066"/>
                </a:solidFill>
              </a:rPr>
              <a:t>If your system has many users, use the command shutdown -h +time ‘&lt;message&gt;`, where time is the time in minutes until the system is halted, and message is a short explanation of why the system is shutting down. 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000066"/>
                </a:solidFill>
              </a:rPr>
              <a:t>    Ex: # shutdown -h +10 'We will install a new disk. System should be back on-line in three hours.‘</a:t>
            </a:r>
          </a:p>
          <a:p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016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System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3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passwd</a:t>
            </a:r>
            <a:r>
              <a:rPr lang="en-US" sz="1800">
                <a:solidFill>
                  <a:schemeClr val="accent2"/>
                </a:solidFill>
              </a:rPr>
              <a:t> Set a user's pass word. (passwd, passwd &lt;username&gt;)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quota</a:t>
            </a:r>
            <a:r>
              <a:rPr lang="en-US" sz="1800">
                <a:solidFill>
                  <a:schemeClr val="accent2"/>
                </a:solidFill>
              </a:rPr>
              <a:t> Display users' limits and current disk usage. (quota, quota &lt;username&gt;)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quotaoff </a:t>
            </a:r>
            <a:r>
              <a:rPr lang="en-US" sz="1800">
                <a:solidFill>
                  <a:schemeClr val="accent2"/>
                </a:solidFill>
              </a:rPr>
              <a:t>Turns filesystem quotas off.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quotaon</a:t>
            </a:r>
            <a:r>
              <a:rPr lang="en-US" sz="1800">
                <a:solidFill>
                  <a:schemeClr val="accent2"/>
                </a:solidFill>
              </a:rPr>
              <a:t> Turns filesystem quotas on.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quotacheck</a:t>
            </a:r>
            <a:r>
              <a:rPr lang="en-US" sz="1800">
                <a:solidFill>
                  <a:schemeClr val="accent2"/>
                </a:solidFill>
              </a:rPr>
              <a:t> Used to check a filesystem for usage, and update the quota.user file.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edquota</a:t>
            </a:r>
            <a:r>
              <a:rPr lang="en-US" sz="1800">
                <a:solidFill>
                  <a:schemeClr val="accent2"/>
                </a:solidFill>
              </a:rPr>
              <a:t> Used to edit user or group quotas. (edquota &lt;username&gt;)</a:t>
            </a:r>
          </a:p>
          <a:p>
            <a:endParaRPr lang="en-US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62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System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277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su </a:t>
            </a:r>
            <a:r>
              <a:rPr lang="en-US" sz="1800">
                <a:solidFill>
                  <a:schemeClr val="accent2"/>
                </a:solidFill>
              </a:rPr>
              <a:t>Single user login. (su -)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useradd </a:t>
            </a:r>
            <a:r>
              <a:rPr lang="en-US" sz="1800">
                <a:solidFill>
                  <a:schemeClr val="accent2"/>
                </a:solidFill>
              </a:rPr>
              <a:t>Create a new user or update default new user information. (useradd –g &lt;group&gt; -s &lt;shell&gt; -c &lt;comment&gt; –d &lt;home directory&gt; &lt;username&gt;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userdel</a:t>
            </a:r>
            <a:r>
              <a:rPr lang="en-US" sz="1800">
                <a:solidFill>
                  <a:schemeClr val="accent2"/>
                </a:solidFill>
              </a:rPr>
              <a:t> Delete a user account and related files. (userdel &lt;user name&gt;)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usermod</a:t>
            </a:r>
            <a:r>
              <a:rPr lang="en-US" sz="1800">
                <a:solidFill>
                  <a:schemeClr val="accent2"/>
                </a:solidFill>
              </a:rPr>
              <a:t> Modify a user account.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users </a:t>
            </a:r>
            <a:r>
              <a:rPr lang="en-US" sz="1800">
                <a:solidFill>
                  <a:schemeClr val="accent2"/>
                </a:solidFill>
              </a:rPr>
              <a:t>Print the user names of users currently logged in.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wall</a:t>
            </a:r>
            <a:r>
              <a:rPr lang="en-US" sz="1800">
                <a:solidFill>
                  <a:schemeClr val="accent2"/>
                </a:solidFill>
              </a:rPr>
              <a:t> Send a message to everybody's terminal. (wall “text message”)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who</a:t>
            </a:r>
            <a:r>
              <a:rPr lang="en-US" sz="1800">
                <a:solidFill>
                  <a:schemeClr val="accent2"/>
                </a:solidFill>
              </a:rPr>
              <a:t> Display the users logged in.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chemeClr val="accent2"/>
                </a:solidFill>
              </a:rPr>
              <a:t>whoami</a:t>
            </a:r>
            <a:r>
              <a:rPr lang="en-US" sz="1800">
                <a:solidFill>
                  <a:schemeClr val="accent2"/>
                </a:solidFill>
              </a:rPr>
              <a:t> Print effective user id.</a:t>
            </a:r>
          </a:p>
        </p:txBody>
      </p:sp>
    </p:spTree>
    <p:extLst>
      <p:ext uri="{BB962C8B-B14F-4D97-AF65-F5344CB8AC3E}">
        <p14:creationId xmlns:p14="http://schemas.microsoft.com/office/powerpoint/2010/main" val="3966287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00050"/>
            <a:ext cx="6172200" cy="6631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What is LINUX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9940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Linux is a free Unix-type operating system originally created by Linus Torvalds with the assistance of developers around the world.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It originated in 1991 as a personal project of Linus Torvalds, a Finnish graduate student.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The Kernel version 1.0 was released in 1994 and today the most recent stable version is 2.6.9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Developed under the </a:t>
            </a:r>
            <a:r>
              <a:rPr lang="en-US" sz="1800" b="1" dirty="0">
                <a:solidFill>
                  <a:srgbClr val="000066"/>
                </a:solidFill>
                <a:hlinkClick r:id="rId4"/>
              </a:rPr>
              <a:t>GNU General Public License </a:t>
            </a:r>
            <a:r>
              <a:rPr lang="en-US" sz="1800" b="1" dirty="0">
                <a:solidFill>
                  <a:srgbClr val="000066"/>
                </a:solidFill>
              </a:rPr>
              <a:t>, the source code for Linux is freely available to everyone. </a:t>
            </a:r>
          </a:p>
          <a:p>
            <a:pPr eaLnBrk="1" hangingPunct="1"/>
            <a:endParaRPr lang="en-US" sz="1800" b="1" dirty="0">
              <a:solidFill>
                <a:srgbClr val="000066"/>
              </a:solidFill>
            </a:endParaRP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1209234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System Management Commands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4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 b="1">
                <a:solidFill>
                  <a:srgbClr val="000066"/>
                </a:solidFill>
              </a:rPr>
              <a:t>System Time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cal</a:t>
            </a:r>
            <a:r>
              <a:rPr lang="en-US" sz="1725">
                <a:solidFill>
                  <a:srgbClr val="000066"/>
                </a:solidFill>
              </a:rPr>
              <a:t> Calendar. (cal, cal 2005)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date</a:t>
            </a:r>
            <a:r>
              <a:rPr lang="en-US" sz="1725">
                <a:solidFill>
                  <a:srgbClr val="000066"/>
                </a:solidFill>
              </a:rPr>
              <a:t> Print or set the system date and time. (date, date MMDDhhmm[[CC]YY][.ss])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hwclock </a:t>
            </a:r>
            <a:r>
              <a:rPr lang="en-US" sz="1725">
                <a:solidFill>
                  <a:srgbClr val="000066"/>
                </a:solidFill>
              </a:rPr>
              <a:t>Set or read the hardware CMOS clock.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uptime</a:t>
            </a:r>
            <a:r>
              <a:rPr lang="en-US" sz="1725">
                <a:solidFill>
                  <a:srgbClr val="000066"/>
                </a:solidFill>
              </a:rPr>
              <a:t> Reports how long the system has been running.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635" y="426244"/>
            <a:ext cx="6354365" cy="858441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Linux Job &amp; Process Management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Commands</a:t>
            </a:r>
          </a:p>
        </p:txBody>
      </p:sp>
      <p:sp>
        <p:nvSpPr>
          <p:cNvPr id="3687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 b="1">
                <a:solidFill>
                  <a:srgbClr val="000066"/>
                </a:solidFill>
              </a:rPr>
              <a:t>Linux Process Management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ps</a:t>
            </a:r>
            <a:r>
              <a:rPr lang="en-US" sz="1725">
                <a:solidFill>
                  <a:srgbClr val="000066"/>
                </a:solidFill>
              </a:rPr>
              <a:t> Get the status of one or more processes. 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>
                <a:solidFill>
                  <a:srgbClr val="000066"/>
                </a:solidFill>
              </a:rPr>
              <a:t>    PPID-parent process ID ; PID-process ID 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>
                <a:solidFill>
                  <a:srgbClr val="000066"/>
                </a:solidFill>
              </a:rPr>
              <a:t>Eg: ps ax |more to see all processes including daemons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>
                <a:solidFill>
                  <a:srgbClr val="000066"/>
                </a:solidFill>
              </a:rPr>
              <a:t>Eg : ps –ef | grep &lt;process&gt;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pstree</a:t>
            </a:r>
            <a:r>
              <a:rPr lang="en-US" sz="1725">
                <a:solidFill>
                  <a:srgbClr val="000066"/>
                </a:solidFill>
              </a:rPr>
              <a:t> Display the tree of running processes.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pgrep</a:t>
            </a:r>
            <a:r>
              <a:rPr lang="en-US" sz="1725">
                <a:solidFill>
                  <a:srgbClr val="000066"/>
                </a:solidFill>
              </a:rPr>
              <a:t> looks through the currently running processes and lists the  process  IDs which matches the selection criteria to stdout.All the criteria have to match.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top</a:t>
            </a:r>
            <a:r>
              <a:rPr lang="en-US" sz="1725">
                <a:solidFill>
                  <a:srgbClr val="000066"/>
                </a:solidFill>
              </a:rPr>
              <a:t> The  top program provides a dynamic real-time view of a running system. It can display system summary information as well as a  list  of  tasks currently  being managed by the Linux kernel</a:t>
            </a:r>
          </a:p>
        </p:txBody>
      </p:sp>
    </p:spTree>
    <p:extLst>
      <p:ext uri="{BB962C8B-B14F-4D97-AF65-F5344CB8AC3E}">
        <p14:creationId xmlns:p14="http://schemas.microsoft.com/office/powerpoint/2010/main" val="2389110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635" y="426244"/>
            <a:ext cx="6354365" cy="858441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Linux Job &amp; Process Management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Commands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 b="1">
                <a:solidFill>
                  <a:srgbClr val="000066"/>
                </a:solidFill>
              </a:rPr>
              <a:t>Linux Process Management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bg</a:t>
            </a:r>
            <a:r>
              <a:rPr lang="en-US" sz="1725">
                <a:solidFill>
                  <a:srgbClr val="000066"/>
                </a:solidFill>
              </a:rPr>
              <a:t> Starts a suspended process in the background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fg</a:t>
            </a:r>
            <a:r>
              <a:rPr lang="en-US" sz="1725">
                <a:solidFill>
                  <a:srgbClr val="000066"/>
                </a:solidFill>
              </a:rPr>
              <a:t> Starts a suspended process in the foreground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kill</a:t>
            </a:r>
            <a:r>
              <a:rPr lang="en-US" sz="1725">
                <a:solidFill>
                  <a:srgbClr val="000066"/>
                </a:solidFill>
              </a:rPr>
              <a:t> Ex: "kill 34" - Effect: Kill or stop the process with the process ID number 34.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killall</a:t>
            </a:r>
            <a:r>
              <a:rPr lang="en-US" sz="1725">
                <a:solidFill>
                  <a:srgbClr val="000066"/>
                </a:solidFill>
              </a:rPr>
              <a:t> Kill processes by name. Can check for and restart processes.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pid</a:t>
            </a:r>
            <a:r>
              <a:rPr lang="en-US" sz="1725">
                <a:solidFill>
                  <a:srgbClr val="000066"/>
                </a:solidFill>
              </a:rPr>
              <a:t> Find the process ID of a running program 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06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6244"/>
            <a:ext cx="6858000" cy="858441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>
                <a:solidFill>
                  <a:srgbClr val="E4005C"/>
                </a:solidFill>
              </a:rPr>
              <a:t>Linux Network Configuration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1143001" y="3742135"/>
            <a:ext cx="79772" cy="1401365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 i="1">
                <a:solidFill>
                  <a:srgbClr val="000066"/>
                </a:solidFill>
              </a:rPr>
              <a:t>/etc/resolv.conf </a:t>
            </a:r>
            <a:r>
              <a:rPr lang="en-US" sz="1725" b="1">
                <a:solidFill>
                  <a:srgbClr val="000066"/>
                </a:solidFill>
              </a:rPr>
              <a:t>Tells the kernel which name server should be queried when a program asks to "resolve" an IP Address.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425">
                <a:solidFill>
                  <a:srgbClr val="000066"/>
                </a:solidFill>
              </a:rPr>
              <a:t>			nameserver 172.31.1.1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425">
                <a:solidFill>
                  <a:srgbClr val="000066"/>
                </a:solidFill>
              </a:rPr>
              <a:t>            		search cc.iitk.ac.in iitk.ac.in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 i="1">
                <a:solidFill>
                  <a:srgbClr val="000066"/>
                </a:solidFill>
              </a:rPr>
              <a:t>/etc/sysconfig/network </a:t>
            </a:r>
            <a:r>
              <a:rPr lang="en-US" sz="1725" b="1">
                <a:solidFill>
                  <a:srgbClr val="000066"/>
                </a:solidFill>
              </a:rPr>
              <a:t>Indicates networking is enabled (NETWORKING=yes) and provides information on hostname, gateway and nis domain.</a:t>
            </a:r>
          </a:p>
          <a:p>
            <a:pPr>
              <a:buFontTx/>
              <a:buNone/>
            </a:pPr>
            <a:r>
              <a:rPr lang="en-US" sz="1425">
                <a:solidFill>
                  <a:srgbClr val="000066"/>
                </a:solidFill>
              </a:rPr>
              <a:t>			NETWORKING=yes</a:t>
            </a:r>
          </a:p>
          <a:p>
            <a:pPr>
              <a:buFontTx/>
              <a:buNone/>
            </a:pPr>
            <a:r>
              <a:rPr lang="en-US" sz="1425">
                <a:solidFill>
                  <a:srgbClr val="000066"/>
                </a:solidFill>
              </a:rPr>
              <a:t>			HOSTNAME=webhome.cc.iitk.ac.in</a:t>
            </a:r>
          </a:p>
          <a:p>
            <a:pPr>
              <a:buFontTx/>
              <a:buNone/>
            </a:pPr>
            <a:r>
              <a:rPr lang="en-US" sz="1425">
                <a:solidFill>
                  <a:srgbClr val="000066"/>
                </a:solidFill>
              </a:rPr>
              <a:t>			NISDOMAIN=cc</a:t>
            </a:r>
          </a:p>
          <a:p>
            <a:pPr>
              <a:buFontTx/>
              <a:buNone/>
            </a:pPr>
            <a:r>
              <a:rPr lang="en-US" sz="1425">
                <a:solidFill>
                  <a:srgbClr val="000066"/>
                </a:solidFill>
              </a:rPr>
              <a:t>			GATEWAY=172.31.1.250</a:t>
            </a:r>
          </a:p>
        </p:txBody>
      </p:sp>
    </p:spTree>
    <p:extLst>
      <p:ext uri="{BB962C8B-B14F-4D97-AF65-F5344CB8AC3E}">
        <p14:creationId xmlns:p14="http://schemas.microsoft.com/office/powerpoint/2010/main" val="3283457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6244"/>
            <a:ext cx="6858000" cy="858441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600" b="1">
                <a:solidFill>
                  <a:srgbClr val="E4005C"/>
                </a:solidFill>
              </a:rPr>
              <a:t>Linux Network Configuration</a:t>
            </a:r>
            <a:endParaRPr lang="en-GB" sz="3600" b="1">
              <a:solidFill>
                <a:srgbClr val="E4005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1143001" y="3742135"/>
            <a:ext cx="79772" cy="1401365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434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429942"/>
            <a:ext cx="6072188" cy="323969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 i="1">
                <a:solidFill>
                  <a:srgbClr val="000066"/>
                </a:solidFill>
              </a:rPr>
              <a:t>/etc/sysconfig/network-scripts/ifcfg-eth0 N</a:t>
            </a:r>
            <a:r>
              <a:rPr lang="en-US" sz="1725" b="1">
                <a:solidFill>
                  <a:srgbClr val="000066"/>
                </a:solidFill>
              </a:rPr>
              <a:t>etwork configurations like boot protocol (static/dhcp), ip address, netmask, network address, broadcast address etc.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DEVICE=eth0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ONBOOT=yes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BOOTPROTO=static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IPADDR=172.31.1.40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NETMASK=255.255.0.0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BROADCAST=172.31.255.255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NETWORK=172.31.0.0</a:t>
            </a:r>
          </a:p>
          <a:p>
            <a:pPr lvl="2">
              <a:buFontTx/>
              <a:buNone/>
            </a:pPr>
            <a:r>
              <a:rPr lang="en-US" sz="1350">
                <a:solidFill>
                  <a:srgbClr val="000066"/>
                </a:solidFill>
              </a:rPr>
              <a:t>GATEWAY=172.31.1.250</a:t>
            </a:r>
          </a:p>
        </p:txBody>
      </p:sp>
    </p:spTree>
    <p:extLst>
      <p:ext uri="{BB962C8B-B14F-4D97-AF65-F5344CB8AC3E}">
        <p14:creationId xmlns:p14="http://schemas.microsoft.com/office/powerpoint/2010/main" val="1231314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 descr="8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57150"/>
            <a:ext cx="6686550" cy="5014913"/>
          </a:xfrm>
        </p:spPr>
      </p:pic>
    </p:spTree>
    <p:extLst>
      <p:ext uri="{BB962C8B-B14F-4D97-AF65-F5344CB8AC3E}">
        <p14:creationId xmlns:p14="http://schemas.microsoft.com/office/powerpoint/2010/main" val="1952162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>
                <a:solidFill>
                  <a:srgbClr val="E4005C"/>
                </a:solidFill>
              </a:rPr>
              <a:t>Scheduling Jobs: Cron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143001" y="3742135"/>
            <a:ext cx="79772" cy="1401365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85900" y="1429942"/>
            <a:ext cx="6015038" cy="3239690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E4005C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Cron is a program that enables you to execute a command, or a script with a sequence of commands, at a specified date, time or at set intervals. </a:t>
            </a:r>
          </a:p>
          <a:p>
            <a:pPr algn="just">
              <a:spcBef>
                <a:spcPct val="50000"/>
              </a:spcBef>
              <a:buClr>
                <a:srgbClr val="E4005C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Add the job script in /etc/cron.hourly or /etc/cron.daily or /etc/cron.weekly or /etc/cron.monthly to schedule a job</a:t>
            </a:r>
          </a:p>
          <a:p>
            <a:endParaRPr lang="en-US" sz="1725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37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>
                <a:solidFill>
                  <a:srgbClr val="E4005C"/>
                </a:solidFill>
              </a:rPr>
              <a:t>Scheduling Jobs: Cron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143001" y="3742135"/>
            <a:ext cx="79772" cy="1401365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5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143000" y="1314450"/>
            <a:ext cx="6858000" cy="3239691"/>
          </a:xfrm>
        </p:spPr>
        <p:txBody>
          <a:bodyPr/>
          <a:lstStyle/>
          <a:p>
            <a:pPr algn="just">
              <a:buClr>
                <a:srgbClr val="E4005C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Make an entry in /etc/crontab file to schedule a job (crontab -e) the format is </a:t>
            </a:r>
          </a:p>
          <a:p>
            <a:pPr algn="just">
              <a:buClr>
                <a:srgbClr val="E4005C"/>
              </a:buCl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	* * * * *  command_to_execute</a:t>
            </a:r>
          </a:p>
          <a:p>
            <a:pPr algn="just">
              <a:buClr>
                <a:srgbClr val="E4005C"/>
              </a:buCl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 </a:t>
            </a:r>
            <a:r>
              <a:rPr lang="en-US" sz="1650">
                <a:solidFill>
                  <a:srgbClr val="000066"/>
                </a:solidFill>
              </a:rPr>
              <a:t>each star denotes Minute Hour Day_of_Month Month Day_of_Week </a:t>
            </a:r>
          </a:p>
          <a:p>
            <a:pP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	</a:t>
            </a:r>
            <a:r>
              <a:rPr lang="en-US" sz="1725" b="1">
                <a:solidFill>
                  <a:srgbClr val="000066"/>
                </a:solidFill>
              </a:rPr>
              <a:t>Minute</a:t>
            </a:r>
            <a:r>
              <a:rPr lang="en-US" sz="1725">
                <a:solidFill>
                  <a:srgbClr val="000066"/>
                </a:solidFill>
              </a:rPr>
              <a:t> = </a:t>
            </a:r>
            <a:r>
              <a:rPr lang="en-US" sz="1425">
                <a:solidFill>
                  <a:srgbClr val="000066"/>
                </a:solidFill>
              </a:rPr>
              <a:t>Minute of the hour, 00 to 59. * Will indicate   every minute </a:t>
            </a:r>
          </a:p>
          <a:p>
            <a:pP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	</a:t>
            </a:r>
            <a:r>
              <a:rPr lang="en-US" sz="1725" b="1">
                <a:solidFill>
                  <a:srgbClr val="000066"/>
                </a:solidFill>
              </a:rPr>
              <a:t>Hour</a:t>
            </a:r>
            <a:r>
              <a:rPr lang="en-US" sz="1725">
                <a:solidFill>
                  <a:srgbClr val="000066"/>
                </a:solidFill>
              </a:rPr>
              <a:t> = </a:t>
            </a:r>
            <a:r>
              <a:rPr lang="en-US" sz="1425">
                <a:solidFill>
                  <a:srgbClr val="000066"/>
                </a:solidFill>
              </a:rPr>
              <a:t>Hour of the day in 24-hour format, 00 to 23. * Will indicate </a:t>
            </a:r>
            <a:br>
              <a:rPr lang="en-US" sz="1425">
                <a:solidFill>
                  <a:srgbClr val="000066"/>
                </a:solidFill>
              </a:rPr>
            </a:br>
            <a:r>
              <a:rPr lang="en-US" sz="1425">
                <a:solidFill>
                  <a:srgbClr val="000066"/>
                </a:solidFill>
              </a:rPr>
              <a:t> every hour</a:t>
            </a:r>
            <a:r>
              <a:rPr lang="en-US" sz="1725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	</a:t>
            </a:r>
            <a:r>
              <a:rPr lang="en-US" sz="1725" b="1">
                <a:solidFill>
                  <a:srgbClr val="000066"/>
                </a:solidFill>
              </a:rPr>
              <a:t>Day</a:t>
            </a:r>
            <a:r>
              <a:rPr lang="en-US" sz="1725">
                <a:solidFill>
                  <a:srgbClr val="000066"/>
                </a:solidFill>
              </a:rPr>
              <a:t> = </a:t>
            </a:r>
            <a:r>
              <a:rPr lang="en-US" sz="1425">
                <a:solidFill>
                  <a:srgbClr val="000066"/>
                </a:solidFill>
              </a:rPr>
              <a:t>Day of the month, 1 to 31. * Will indicate every day</a:t>
            </a:r>
            <a:r>
              <a:rPr lang="en-US" sz="1725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	</a:t>
            </a:r>
            <a:r>
              <a:rPr lang="en-US" sz="1725" b="1">
                <a:solidFill>
                  <a:srgbClr val="000066"/>
                </a:solidFill>
              </a:rPr>
              <a:t>Month</a:t>
            </a:r>
            <a:r>
              <a:rPr lang="en-US" sz="1725">
                <a:solidFill>
                  <a:srgbClr val="000066"/>
                </a:solidFill>
              </a:rPr>
              <a:t> = </a:t>
            </a:r>
            <a:r>
              <a:rPr lang="en-US" sz="1425">
                <a:solidFill>
                  <a:srgbClr val="000066"/>
                </a:solidFill>
              </a:rPr>
              <a:t>Month of the year, 1 to 12. * Will indicate every month </a:t>
            </a:r>
          </a:p>
          <a:p>
            <a:pP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	</a:t>
            </a:r>
            <a:r>
              <a:rPr lang="en-US" sz="1725" b="1">
                <a:solidFill>
                  <a:srgbClr val="000066"/>
                </a:solidFill>
              </a:rPr>
              <a:t>Day </a:t>
            </a:r>
            <a:r>
              <a:rPr lang="en-US" sz="1725">
                <a:solidFill>
                  <a:srgbClr val="000066"/>
                </a:solidFill>
              </a:rPr>
              <a:t>= </a:t>
            </a:r>
            <a:r>
              <a:rPr lang="en-US" sz="1425">
                <a:solidFill>
                  <a:srgbClr val="000066"/>
                </a:solidFill>
              </a:rPr>
              <a:t>Day of the week, 3 chars - sun, mon, tue, or numeric (0=sun, 1=mon etc).... * Will indicate every day</a:t>
            </a:r>
            <a:r>
              <a:rPr lang="en-US" sz="1725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1725">
                <a:solidFill>
                  <a:srgbClr val="000066"/>
                </a:solidFill>
              </a:rPr>
              <a:t>		</a:t>
            </a:r>
            <a:r>
              <a:rPr lang="en-US" sz="1725" b="1">
                <a:solidFill>
                  <a:srgbClr val="000066"/>
                </a:solidFill>
              </a:rPr>
              <a:t>Task </a:t>
            </a:r>
            <a:r>
              <a:rPr lang="en-US" sz="1725">
                <a:solidFill>
                  <a:srgbClr val="000066"/>
                </a:solidFill>
              </a:rPr>
              <a:t>= </a:t>
            </a:r>
            <a:r>
              <a:rPr lang="en-US" sz="1425">
                <a:solidFill>
                  <a:srgbClr val="000066"/>
                </a:solidFill>
              </a:rPr>
              <a:t>The command you want to execute</a:t>
            </a:r>
          </a:p>
        </p:txBody>
      </p:sp>
    </p:spTree>
    <p:extLst>
      <p:ext uri="{BB962C8B-B14F-4D97-AF65-F5344CB8AC3E}">
        <p14:creationId xmlns:p14="http://schemas.microsoft.com/office/powerpoint/2010/main" val="3920119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>
                <a:solidFill>
                  <a:srgbClr val="E4005C"/>
                </a:solidFill>
              </a:rPr>
              <a:t>Backup &amp; Restore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143001" y="3742135"/>
            <a:ext cx="79772" cy="1401365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820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543050" y="1429942"/>
            <a:ext cx="5957888" cy="3239690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Backup the user area or configuration file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Use tar to take backup on a different disk or tape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Backup can be scheduled using cron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Backup: tar –zcvf &lt;tar filename&gt; &lt;Directory Tree to be backedup&gt;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Restore: tar –zxvf &lt;tar filename&gt; &lt;file to be recovered&gt;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Backup should be occasionally checked by restoring it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Backup Policy: Full Backup every weekly/fortnightly and incremental backup every day</a:t>
            </a:r>
          </a:p>
        </p:txBody>
      </p:sp>
    </p:spTree>
    <p:extLst>
      <p:ext uri="{BB962C8B-B14F-4D97-AF65-F5344CB8AC3E}">
        <p14:creationId xmlns:p14="http://schemas.microsoft.com/office/powerpoint/2010/main" val="2475197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b="1">
                <a:solidFill>
                  <a:srgbClr val="E4005C"/>
                </a:solidFill>
              </a:rPr>
              <a:t>Adding &amp; Removing Software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3025379" cy="3394472"/>
          </a:xfrm>
        </p:spPr>
        <p:txBody>
          <a:bodyPr/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35869" y="78582"/>
            <a:ext cx="4364831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1143001" y="3742135"/>
            <a:ext cx="79772" cy="1401365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1428750" y="1143001"/>
            <a:ext cx="6072188" cy="3469481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Download a binary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Download the source code and compile on the system (download, untar, configure, make, make install, make uninstall)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Use RPM - Redhat Package Manager and install rpms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 </a:t>
            </a:r>
            <a:r>
              <a:rPr lang="en-US" sz="1725" b="1">
                <a:solidFill>
                  <a:srgbClr val="000066"/>
                </a:solidFill>
                <a:hlinkClick r:id="rId4"/>
              </a:rPr>
              <a:t>www.rpmseek.com</a:t>
            </a:r>
            <a:r>
              <a:rPr lang="en-US" sz="1725" b="1">
                <a:solidFill>
                  <a:srgbClr val="000066"/>
                </a:solidFill>
              </a:rPr>
              <a:t> &amp; </a:t>
            </a:r>
            <a:r>
              <a:rPr lang="en-US" sz="1725" b="1">
                <a:solidFill>
                  <a:srgbClr val="000066"/>
                </a:solidFill>
                <a:hlinkClick r:id="rId5"/>
              </a:rPr>
              <a:t>www.rpmfind.net</a:t>
            </a:r>
            <a:r>
              <a:rPr lang="en-US" sz="1725" b="1">
                <a:solidFill>
                  <a:srgbClr val="000066"/>
                </a:solidFill>
              </a:rPr>
              <a:t> can be used to search and download rpms (i386 Binary RPMs or SRC RPMs)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For Binary rpms: rpm [options] rpm-file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 b="1">
                <a:solidFill>
                  <a:srgbClr val="000066"/>
                </a:solidFill>
              </a:rPr>
              <a:t>	(rpm –qa, rpm –ivh, rpm –Uvh, rpm -e)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 b="1">
                <a:solidFill>
                  <a:srgbClr val="000066"/>
                </a:solidFill>
              </a:rPr>
              <a:t>	Where -q= query, -a= all, -i=install, -v=verbrose, -U= upgrade, -h= hash, -e= erase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725" b="1">
                <a:solidFill>
                  <a:srgbClr val="000066"/>
                </a:solidFill>
              </a:rPr>
              <a:t>For Source rpms: rpmbuild –rebuild rpm-source-file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725" b="1">
                <a:solidFill>
                  <a:srgbClr val="000066"/>
                </a:solidFill>
              </a:rPr>
              <a:t>	Compiled binary rpms will be available at /usr/src/redhat/RPMS/i386 which can be installed</a:t>
            </a:r>
          </a:p>
        </p:txBody>
      </p:sp>
    </p:spTree>
    <p:extLst>
      <p:ext uri="{BB962C8B-B14F-4D97-AF65-F5344CB8AC3E}">
        <p14:creationId xmlns:p14="http://schemas.microsoft.com/office/powerpoint/2010/main" val="579851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5179" y="376236"/>
            <a:ext cx="61722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LINUX Distributions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41988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314450"/>
            <a:ext cx="5957888" cy="32396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Mandrake: </a:t>
            </a:r>
            <a:r>
              <a:rPr lang="en-US" sz="1800" b="1" dirty="0">
                <a:solidFill>
                  <a:srgbClr val="000066"/>
                </a:solidFill>
                <a:hlinkClick r:id="rId4"/>
              </a:rPr>
              <a:t>http://www.mandrakesoft.com/</a:t>
            </a:r>
            <a:endParaRPr lang="en-US" sz="1800" b="1" dirty="0">
              <a:solidFill>
                <a:srgbClr val="000066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 err="1">
                <a:solidFill>
                  <a:srgbClr val="000066"/>
                </a:solidFill>
              </a:rPr>
              <a:t>RedHat</a:t>
            </a:r>
            <a:r>
              <a:rPr lang="en-US" sz="1800" b="1" dirty="0">
                <a:solidFill>
                  <a:srgbClr val="000066"/>
                </a:solidFill>
              </a:rPr>
              <a:t>: </a:t>
            </a:r>
            <a:r>
              <a:rPr lang="en-US" sz="1800" b="1" dirty="0">
                <a:solidFill>
                  <a:srgbClr val="000066"/>
                </a:solidFill>
                <a:hlinkClick r:id="rId5"/>
              </a:rPr>
              <a:t>http://www.redhat.com/</a:t>
            </a:r>
            <a:endParaRPr lang="en-US" sz="1800" b="1" dirty="0">
              <a:solidFill>
                <a:srgbClr val="000066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Fedora: </a:t>
            </a:r>
            <a:r>
              <a:rPr lang="en-US" sz="1800" b="1" dirty="0">
                <a:solidFill>
                  <a:srgbClr val="000066"/>
                </a:solidFill>
                <a:hlinkClick r:id="rId6"/>
              </a:rPr>
              <a:t>http://fedora.redhat.com/</a:t>
            </a:r>
            <a:endParaRPr lang="en-US" sz="1800" b="1" dirty="0">
              <a:solidFill>
                <a:srgbClr val="000066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 err="1">
                <a:solidFill>
                  <a:srgbClr val="000066"/>
                </a:solidFill>
              </a:rPr>
              <a:t>SuSE</a:t>
            </a:r>
            <a:r>
              <a:rPr lang="en-US" sz="1800" b="1" dirty="0">
                <a:solidFill>
                  <a:srgbClr val="000066"/>
                </a:solidFill>
              </a:rPr>
              <a:t>/Novell: </a:t>
            </a:r>
            <a:r>
              <a:rPr lang="en-US" sz="1800" b="1" dirty="0">
                <a:solidFill>
                  <a:srgbClr val="000066"/>
                </a:solidFill>
                <a:hlinkClick r:id="rId7"/>
              </a:rPr>
              <a:t>http://www.suse.com/</a:t>
            </a:r>
            <a:endParaRPr lang="en-US" sz="1800" b="1" dirty="0">
              <a:solidFill>
                <a:srgbClr val="000066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 err="1">
                <a:solidFill>
                  <a:srgbClr val="000066"/>
                </a:solidFill>
              </a:rPr>
              <a:t>Debian</a:t>
            </a:r>
            <a:r>
              <a:rPr lang="en-US" sz="1800" b="1" dirty="0">
                <a:solidFill>
                  <a:srgbClr val="000066"/>
                </a:solidFill>
              </a:rPr>
              <a:t>: </a:t>
            </a:r>
            <a:r>
              <a:rPr lang="en-US" sz="1800" b="1" dirty="0">
                <a:solidFill>
                  <a:srgbClr val="000066"/>
                </a:solidFill>
                <a:hlinkClick r:id="rId8"/>
              </a:rPr>
              <a:t>http://www.debian.org/</a:t>
            </a:r>
            <a:endParaRPr lang="en-US" sz="1800" b="1" dirty="0">
              <a:solidFill>
                <a:srgbClr val="000066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0066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Red Hat Enterprise Linux is a Enterprise targeted Operating System. It based on mature Open Source technology and available at a cost with one year Red Hat Network subscription for upgrade and support contract.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41990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41991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41992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111367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31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Linux Training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Feb 14,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9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57200"/>
            <a:ext cx="6172200" cy="6060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File System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50180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Each node is either a file or a directory of files, where the latter can contain other files and directories.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You specify a file or directory by its path name, either the full, or absolute, path name or the one relative to a location.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The full path name starts with the root, /, and follows the branches of the file system, each separated by /, until you reach the desired file, e.g.: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 dirty="0">
                <a:solidFill>
                  <a:srgbClr val="000066"/>
                </a:solidFill>
              </a:rPr>
              <a:t>   /home/</a:t>
            </a:r>
            <a:r>
              <a:rPr lang="en-US" sz="1800" b="1" dirty="0" err="1">
                <a:solidFill>
                  <a:srgbClr val="000066"/>
                </a:solidFill>
              </a:rPr>
              <a:t>condron</a:t>
            </a:r>
            <a:r>
              <a:rPr lang="en-US" sz="1800" b="1" dirty="0">
                <a:solidFill>
                  <a:srgbClr val="000066"/>
                </a:solidFill>
              </a:rPr>
              <a:t>/source/</a:t>
            </a:r>
            <a:r>
              <a:rPr lang="en-US" sz="1800" b="1" dirty="0" err="1">
                <a:solidFill>
                  <a:srgbClr val="000066"/>
                </a:solidFill>
              </a:rPr>
              <a:t>xntp</a:t>
            </a:r>
            <a:endParaRPr lang="en-US" sz="1800" b="1" dirty="0">
              <a:solidFill>
                <a:srgbClr val="000066"/>
              </a:solidFill>
            </a:endParaRPr>
          </a:p>
          <a:p>
            <a:pPr eaLnBrk="1" hangingPunct="1"/>
            <a:endParaRPr lang="en-US" sz="1800" b="1" dirty="0">
              <a:solidFill>
                <a:srgbClr val="000066"/>
              </a:solidFill>
            </a:endParaRP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0184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1297535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00050"/>
            <a:ext cx="6172200" cy="6631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File System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52228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A relative path name specifies the path relative to another, usually the current working directory that you are at. Two special directories : 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  . the current directory 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  .. the parent of the current directory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So if I'm at /home/frank and wish to specify the path above in a relative fashion I could use: 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66"/>
                </a:solidFill>
              </a:rPr>
              <a:t>   ../condron/source/xntp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This indicates that I should first go up one directory level, then come down through the condron directory, followed by the source directory and then to xntp. </a:t>
            </a:r>
          </a:p>
          <a:p>
            <a:pPr eaLnBrk="1" hangingPunct="1"/>
            <a:endParaRPr lang="en-US" sz="1800" b="1">
              <a:solidFill>
                <a:srgbClr val="000066"/>
              </a:solidFill>
            </a:endParaRP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1526381" y="952500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2231" name="AutoShape 6"/>
          <p:cNvSpPr>
            <a:spLocks noChangeArrowheads="1"/>
          </p:cNvSpPr>
          <p:nvPr/>
        </p:nvSpPr>
        <p:spPr bwMode="auto">
          <a:xfrm>
            <a:off x="1619250" y="1044178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2232" name="AutoShape 7"/>
          <p:cNvSpPr>
            <a:spLocks noChangeArrowheads="1"/>
          </p:cNvSpPr>
          <p:nvPr/>
        </p:nvSpPr>
        <p:spPr bwMode="auto">
          <a:xfrm>
            <a:off x="1870473" y="1164432"/>
            <a:ext cx="5555456" cy="2738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3479690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457200"/>
            <a:ext cx="61722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Structure of Standard Directories in Unix/Linux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54276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503760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 The ancestor of all directories on the system; all other directories are subdirectories of this directory, either directly or through other subdirectories.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/bin Essential tools and other programs (or binaries).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/dev Files representing the system's various hardware devices. For example, you use the file `/dev/cdrom' to access the CD−ROM drive.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/etc Miscellaneous system configuration files, startup files, etc.</a:t>
            </a:r>
          </a:p>
          <a:p>
            <a:pPr eaLnBrk="1" hangingPunct="1"/>
            <a:endParaRPr lang="en-US" sz="1800" b="1">
              <a:solidFill>
                <a:srgbClr val="000066"/>
              </a:solidFill>
            </a:endParaRP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1526381" y="1151335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4279" name="AutoShape 6"/>
          <p:cNvSpPr>
            <a:spLocks noChangeArrowheads="1"/>
          </p:cNvSpPr>
          <p:nvPr/>
        </p:nvSpPr>
        <p:spPr bwMode="auto">
          <a:xfrm>
            <a:off x="1619250" y="1243012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4280" name="AutoShape 7"/>
          <p:cNvSpPr>
            <a:spLocks noChangeArrowheads="1"/>
          </p:cNvSpPr>
          <p:nvPr/>
        </p:nvSpPr>
        <p:spPr bwMode="auto">
          <a:xfrm>
            <a:off x="1870473" y="1363266"/>
            <a:ext cx="5555456" cy="27384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3083344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45720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42925" algn="l"/>
                <a:tab pos="1085850" algn="l"/>
                <a:tab pos="1628775" algn="l"/>
                <a:tab pos="2171700" algn="l"/>
                <a:tab pos="2714625" algn="l"/>
                <a:tab pos="3257550" algn="l"/>
                <a:tab pos="3800475" algn="l"/>
                <a:tab pos="4343400" algn="l"/>
                <a:tab pos="4886325" algn="l"/>
                <a:tab pos="5429250" algn="l"/>
                <a:tab pos="5972175" algn="l"/>
              </a:tabLst>
            </a:pPr>
            <a:r>
              <a:rPr lang="en-US" sz="3000" b="1">
                <a:solidFill>
                  <a:srgbClr val="E4005C"/>
                </a:solidFill>
              </a:rPr>
              <a:t>Structure of Standard Directories in Unix/Linux</a:t>
            </a:r>
            <a:endParaRPr lang="en-GB" sz="3000" b="1">
              <a:solidFill>
                <a:srgbClr val="E4005C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85900" y="1200151"/>
            <a:ext cx="3025379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94085" indent="-220266" defTabSz="310754">
              <a:lnSpc>
                <a:spcPct val="80000"/>
              </a:lnSpc>
              <a:buClr>
                <a:srgbClr val="DF0587"/>
              </a:buClr>
              <a:buNone/>
            </a:pPr>
            <a:endParaRPr lang="en-US" sz="1725" b="1">
              <a:solidFill>
                <a:srgbClr val="000066"/>
              </a:solidFill>
            </a:endParaRPr>
          </a:p>
          <a:p>
            <a:pPr marL="294085" indent="-220266" defTabSz="310754"/>
            <a:endParaRPr lang="en-US" sz="2100"/>
          </a:p>
        </p:txBody>
      </p:sp>
      <p:sp>
        <p:nvSpPr>
          <p:cNvPr id="56324" name="Rectangle 10"/>
          <p:cNvSpPr>
            <a:spLocks noGrp="1" noChangeArrowheads="1"/>
          </p:cNvSpPr>
          <p:nvPr>
            <p:ph sz="half" idx="2"/>
          </p:nvPr>
        </p:nvSpPr>
        <p:spPr bwMode="auto">
          <a:xfrm>
            <a:off x="1543050" y="1429942"/>
            <a:ext cx="5957888" cy="3239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/home The home directories for all of the system's users.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/lib Essential system library files used by tools in `/bin'.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/proc Files that give information about current system processes.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b="1">
                <a:solidFill>
                  <a:srgbClr val="000066"/>
                </a:solidFill>
              </a:rPr>
              <a:t>/root The superuser's home directory, whose username is root. (In the past, the home directory for the superuser was simply `/'; later, `/root' was adopted for this purpose to reduce clutter in `/'.)</a:t>
            </a:r>
          </a:p>
          <a:p>
            <a:pPr eaLnBrk="1" hangingPunct="1"/>
            <a:endParaRPr lang="en-US" sz="1725" b="1">
              <a:solidFill>
                <a:srgbClr val="000066"/>
              </a:solidFill>
            </a:endParaRPr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1143000" y="0"/>
            <a:ext cx="6858000" cy="42386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1526381" y="1094185"/>
            <a:ext cx="185738" cy="185738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1619250" y="1185862"/>
            <a:ext cx="185738" cy="185738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6328" name="AutoShape 7"/>
          <p:cNvSpPr>
            <a:spLocks noChangeArrowheads="1"/>
          </p:cNvSpPr>
          <p:nvPr/>
        </p:nvSpPr>
        <p:spPr bwMode="auto">
          <a:xfrm>
            <a:off x="1870473" y="1306116"/>
            <a:ext cx="5555456" cy="27384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050"/>
          </a:p>
        </p:txBody>
      </p:sp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1235869" y="78581"/>
            <a:ext cx="4364831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75" b="1">
                <a:solidFill>
                  <a:schemeClr val="bg1"/>
                </a:solidFill>
                <a:latin typeface="Times" panose="02020603050405020304" pitchFamily="18" charset="0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2583995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22291</TotalTime>
  <Words>2833</Words>
  <Application>Microsoft Office PowerPoint</Application>
  <PresentationFormat>On-screen Show (16:9)</PresentationFormat>
  <Paragraphs>374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Black</vt:lpstr>
      <vt:lpstr>Calibri</vt:lpstr>
      <vt:lpstr>Lucida Grande</vt:lpstr>
      <vt:lpstr>StarSymbol</vt:lpstr>
      <vt:lpstr>Times</vt:lpstr>
      <vt:lpstr>Times New Roman</vt:lpstr>
      <vt:lpstr>Trebuchet MS</vt:lpstr>
      <vt:lpstr>Wingdings</vt:lpstr>
      <vt:lpstr>Cover Slides</vt:lpstr>
      <vt:lpstr>PowerPoint Presentation</vt:lpstr>
      <vt:lpstr>UNIX/LINUX OPERATING SYSTEM</vt:lpstr>
      <vt:lpstr>UNIX</vt:lpstr>
      <vt:lpstr>What is LINUX</vt:lpstr>
      <vt:lpstr>LINUX Distributions</vt:lpstr>
      <vt:lpstr>File System</vt:lpstr>
      <vt:lpstr>File System</vt:lpstr>
      <vt:lpstr>Structure of Standard Directories in Unix/Linux</vt:lpstr>
      <vt:lpstr>Structure of Standard Directories in Unix/Linux</vt:lpstr>
      <vt:lpstr>Structure of Standard Directories in Unix/Linux</vt:lpstr>
      <vt:lpstr>Directories, Files and Inodes</vt:lpstr>
      <vt:lpstr>Users, Groups and Access Permissions</vt:lpstr>
      <vt:lpstr>Access Permissions</vt:lpstr>
      <vt:lpstr>Access Permissions</vt:lpstr>
      <vt:lpstr>Access Permissions</vt:lpstr>
      <vt:lpstr>Access Permissions</vt:lpstr>
      <vt:lpstr>Access Permissions</vt:lpstr>
      <vt:lpstr>Listing the Content of a Directory</vt:lpstr>
      <vt:lpstr>Moving in Directories</vt:lpstr>
      <vt:lpstr>Make Directory</vt:lpstr>
      <vt:lpstr>Remove Directory</vt:lpstr>
      <vt:lpstr>Copy File</vt:lpstr>
      <vt:lpstr>Rename and/or Move the File</vt:lpstr>
      <vt:lpstr>Remove File</vt:lpstr>
      <vt:lpstr>Access Permission of File/Directory</vt:lpstr>
      <vt:lpstr>Access Permission of File/Directory</vt:lpstr>
      <vt:lpstr>Assignment</vt:lpstr>
      <vt:lpstr>Linux Filesystem Management</vt:lpstr>
      <vt:lpstr>Linux Filesystem Management</vt:lpstr>
      <vt:lpstr>Network Management Commands</vt:lpstr>
      <vt:lpstr>Network Management Commands</vt:lpstr>
      <vt:lpstr>Network Management Commands</vt:lpstr>
      <vt:lpstr>Network Management Commands</vt:lpstr>
      <vt:lpstr>Network Management Commands</vt:lpstr>
      <vt:lpstr>Network Management Commands</vt:lpstr>
      <vt:lpstr>System Management Commands</vt:lpstr>
      <vt:lpstr>System Management Commands</vt:lpstr>
      <vt:lpstr>System Management Commands</vt:lpstr>
      <vt:lpstr>System Management Commands</vt:lpstr>
      <vt:lpstr>System Management Commands</vt:lpstr>
      <vt:lpstr>Linux Job &amp; Process Management</vt:lpstr>
      <vt:lpstr>Linux Job &amp; Process Management</vt:lpstr>
      <vt:lpstr>Linux Network Configuration</vt:lpstr>
      <vt:lpstr>Linux Network Configuration</vt:lpstr>
      <vt:lpstr>PowerPoint Presentation</vt:lpstr>
      <vt:lpstr>Scheduling Jobs: Cron</vt:lpstr>
      <vt:lpstr>Scheduling Jobs: Cron</vt:lpstr>
      <vt:lpstr>Backup &amp; Restore</vt:lpstr>
      <vt:lpstr>Adding &amp; Removing Software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Ankit Raghuwanshi</cp:lastModifiedBy>
  <cp:revision>1039</cp:revision>
  <cp:lastPrinted>2014-07-09T13:30:36Z</cp:lastPrinted>
  <dcterms:created xsi:type="dcterms:W3CDTF">2014-07-08T13:27:24Z</dcterms:created>
  <dcterms:modified xsi:type="dcterms:W3CDTF">2017-12-14T10:02:50Z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