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24"/>
  </p:notesMasterIdLst>
  <p:handoutMasterIdLst>
    <p:handoutMasterId r:id="rId25"/>
  </p:handoutMasterIdLst>
  <p:sldIdLst>
    <p:sldId id="448" r:id="rId5"/>
    <p:sldId id="353" r:id="rId6"/>
    <p:sldId id="451" r:id="rId7"/>
    <p:sldId id="452" r:id="rId8"/>
    <p:sldId id="483" r:id="rId9"/>
    <p:sldId id="484" r:id="rId10"/>
    <p:sldId id="485" r:id="rId11"/>
    <p:sldId id="453" r:id="rId12"/>
    <p:sldId id="459" r:id="rId13"/>
    <p:sldId id="460" r:id="rId14"/>
    <p:sldId id="454" r:id="rId15"/>
    <p:sldId id="486" r:id="rId16"/>
    <p:sldId id="481" r:id="rId17"/>
    <p:sldId id="482" r:id="rId18"/>
    <p:sldId id="478" r:id="rId19"/>
    <p:sldId id="479" r:id="rId20"/>
    <p:sldId id="480" r:id="rId21"/>
    <p:sldId id="461" r:id="rId22"/>
    <p:sldId id="477" r:id="rId23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142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965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730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44"/>
    <a:srgbClr val="2FC2D9"/>
    <a:srgbClr val="666666"/>
    <a:srgbClr val="464547"/>
    <a:srgbClr val="B22746"/>
    <a:srgbClr val="E6E6E6"/>
    <a:srgbClr val="CCCCCC"/>
    <a:srgbClr val="99999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37" autoAdjust="0"/>
    <p:restoredTop sz="95136" autoAdjust="0"/>
  </p:normalViewPr>
  <p:slideViewPr>
    <p:cSldViewPr snapToGrid="0">
      <p:cViewPr varScale="1">
        <p:scale>
          <a:sx n="97" d="100"/>
          <a:sy n="97" d="100"/>
        </p:scale>
        <p:origin x="534" y="7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1428"/>
        <p:guide orient="horz" pos="1619"/>
        <p:guide orient="horz" pos="1031"/>
        <p:guide orient="horz" pos="2774"/>
        <p:guide orient="horz" pos="965"/>
        <p:guide pos="2922"/>
        <p:guide pos="391"/>
        <p:guide pos="3158"/>
        <p:guide pos="5474"/>
        <p:guide pos="3987"/>
        <p:guide pos="218"/>
        <p:guide pos="730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7BAF17-3982-4FDF-BB89-187746E10F7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5BB4E0F-E40A-4F5E-8065-9053F750494C}">
      <dgm:prSet/>
      <dgm:spPr>
        <a:xfrm>
          <a:off x="0" y="63509"/>
          <a:ext cx="8077200" cy="335790"/>
        </a:xfrm>
        <a:prstGeom prst="roundRect">
          <a:avLst/>
        </a:prstGeom>
        <a:solidFill>
          <a:srgbClr val="00669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Fast</a:t>
          </a:r>
          <a:endParaRPr lang="en-US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0FD9287C-513C-41D1-898A-52E81C037CBA}" type="parTrans" cxnId="{F394FDC9-B13C-419C-8EE3-133262A92458}">
      <dgm:prSet/>
      <dgm:spPr/>
      <dgm:t>
        <a:bodyPr/>
        <a:lstStyle/>
        <a:p>
          <a:endParaRPr lang="en-US"/>
        </a:p>
      </dgm:t>
    </dgm:pt>
    <dgm:pt modelId="{F9BD386D-B06C-49DA-A806-AD470BA1654B}" type="sibTrans" cxnId="{F394FDC9-B13C-419C-8EE3-133262A92458}">
      <dgm:prSet/>
      <dgm:spPr/>
      <dgm:t>
        <a:bodyPr/>
        <a:lstStyle/>
        <a:p>
          <a:endParaRPr lang="en-US"/>
        </a:p>
      </dgm:t>
    </dgm:pt>
    <dgm:pt modelId="{A3D67B8D-7A80-43A8-8380-B117F2C0CDFB}">
      <dgm:prSet/>
      <dgm:spPr>
        <a:xfrm>
          <a:off x="0" y="439619"/>
          <a:ext cx="8077200" cy="335790"/>
        </a:xfrm>
        <a:prstGeom prst="roundRect">
          <a:avLst/>
        </a:prstGeom>
        <a:solidFill>
          <a:srgbClr val="00669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Small</a:t>
          </a:r>
          <a:endParaRPr lang="en-US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803F2B5A-CE21-4B96-92EA-A9881F4FAE08}" type="parTrans" cxnId="{8D334FB2-6C04-4639-81C8-181AACD0AB64}">
      <dgm:prSet/>
      <dgm:spPr/>
      <dgm:t>
        <a:bodyPr/>
        <a:lstStyle/>
        <a:p>
          <a:endParaRPr lang="en-US"/>
        </a:p>
      </dgm:t>
    </dgm:pt>
    <dgm:pt modelId="{ABF6F6D9-4646-4264-991B-B41C5888F4DB}" type="sibTrans" cxnId="{8D334FB2-6C04-4639-81C8-181AACD0AB64}">
      <dgm:prSet/>
      <dgm:spPr/>
      <dgm:t>
        <a:bodyPr/>
        <a:lstStyle/>
        <a:p>
          <a:endParaRPr lang="en-US"/>
        </a:p>
      </dgm:t>
    </dgm:pt>
    <dgm:pt modelId="{CD7AF208-77A5-4E38-8218-DC9AC2A723A2}">
      <dgm:prSet/>
      <dgm:spPr>
        <a:xfrm>
          <a:off x="0" y="815729"/>
          <a:ext cx="8077200" cy="335790"/>
        </a:xfrm>
        <a:prstGeom prst="roundRect">
          <a:avLst/>
        </a:prstGeom>
        <a:solidFill>
          <a:srgbClr val="00669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Distributed</a:t>
          </a:r>
          <a:endParaRPr lang="en-US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B736BD88-A856-4295-BF7B-D96AA1E6546A}" type="parTrans" cxnId="{22CDB81C-8F06-41B9-BA69-0B4D565A251C}">
      <dgm:prSet/>
      <dgm:spPr/>
      <dgm:t>
        <a:bodyPr/>
        <a:lstStyle/>
        <a:p>
          <a:endParaRPr lang="en-US"/>
        </a:p>
      </dgm:t>
    </dgm:pt>
    <dgm:pt modelId="{9BDE00ED-B466-48B9-8471-BCB3AAA9BDB7}" type="sibTrans" cxnId="{22CDB81C-8F06-41B9-BA69-0B4D565A251C}">
      <dgm:prSet/>
      <dgm:spPr/>
      <dgm:t>
        <a:bodyPr/>
        <a:lstStyle/>
        <a:p>
          <a:endParaRPr lang="en-US"/>
        </a:p>
      </dgm:t>
    </dgm:pt>
    <dgm:pt modelId="{4CC9BD49-B6A7-4250-BE15-218F4563DD40}">
      <dgm:prSet/>
      <dgm:spPr>
        <a:xfrm>
          <a:off x="0" y="1191839"/>
          <a:ext cx="8077200" cy="335790"/>
        </a:xfrm>
        <a:prstGeom prst="roundRect">
          <a:avLst/>
        </a:prstGeom>
        <a:solidFill>
          <a:srgbClr val="00669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Data Assurance</a:t>
          </a:r>
          <a:endParaRPr lang="en-US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D1B062CC-051D-4832-8043-5079DCA2281D}" type="parTrans" cxnId="{DD578A06-5B5A-4537-A9A7-C7691A593EE6}">
      <dgm:prSet/>
      <dgm:spPr/>
      <dgm:t>
        <a:bodyPr/>
        <a:lstStyle/>
        <a:p>
          <a:endParaRPr lang="en-US"/>
        </a:p>
      </dgm:t>
    </dgm:pt>
    <dgm:pt modelId="{30371A4D-5E18-47F3-999C-D9DE850E2E5B}" type="sibTrans" cxnId="{DD578A06-5B5A-4537-A9A7-C7691A593EE6}">
      <dgm:prSet/>
      <dgm:spPr/>
      <dgm:t>
        <a:bodyPr/>
        <a:lstStyle/>
        <a:p>
          <a:endParaRPr lang="en-US"/>
        </a:p>
      </dgm:t>
    </dgm:pt>
    <dgm:pt modelId="{F015B52D-EDCC-4771-ABDB-B47CEB47C81A}">
      <dgm:prSet/>
      <dgm:spPr>
        <a:xfrm>
          <a:off x="0" y="1567948"/>
          <a:ext cx="8077200" cy="335790"/>
        </a:xfrm>
        <a:prstGeom prst="roundRect">
          <a:avLst/>
        </a:prstGeom>
        <a:solidFill>
          <a:srgbClr val="00669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Free and Open Source</a:t>
          </a:r>
          <a:endParaRPr lang="en-US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431EA53B-C6A5-4FBA-ACB8-8CC756BF7880}" type="parTrans" cxnId="{0B423758-6781-4F28-BDAC-E92A367A7746}">
      <dgm:prSet/>
      <dgm:spPr/>
      <dgm:t>
        <a:bodyPr/>
        <a:lstStyle/>
        <a:p>
          <a:endParaRPr lang="en-US"/>
        </a:p>
      </dgm:t>
    </dgm:pt>
    <dgm:pt modelId="{CEF28AD2-128A-4CB6-AE6C-3E2A41047E27}" type="sibTrans" cxnId="{0B423758-6781-4F28-BDAC-E92A367A7746}">
      <dgm:prSet/>
      <dgm:spPr/>
      <dgm:t>
        <a:bodyPr/>
        <a:lstStyle/>
        <a:p>
          <a:endParaRPr lang="en-US"/>
        </a:p>
      </dgm:t>
    </dgm:pt>
    <dgm:pt modelId="{AEF06FC2-6B2B-491D-9317-BC3706902D59}" type="pres">
      <dgm:prSet presAssocID="{2F7BAF17-3982-4FDF-BB89-187746E10F7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549BA8-040C-4ADB-86BF-D1789A6D00C6}" type="pres">
      <dgm:prSet presAssocID="{45BB4E0F-E40A-4F5E-8065-9053F750494C}" presName="parentText" presStyleLbl="node1" presStyleIdx="0" presStyleCnt="5" custLinFactY="-7201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B33650-F6F7-48FC-AF55-4BA053F3B16C}" type="pres">
      <dgm:prSet presAssocID="{F9BD386D-B06C-49DA-A806-AD470BA1654B}" presName="spacer" presStyleCnt="0"/>
      <dgm:spPr/>
    </dgm:pt>
    <dgm:pt modelId="{435DE411-6A1A-4771-83E8-C8D4A65DF613}" type="pres">
      <dgm:prSet presAssocID="{A3D67B8D-7A80-43A8-8380-B117F2C0CDF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F579A-C701-403B-95A6-59EFCE196471}" type="pres">
      <dgm:prSet presAssocID="{ABF6F6D9-4646-4264-991B-B41C5888F4DB}" presName="spacer" presStyleCnt="0"/>
      <dgm:spPr/>
    </dgm:pt>
    <dgm:pt modelId="{E7657ECA-5639-478C-9FFB-09F9C88543F8}" type="pres">
      <dgm:prSet presAssocID="{CD7AF208-77A5-4E38-8218-DC9AC2A723A2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247FE7-51E3-49DF-95B5-630F73B243C3}" type="pres">
      <dgm:prSet presAssocID="{9BDE00ED-B466-48B9-8471-BCB3AAA9BDB7}" presName="spacer" presStyleCnt="0"/>
      <dgm:spPr/>
    </dgm:pt>
    <dgm:pt modelId="{CE294B30-EC9B-4B84-AD4D-4E9424873D74}" type="pres">
      <dgm:prSet presAssocID="{4CC9BD49-B6A7-4250-BE15-218F4563DD40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08ACA6-3DAD-414C-8193-EAA953EE9317}" type="pres">
      <dgm:prSet presAssocID="{30371A4D-5E18-47F3-999C-D9DE850E2E5B}" presName="spacer" presStyleCnt="0"/>
      <dgm:spPr/>
    </dgm:pt>
    <dgm:pt modelId="{E9683628-D8E4-4F6A-B123-C96E0FE689F5}" type="pres">
      <dgm:prSet presAssocID="{F015B52D-EDCC-4771-ABDB-B47CEB47C81A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423758-6781-4F28-BDAC-E92A367A7746}" srcId="{2F7BAF17-3982-4FDF-BB89-187746E10F79}" destId="{F015B52D-EDCC-4771-ABDB-B47CEB47C81A}" srcOrd="4" destOrd="0" parTransId="{431EA53B-C6A5-4FBA-ACB8-8CC756BF7880}" sibTransId="{CEF28AD2-128A-4CB6-AE6C-3E2A41047E27}"/>
    <dgm:cxn modelId="{BE83A5DB-C6F9-48B9-85AA-404E74C41F75}" type="presOf" srcId="{2F7BAF17-3982-4FDF-BB89-187746E10F79}" destId="{AEF06FC2-6B2B-491D-9317-BC3706902D59}" srcOrd="0" destOrd="0" presId="urn:microsoft.com/office/officeart/2005/8/layout/vList2"/>
    <dgm:cxn modelId="{FDF3AA49-1938-40FA-8EED-94DEC0521E99}" type="presOf" srcId="{A3D67B8D-7A80-43A8-8380-B117F2C0CDFB}" destId="{435DE411-6A1A-4771-83E8-C8D4A65DF613}" srcOrd="0" destOrd="0" presId="urn:microsoft.com/office/officeart/2005/8/layout/vList2"/>
    <dgm:cxn modelId="{F448AF5A-5226-4D8C-A495-2095557B4C0A}" type="presOf" srcId="{45BB4E0F-E40A-4F5E-8065-9053F750494C}" destId="{98549BA8-040C-4ADB-86BF-D1789A6D00C6}" srcOrd="0" destOrd="0" presId="urn:microsoft.com/office/officeart/2005/8/layout/vList2"/>
    <dgm:cxn modelId="{22CDB81C-8F06-41B9-BA69-0B4D565A251C}" srcId="{2F7BAF17-3982-4FDF-BB89-187746E10F79}" destId="{CD7AF208-77A5-4E38-8218-DC9AC2A723A2}" srcOrd="2" destOrd="0" parTransId="{B736BD88-A856-4295-BF7B-D96AA1E6546A}" sibTransId="{9BDE00ED-B466-48B9-8471-BCB3AAA9BDB7}"/>
    <dgm:cxn modelId="{1641B856-6B21-491F-9AFE-5383E34A5B0E}" type="presOf" srcId="{4CC9BD49-B6A7-4250-BE15-218F4563DD40}" destId="{CE294B30-EC9B-4B84-AD4D-4E9424873D74}" srcOrd="0" destOrd="0" presId="urn:microsoft.com/office/officeart/2005/8/layout/vList2"/>
    <dgm:cxn modelId="{F394FDC9-B13C-419C-8EE3-133262A92458}" srcId="{2F7BAF17-3982-4FDF-BB89-187746E10F79}" destId="{45BB4E0F-E40A-4F5E-8065-9053F750494C}" srcOrd="0" destOrd="0" parTransId="{0FD9287C-513C-41D1-898A-52E81C037CBA}" sibTransId="{F9BD386D-B06C-49DA-A806-AD470BA1654B}"/>
    <dgm:cxn modelId="{8D334FB2-6C04-4639-81C8-181AACD0AB64}" srcId="{2F7BAF17-3982-4FDF-BB89-187746E10F79}" destId="{A3D67B8D-7A80-43A8-8380-B117F2C0CDFB}" srcOrd="1" destOrd="0" parTransId="{803F2B5A-CE21-4B96-92EA-A9881F4FAE08}" sibTransId="{ABF6F6D9-4646-4264-991B-B41C5888F4DB}"/>
    <dgm:cxn modelId="{DD578A06-5B5A-4537-A9A7-C7691A593EE6}" srcId="{2F7BAF17-3982-4FDF-BB89-187746E10F79}" destId="{4CC9BD49-B6A7-4250-BE15-218F4563DD40}" srcOrd="3" destOrd="0" parTransId="{D1B062CC-051D-4832-8043-5079DCA2281D}" sibTransId="{30371A4D-5E18-47F3-999C-D9DE850E2E5B}"/>
    <dgm:cxn modelId="{C3FAC7D2-CF3B-454C-BF4E-2A21D8B6CD54}" type="presOf" srcId="{F015B52D-EDCC-4771-ABDB-B47CEB47C81A}" destId="{E9683628-D8E4-4F6A-B123-C96E0FE689F5}" srcOrd="0" destOrd="0" presId="urn:microsoft.com/office/officeart/2005/8/layout/vList2"/>
    <dgm:cxn modelId="{9796BDEB-2ADC-4AC8-B088-400CF6325CB5}" type="presOf" srcId="{CD7AF208-77A5-4E38-8218-DC9AC2A723A2}" destId="{E7657ECA-5639-478C-9FFB-09F9C88543F8}" srcOrd="0" destOrd="0" presId="urn:microsoft.com/office/officeart/2005/8/layout/vList2"/>
    <dgm:cxn modelId="{A5DF3488-AEB2-4366-9D57-B3B0D77A9DD0}" type="presParOf" srcId="{AEF06FC2-6B2B-491D-9317-BC3706902D59}" destId="{98549BA8-040C-4ADB-86BF-D1789A6D00C6}" srcOrd="0" destOrd="0" presId="urn:microsoft.com/office/officeart/2005/8/layout/vList2"/>
    <dgm:cxn modelId="{3D71275E-7638-4B62-B729-298D2CC0AE97}" type="presParOf" srcId="{AEF06FC2-6B2B-491D-9317-BC3706902D59}" destId="{84B33650-F6F7-48FC-AF55-4BA053F3B16C}" srcOrd="1" destOrd="0" presId="urn:microsoft.com/office/officeart/2005/8/layout/vList2"/>
    <dgm:cxn modelId="{C44E6A43-B765-4A1B-97F9-ED7A1EEF0203}" type="presParOf" srcId="{AEF06FC2-6B2B-491D-9317-BC3706902D59}" destId="{435DE411-6A1A-4771-83E8-C8D4A65DF613}" srcOrd="2" destOrd="0" presId="urn:microsoft.com/office/officeart/2005/8/layout/vList2"/>
    <dgm:cxn modelId="{3E74414B-2155-45A0-9F3B-EE05B1FF4820}" type="presParOf" srcId="{AEF06FC2-6B2B-491D-9317-BC3706902D59}" destId="{AC8F579A-C701-403B-95A6-59EFCE196471}" srcOrd="3" destOrd="0" presId="urn:microsoft.com/office/officeart/2005/8/layout/vList2"/>
    <dgm:cxn modelId="{053ABF0F-39A6-4E3A-995D-F418C9556175}" type="presParOf" srcId="{AEF06FC2-6B2B-491D-9317-BC3706902D59}" destId="{E7657ECA-5639-478C-9FFB-09F9C88543F8}" srcOrd="4" destOrd="0" presId="urn:microsoft.com/office/officeart/2005/8/layout/vList2"/>
    <dgm:cxn modelId="{EADC653C-4C1C-488D-A0ED-95D45A0CF2E2}" type="presParOf" srcId="{AEF06FC2-6B2B-491D-9317-BC3706902D59}" destId="{D5247FE7-51E3-49DF-95B5-630F73B243C3}" srcOrd="5" destOrd="0" presId="urn:microsoft.com/office/officeart/2005/8/layout/vList2"/>
    <dgm:cxn modelId="{2AF3A4E0-D4F5-46A9-95DF-5A81728FFFF9}" type="presParOf" srcId="{AEF06FC2-6B2B-491D-9317-BC3706902D59}" destId="{CE294B30-EC9B-4B84-AD4D-4E9424873D74}" srcOrd="6" destOrd="0" presId="urn:microsoft.com/office/officeart/2005/8/layout/vList2"/>
    <dgm:cxn modelId="{374C6A5F-A689-49DB-8D27-06243847B8C6}" type="presParOf" srcId="{AEF06FC2-6B2B-491D-9317-BC3706902D59}" destId="{4908ACA6-3DAD-414C-8193-EAA953EE9317}" srcOrd="7" destOrd="0" presId="urn:microsoft.com/office/officeart/2005/8/layout/vList2"/>
    <dgm:cxn modelId="{FD20BABE-6378-47CE-B6FA-58C8F7623B5C}" type="presParOf" srcId="{AEF06FC2-6B2B-491D-9317-BC3706902D59}" destId="{E9683628-D8E4-4F6A-B123-C96E0FE689F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49BA8-040C-4ADB-86BF-D1789A6D00C6}">
      <dsp:nvSpPr>
        <dsp:cNvPr id="0" name=""/>
        <dsp:cNvSpPr/>
      </dsp:nvSpPr>
      <dsp:spPr>
        <a:xfrm>
          <a:off x="0" y="0"/>
          <a:ext cx="7968343" cy="280799"/>
        </a:xfrm>
        <a:prstGeom prst="roundRect">
          <a:avLst/>
        </a:prstGeom>
        <a:solidFill>
          <a:srgbClr val="00669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Fast</a:t>
          </a:r>
          <a:endParaRPr lang="en-US" sz="1200" kern="120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13707" y="13707"/>
        <a:ext cx="7940929" cy="253385"/>
      </dsp:txXfrm>
    </dsp:sp>
    <dsp:sp modelId="{435DE411-6A1A-4771-83E8-C8D4A65DF613}">
      <dsp:nvSpPr>
        <dsp:cNvPr id="0" name=""/>
        <dsp:cNvSpPr/>
      </dsp:nvSpPr>
      <dsp:spPr>
        <a:xfrm>
          <a:off x="0" y="326478"/>
          <a:ext cx="7968343" cy="280799"/>
        </a:xfrm>
        <a:prstGeom prst="roundRect">
          <a:avLst/>
        </a:prstGeom>
        <a:solidFill>
          <a:srgbClr val="00669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Small</a:t>
          </a:r>
          <a:endParaRPr lang="en-US" sz="1200" kern="120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13707" y="340185"/>
        <a:ext cx="7940929" cy="253385"/>
      </dsp:txXfrm>
    </dsp:sp>
    <dsp:sp modelId="{E7657ECA-5639-478C-9FFB-09F9C88543F8}">
      <dsp:nvSpPr>
        <dsp:cNvPr id="0" name=""/>
        <dsp:cNvSpPr/>
      </dsp:nvSpPr>
      <dsp:spPr>
        <a:xfrm>
          <a:off x="0" y="641838"/>
          <a:ext cx="7968343" cy="280799"/>
        </a:xfrm>
        <a:prstGeom prst="roundRect">
          <a:avLst/>
        </a:prstGeom>
        <a:solidFill>
          <a:srgbClr val="00669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Distributed</a:t>
          </a:r>
          <a:endParaRPr lang="en-US" sz="1200" kern="120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13707" y="655545"/>
        <a:ext cx="7940929" cy="253385"/>
      </dsp:txXfrm>
    </dsp:sp>
    <dsp:sp modelId="{CE294B30-EC9B-4B84-AD4D-4E9424873D74}">
      <dsp:nvSpPr>
        <dsp:cNvPr id="0" name=""/>
        <dsp:cNvSpPr/>
      </dsp:nvSpPr>
      <dsp:spPr>
        <a:xfrm>
          <a:off x="0" y="957198"/>
          <a:ext cx="7968343" cy="280799"/>
        </a:xfrm>
        <a:prstGeom prst="roundRect">
          <a:avLst/>
        </a:prstGeom>
        <a:solidFill>
          <a:srgbClr val="00669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Data Assurance</a:t>
          </a:r>
          <a:endParaRPr lang="en-US" sz="1200" kern="120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13707" y="970905"/>
        <a:ext cx="7940929" cy="253385"/>
      </dsp:txXfrm>
    </dsp:sp>
    <dsp:sp modelId="{E9683628-D8E4-4F6A-B123-C96E0FE689F5}">
      <dsp:nvSpPr>
        <dsp:cNvPr id="0" name=""/>
        <dsp:cNvSpPr/>
      </dsp:nvSpPr>
      <dsp:spPr>
        <a:xfrm>
          <a:off x="0" y="1272558"/>
          <a:ext cx="7968343" cy="280799"/>
        </a:xfrm>
        <a:prstGeom prst="roundRect">
          <a:avLst/>
        </a:prstGeom>
        <a:solidFill>
          <a:srgbClr val="00669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Free and Open Source</a:t>
          </a:r>
          <a:endParaRPr lang="en-US" sz="1200" kern="120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13707" y="1286265"/>
        <a:ext cx="7940929" cy="253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8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="0" i="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="0" i="0" baseline="0">
                <a:solidFill>
                  <a:schemeClr val="accent2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1" i="1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="1" i="1" baseline="0">
                <a:solidFill>
                  <a:schemeClr val="tx1"/>
                </a:solidFill>
                <a:latin typeface="Trebuchet MS"/>
                <a:cs typeface="Trebuchet MS"/>
              </a:defRPr>
            </a:lvl2pPr>
            <a:lvl3pPr>
              <a:lnSpc>
                <a:spcPct val="120000"/>
              </a:lnSpc>
              <a:defRPr sz="1100" b="1" i="1" baseline="0">
                <a:solidFill>
                  <a:schemeClr val="tx1"/>
                </a:solidFill>
                <a:latin typeface="Trebuchet MS"/>
                <a:cs typeface="Trebuchet MS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3" r:id="rId4"/>
    <p:sldLayoutId id="2147483711" r:id="rId5"/>
    <p:sldLayoutId id="2147483749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it-ebooks.info/book/145/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git-scm.com/about/free-and-open-source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9144000" cy="51435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1078757"/>
          </a:xfrm>
        </p:spPr>
        <p:txBody>
          <a:bodyPr/>
          <a:lstStyle/>
          <a:p>
            <a:r>
              <a:rPr lang="en-US" dirty="0" smtClean="0"/>
              <a:t>VERSION CONTROL WITH GIT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KISHORE DONEKAL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DEC, </a:t>
            </a:r>
            <a:r>
              <a:rPr lang="en-US" dirty="0" smtClean="0"/>
              <a:t>2017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GIT SETUP</a:t>
            </a:r>
            <a:endParaRPr lang="en-US" dirty="0"/>
          </a:p>
        </p:txBody>
      </p:sp>
      <p:pic>
        <p:nvPicPr>
          <p:cNvPr id="3" name="Picture 2" descr="http://3.bp.blogspot.com/-ysrLXnFGG1o/T52jUlgly8I/AAAAAAAABPI/xaY4Yg6XPdA/s1600/ssh_rs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321" y="2384290"/>
            <a:ext cx="3276600" cy="228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8664" y="865414"/>
            <a:ext cx="60708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Download binary from here: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git-scm.com/downloads</a:t>
            </a:r>
            <a:endParaRPr lang="en-US" dirty="0" smtClean="0"/>
          </a:p>
          <a:p>
            <a:r>
              <a:rPr lang="en-US" dirty="0" smtClean="0"/>
              <a:t>Follow the steps using the default options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3535" y="1932215"/>
            <a:ext cx="599469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Configure your identity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Generate SSH key pair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ssh-keygen -t rsa -C "</a:t>
            </a:r>
            <a:r>
              <a:rPr lang="de-DE" i="1" dirty="0">
                <a:latin typeface="Consolas" panose="020B0609020204030204" pitchFamily="49" charset="0"/>
                <a:cs typeface="Consolas" panose="020B0609020204030204" pitchFamily="49" charset="0"/>
              </a:rPr>
              <a:t>your_email@example.com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Send public key to repository owner or upload to your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Configure username and email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--global user.name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YOUR NAME“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--global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user.email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"YOUR EMAIL"</a:t>
            </a:r>
          </a:p>
        </p:txBody>
      </p:sp>
    </p:spTree>
    <p:extLst>
      <p:ext uri="{BB962C8B-B14F-4D97-AF65-F5344CB8AC3E}">
        <p14:creationId xmlns:p14="http://schemas.microsoft.com/office/powerpoint/2010/main" val="19374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0" dirty="0" smtClean="0"/>
              <a:t>Clone Repository </a:t>
            </a:r>
          </a:p>
          <a:p>
            <a:pPr marL="0" indent="0">
              <a:buNone/>
            </a:pPr>
            <a:r>
              <a:rPr lang="en-US" i="0" dirty="0" smtClean="0"/>
              <a:t>		</a:t>
            </a:r>
            <a:r>
              <a:rPr lang="en-US" b="0" dirty="0" err="1" smtClean="0"/>
              <a:t>git</a:t>
            </a:r>
            <a:r>
              <a:rPr lang="en-US" b="0" dirty="0" smtClean="0"/>
              <a:t> clone &lt;</a:t>
            </a:r>
            <a:r>
              <a:rPr lang="en-US" b="0" dirty="0" err="1" smtClean="0"/>
              <a:t>url</a:t>
            </a:r>
            <a:r>
              <a:rPr lang="en-US" b="0" dirty="0" smtClean="0"/>
              <a:t>&gt; [--branch &lt;</a:t>
            </a:r>
            <a:r>
              <a:rPr lang="en-US" b="0" dirty="0" err="1" smtClean="0"/>
              <a:t>branchname</a:t>
            </a:r>
            <a:r>
              <a:rPr lang="en-US" b="0" dirty="0" smtClean="0"/>
              <a:t>&gt;] [&lt;</a:t>
            </a:r>
            <a:r>
              <a:rPr lang="en-US" b="0" dirty="0" err="1" smtClean="0"/>
              <a:t>foldername</a:t>
            </a:r>
            <a:r>
              <a:rPr lang="en-US" b="0" dirty="0" smtClean="0"/>
              <a:t>&gt;]</a:t>
            </a:r>
          </a:p>
          <a:p>
            <a:r>
              <a:rPr lang="en-US" i="0" dirty="0" smtClean="0"/>
              <a:t>Checkout/change branch</a:t>
            </a:r>
          </a:p>
          <a:p>
            <a:pPr marL="0" indent="0">
              <a:buNone/>
            </a:pPr>
            <a:r>
              <a:rPr lang="en-US" i="0" dirty="0"/>
              <a:t>	</a:t>
            </a:r>
            <a:r>
              <a:rPr lang="en-US" b="0" i="0" dirty="0" smtClean="0"/>
              <a:t>	</a:t>
            </a:r>
            <a:r>
              <a:rPr lang="en-US" b="0" i="0" dirty="0" err="1" smtClean="0"/>
              <a:t>git</a:t>
            </a:r>
            <a:r>
              <a:rPr lang="en-US" b="0" i="0" dirty="0" smtClean="0"/>
              <a:t> checkout &lt;</a:t>
            </a:r>
            <a:r>
              <a:rPr lang="en-US" b="0" i="0" dirty="0" err="1" smtClean="0"/>
              <a:t>branchname</a:t>
            </a:r>
            <a:r>
              <a:rPr lang="en-US" b="0" i="0" dirty="0" smtClean="0"/>
              <a:t>&gt;</a:t>
            </a:r>
          </a:p>
          <a:p>
            <a:r>
              <a:rPr lang="en-US" i="0" dirty="0" smtClean="0"/>
              <a:t>Pull Remote Repository</a:t>
            </a:r>
          </a:p>
          <a:p>
            <a:pPr marL="0" indent="0">
              <a:buNone/>
            </a:pPr>
            <a:r>
              <a:rPr lang="en-US" i="0" dirty="0"/>
              <a:t>	</a:t>
            </a:r>
            <a:r>
              <a:rPr lang="en-US" b="0" i="0" dirty="0" smtClean="0"/>
              <a:t>	</a:t>
            </a:r>
            <a:r>
              <a:rPr lang="en-US" b="0" i="0" dirty="0" err="1" smtClean="0"/>
              <a:t>git</a:t>
            </a:r>
            <a:r>
              <a:rPr lang="en-US" b="0" i="0" dirty="0" smtClean="0"/>
              <a:t> pull</a:t>
            </a:r>
          </a:p>
          <a:p>
            <a:r>
              <a:rPr lang="en-US" i="0" dirty="0" smtClean="0"/>
              <a:t>Initialize the new </a:t>
            </a:r>
            <a:r>
              <a:rPr lang="en-US" i="0" dirty="0" err="1" smtClean="0"/>
              <a:t>git</a:t>
            </a:r>
            <a:r>
              <a:rPr lang="en-US" i="0" dirty="0" smtClean="0"/>
              <a:t> repository</a:t>
            </a:r>
          </a:p>
          <a:p>
            <a:pPr marL="0" indent="0">
              <a:buNone/>
            </a:pPr>
            <a:r>
              <a:rPr lang="en-US" i="0" dirty="0"/>
              <a:t>	</a:t>
            </a:r>
            <a:r>
              <a:rPr lang="en-US" b="0" i="0" dirty="0" smtClean="0"/>
              <a:t>	</a:t>
            </a:r>
            <a:r>
              <a:rPr lang="en-US" b="0" i="0" dirty="0" err="1" smtClean="0"/>
              <a:t>git</a:t>
            </a:r>
            <a:r>
              <a:rPr lang="en-US" b="0" i="0" dirty="0" smtClean="0"/>
              <a:t> </a:t>
            </a:r>
            <a:r>
              <a:rPr lang="en-US" b="0" i="0" dirty="0" err="1" smtClean="0"/>
              <a:t>init</a:t>
            </a:r>
            <a:endParaRPr lang="en-US" b="0" i="0" dirty="0" smtClean="0"/>
          </a:p>
          <a:p>
            <a:r>
              <a:rPr lang="en-US" i="0" dirty="0" smtClean="0"/>
              <a:t>Add file to Staging</a:t>
            </a:r>
          </a:p>
          <a:p>
            <a:pPr marL="0" indent="0">
              <a:buNone/>
            </a:pPr>
            <a:r>
              <a:rPr lang="en-US" i="0" dirty="0"/>
              <a:t>	</a:t>
            </a:r>
            <a:r>
              <a:rPr lang="en-US" i="0" dirty="0" smtClean="0"/>
              <a:t>	</a:t>
            </a:r>
            <a:r>
              <a:rPr lang="en-US" b="0" i="0" dirty="0" err="1" smtClean="0"/>
              <a:t>git</a:t>
            </a:r>
            <a:r>
              <a:rPr lang="en-US" b="0" i="0" dirty="0" smtClean="0"/>
              <a:t> add ./-A : Adds all files (Modified + Newly added)</a:t>
            </a:r>
          </a:p>
          <a:p>
            <a:pPr marL="0" indent="0">
              <a:buNone/>
            </a:pPr>
            <a:r>
              <a:rPr lang="en-US" b="0" i="0" dirty="0"/>
              <a:t>	</a:t>
            </a:r>
            <a:r>
              <a:rPr lang="en-US" b="0" i="0" dirty="0" smtClean="0"/>
              <a:t>	</a:t>
            </a:r>
            <a:r>
              <a:rPr lang="en-US" b="0" i="0" dirty="0" err="1" smtClean="0"/>
              <a:t>git</a:t>
            </a:r>
            <a:r>
              <a:rPr lang="en-US" b="0" i="0" dirty="0" smtClean="0"/>
              <a:t> add –u : Adds only Modified files</a:t>
            </a:r>
          </a:p>
          <a:p>
            <a:pPr marL="0" indent="0">
              <a:buNone/>
            </a:pPr>
            <a:r>
              <a:rPr lang="en-US" b="0" i="0" dirty="0"/>
              <a:t>	</a:t>
            </a:r>
            <a:r>
              <a:rPr lang="en-US" b="0" i="0" dirty="0" smtClean="0"/>
              <a:t>	</a:t>
            </a:r>
            <a:r>
              <a:rPr lang="en-US" b="0" i="0" dirty="0" err="1" smtClean="0"/>
              <a:t>git</a:t>
            </a:r>
            <a:r>
              <a:rPr lang="en-US" b="0" i="0" dirty="0" smtClean="0"/>
              <a:t> add &lt;filename&gt; : Adds particular file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GIT BASE FLOW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6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0" dirty="0" smtClean="0"/>
              <a:t>Commit to Staging </a:t>
            </a:r>
          </a:p>
          <a:p>
            <a:pPr marL="0" indent="0">
              <a:buNone/>
            </a:pPr>
            <a:r>
              <a:rPr lang="en-US" b="0" i="0" dirty="0"/>
              <a:t>	</a:t>
            </a:r>
            <a:r>
              <a:rPr lang="en-US" b="0" i="0" dirty="0" smtClean="0"/>
              <a:t>	</a:t>
            </a:r>
            <a:r>
              <a:rPr lang="en-US" b="0" i="0" dirty="0" err="1" smtClean="0"/>
              <a:t>git</a:t>
            </a:r>
            <a:r>
              <a:rPr lang="en-US" b="0" i="0" dirty="0" smtClean="0"/>
              <a:t> commit –m “&lt;commit message&gt;”</a:t>
            </a:r>
          </a:p>
          <a:p>
            <a:r>
              <a:rPr lang="en-US" b="0" i="0" dirty="0" smtClean="0"/>
              <a:t>Push to remote repository</a:t>
            </a:r>
          </a:p>
          <a:p>
            <a:pPr marL="0" indent="0">
              <a:buNone/>
            </a:pPr>
            <a:r>
              <a:rPr lang="en-US" b="0" i="0" dirty="0"/>
              <a:t>	</a:t>
            </a:r>
            <a:r>
              <a:rPr lang="en-US" b="0" i="0" dirty="0" smtClean="0"/>
              <a:t>	</a:t>
            </a:r>
            <a:r>
              <a:rPr lang="en-US" b="0" i="0" dirty="0" err="1" smtClean="0"/>
              <a:t>git</a:t>
            </a:r>
            <a:r>
              <a:rPr lang="en-US" b="0" i="0" dirty="0" smtClean="0"/>
              <a:t> push</a:t>
            </a:r>
          </a:p>
          <a:p>
            <a:r>
              <a:rPr lang="en-US" b="0" i="0" dirty="0" smtClean="0"/>
              <a:t>Check logs</a:t>
            </a:r>
          </a:p>
          <a:p>
            <a:pPr marL="0" indent="0">
              <a:buNone/>
            </a:pPr>
            <a:r>
              <a:rPr lang="en-US" b="0" i="0" dirty="0"/>
              <a:t>	</a:t>
            </a:r>
            <a:r>
              <a:rPr lang="en-US" b="0" i="0" dirty="0" smtClean="0"/>
              <a:t>	</a:t>
            </a:r>
            <a:r>
              <a:rPr lang="en-US" b="0" i="0" dirty="0" err="1" smtClean="0"/>
              <a:t>git</a:t>
            </a:r>
            <a:r>
              <a:rPr lang="en-US" b="0" i="0" dirty="0" smtClean="0"/>
              <a:t> log</a:t>
            </a:r>
          </a:p>
          <a:p>
            <a:r>
              <a:rPr lang="en-US" b="0" i="0" dirty="0" smtClean="0"/>
              <a:t>Create new branch</a:t>
            </a:r>
          </a:p>
          <a:p>
            <a:pPr marL="0" indent="0">
              <a:buNone/>
            </a:pPr>
            <a:r>
              <a:rPr lang="en-US" b="0" i="0" dirty="0"/>
              <a:t>	</a:t>
            </a:r>
            <a:r>
              <a:rPr lang="en-US" b="0" i="0" dirty="0" smtClean="0"/>
              <a:t>	</a:t>
            </a:r>
            <a:r>
              <a:rPr lang="en-US" b="0" i="0" dirty="0" err="1" smtClean="0"/>
              <a:t>git</a:t>
            </a:r>
            <a:r>
              <a:rPr lang="en-US" b="0" i="0" dirty="0" smtClean="0"/>
              <a:t> branch origin &lt;</a:t>
            </a:r>
            <a:r>
              <a:rPr lang="en-US" b="0" i="0" dirty="0" err="1" smtClean="0"/>
              <a:t>newbranchname</a:t>
            </a:r>
            <a:r>
              <a:rPr lang="en-US" b="0" i="0" dirty="0" smtClean="0"/>
              <a:t>&gt; &lt;</a:t>
            </a:r>
            <a:r>
              <a:rPr lang="en-US" b="0" i="0" dirty="0" err="1" smtClean="0"/>
              <a:t>oldbranchname</a:t>
            </a:r>
            <a:r>
              <a:rPr lang="en-US" b="0" i="0" dirty="0" smtClean="0"/>
              <a:t>&gt;</a:t>
            </a:r>
          </a:p>
          <a:p>
            <a:r>
              <a:rPr lang="en-US" b="0" i="0" dirty="0" smtClean="0"/>
              <a:t>Push branch to remote</a:t>
            </a:r>
          </a:p>
          <a:p>
            <a:pPr marL="0" indent="0">
              <a:buNone/>
            </a:pPr>
            <a:r>
              <a:rPr lang="en-US" b="0" i="0" dirty="0"/>
              <a:t>	</a:t>
            </a:r>
            <a:r>
              <a:rPr lang="en-US" b="0" i="0" dirty="0" smtClean="0"/>
              <a:t>	</a:t>
            </a:r>
            <a:r>
              <a:rPr lang="en-US" b="0" i="0" dirty="0" err="1" smtClean="0"/>
              <a:t>git</a:t>
            </a:r>
            <a:r>
              <a:rPr lang="en-US" b="0" i="0" dirty="0" smtClean="0"/>
              <a:t> push –set-upstream origin &lt;</a:t>
            </a:r>
            <a:r>
              <a:rPr lang="en-US" b="0" i="0" dirty="0" err="1" smtClean="0"/>
              <a:t>newbramchname</a:t>
            </a:r>
            <a:r>
              <a:rPr lang="en-US" b="0" i="0" smtClean="0"/>
              <a:t>&gt;</a:t>
            </a:r>
            <a:endParaRPr lang="en-US" b="0" i="0" dirty="0" smtClean="0"/>
          </a:p>
          <a:p>
            <a:pPr marL="0" indent="0">
              <a:buNone/>
            </a:pPr>
            <a:endParaRPr lang="en-US" b="0" i="0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GIT BASE FLOW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8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UNDOING CHANGES</a:t>
            </a:r>
            <a:endParaRPr lang="en-US" dirty="0"/>
          </a:p>
        </p:txBody>
      </p:sp>
      <p:sp>
        <p:nvSpPr>
          <p:cNvPr id="3" name="TextShape 2"/>
          <p:cNvSpPr txBox="1"/>
          <p:nvPr/>
        </p:nvSpPr>
        <p:spPr>
          <a:xfrm>
            <a:off x="334754" y="875081"/>
            <a:ext cx="4876343" cy="3931006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US" sz="2000" b="1" dirty="0">
                <a:latin typeface="Arial"/>
              </a:rPr>
              <a:t>Working directory</a:t>
            </a:r>
            <a:endParaRPr sz="2000" b="1" dirty="0"/>
          </a:p>
          <a:p>
            <a:pPr marL="1257300" lvl="2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checkout -- file.txt</a:t>
            </a:r>
            <a:endParaRPr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57300" lvl="2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checkout .</a:t>
            </a:r>
            <a:endParaRPr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57300" lvl="2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clean 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xdf</a:t>
            </a:r>
            <a:endParaRPr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SzPct val="45000"/>
            </a:pPr>
            <a:r>
              <a:rPr lang="en-US" sz="2000" b="1" dirty="0">
                <a:latin typeface="Arial"/>
              </a:rPr>
              <a:t>Staging </a:t>
            </a:r>
            <a:r>
              <a:rPr lang="en-US" sz="2000" b="1" dirty="0" smtClean="0">
                <a:latin typeface="Arial"/>
              </a:rPr>
              <a:t>area (Index)</a:t>
            </a:r>
            <a:endParaRPr sz="2000" b="1" dirty="0"/>
          </a:p>
          <a:p>
            <a:pPr marL="1257300" lvl="2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reset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-- file.txt</a:t>
            </a:r>
            <a:endParaRPr sz="2000" dirty="0"/>
          </a:p>
          <a:p>
            <a:pPr>
              <a:buSzPct val="45000"/>
            </a:pPr>
            <a:r>
              <a:rPr lang="en-US" sz="2000" b="1" dirty="0">
                <a:latin typeface="Arial"/>
              </a:rPr>
              <a:t>Local branch</a:t>
            </a:r>
            <a:endParaRPr sz="2000" b="1" dirty="0"/>
          </a:p>
          <a:p>
            <a:pPr marL="1257300" lvl="2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reset HEAD^^ (HEAD~2)</a:t>
            </a:r>
            <a:endParaRPr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57300" lvl="2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commit --amend -m “commit message” </a:t>
            </a:r>
            <a:endParaRPr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SzPct val="45000"/>
            </a:pPr>
            <a:r>
              <a:rPr lang="en-US" sz="2000" b="1" dirty="0">
                <a:latin typeface="Arial"/>
              </a:rPr>
              <a:t>Remote repository</a:t>
            </a:r>
            <a:endParaRPr sz="2000" b="1" dirty="0"/>
          </a:p>
          <a:p>
            <a:pPr marL="1257300" lvl="2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revert &lt;sha1&gt;</a:t>
            </a:r>
            <a:endParaRPr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29084" y="983226"/>
            <a:ext cx="36674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Through Tortoise </a:t>
            </a:r>
            <a:r>
              <a:rPr lang="en-US" sz="1600" b="1" dirty="0" err="1" smtClean="0"/>
              <a:t>git</a:t>
            </a:r>
            <a:endParaRPr lang="en-US" sz="1600" b="1" dirty="0" smtClean="0"/>
          </a:p>
          <a:p>
            <a:r>
              <a:rPr lang="en-US" b="1" dirty="0" smtClean="0"/>
              <a:t>Revert:</a:t>
            </a:r>
          </a:p>
          <a:p>
            <a:r>
              <a:rPr lang="en-US" dirty="0"/>
              <a:t>	</a:t>
            </a:r>
            <a:r>
              <a:rPr lang="en-US" dirty="0" smtClean="0"/>
              <a:t>Go to file -&gt; Tortoise </a:t>
            </a:r>
            <a:r>
              <a:rPr lang="en-US" dirty="0" err="1" smtClean="0"/>
              <a:t>Git</a:t>
            </a:r>
            <a:r>
              <a:rPr lang="en-US" dirty="0" smtClean="0"/>
              <a:t> -&gt; Revert</a:t>
            </a:r>
          </a:p>
          <a:p>
            <a:r>
              <a:rPr lang="en-US" dirty="0"/>
              <a:t>	</a:t>
            </a:r>
            <a:r>
              <a:rPr lang="en-US" dirty="0" smtClean="0"/>
              <a:t>Go to repository -&gt; Tortoise </a:t>
            </a:r>
            <a:r>
              <a:rPr lang="en-US" dirty="0" err="1" smtClean="0"/>
              <a:t>Git</a:t>
            </a:r>
            <a:r>
              <a:rPr lang="en-US" dirty="0" smtClean="0"/>
              <a:t> -&gt; Revert</a:t>
            </a:r>
          </a:p>
          <a:p>
            <a:r>
              <a:rPr lang="en-US" dirty="0"/>
              <a:t>	</a:t>
            </a:r>
            <a:r>
              <a:rPr lang="en-US" dirty="0" smtClean="0"/>
              <a:t>Go to Repository -&gt; Tortoise </a:t>
            </a:r>
            <a:r>
              <a:rPr lang="en-US" dirty="0" err="1" smtClean="0"/>
              <a:t>Git</a:t>
            </a:r>
            <a:r>
              <a:rPr lang="en-US" dirty="0" smtClean="0"/>
              <a:t> -&gt; Clean up</a:t>
            </a:r>
          </a:p>
          <a:p>
            <a:r>
              <a:rPr lang="en-US" b="1" dirty="0" smtClean="0"/>
              <a:t>Reset:</a:t>
            </a:r>
          </a:p>
          <a:p>
            <a:r>
              <a:rPr lang="en-US" dirty="0" smtClean="0"/>
              <a:t>Go to Repository -&gt; Tortoise </a:t>
            </a:r>
            <a:r>
              <a:rPr lang="en-US" dirty="0" err="1" smtClean="0"/>
              <a:t>Git</a:t>
            </a:r>
            <a:r>
              <a:rPr lang="en-US" dirty="0" smtClean="0"/>
              <a:t> -&gt; Show Log -&gt; select particular revision no -&gt; Reset</a:t>
            </a:r>
            <a:endParaRPr lang="en-US" dirty="0"/>
          </a:p>
          <a:p>
            <a:r>
              <a:rPr lang="en-US" b="1" dirty="0" smtClean="0"/>
              <a:t>Amend Commit:</a:t>
            </a:r>
          </a:p>
          <a:p>
            <a:r>
              <a:rPr lang="en-US" dirty="0" smtClean="0"/>
              <a:t>Go to Repository -&gt; </a:t>
            </a:r>
            <a:r>
              <a:rPr lang="en-US" dirty="0" err="1" smtClean="0"/>
              <a:t>Git</a:t>
            </a:r>
            <a:r>
              <a:rPr lang="en-US" dirty="0" smtClean="0"/>
              <a:t> Commit -&gt; Amend last commit</a:t>
            </a:r>
          </a:p>
          <a:p>
            <a:r>
              <a:rPr lang="en-US" b="1" dirty="0" smtClean="0"/>
              <a:t>Revert:</a:t>
            </a:r>
          </a:p>
          <a:p>
            <a:r>
              <a:rPr lang="en-US" dirty="0" smtClean="0"/>
              <a:t>Go to Repository -&gt; Tortoise </a:t>
            </a:r>
            <a:r>
              <a:rPr lang="en-US" dirty="0" err="1" smtClean="0"/>
              <a:t>Git</a:t>
            </a:r>
            <a:r>
              <a:rPr lang="en-US" dirty="0" smtClean="0"/>
              <a:t> -&gt; Show Log -&gt; Select particular revision -&gt; Revert changes by </a:t>
            </a:r>
            <a:r>
              <a:rPr lang="en-US" smtClean="0"/>
              <a:t>this commit</a:t>
            </a:r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97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GIT RESET</a:t>
            </a:r>
            <a:endParaRPr lang="en-US" dirty="0"/>
          </a:p>
        </p:txBody>
      </p:sp>
      <p:sp>
        <p:nvSpPr>
          <p:cNvPr id="3" name="TextShape 2"/>
          <p:cNvSpPr txBox="1"/>
          <p:nvPr/>
        </p:nvSpPr>
        <p:spPr>
          <a:xfrm>
            <a:off x="213054" y="811388"/>
            <a:ext cx="9071640" cy="396843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endParaRPr sz="1200" dirty="0"/>
          </a:p>
          <a:p>
            <a:pPr>
              <a:buSzPct val="45000"/>
            </a:pPr>
            <a:r>
              <a:rPr lang="en-US" sz="2000" b="1" dirty="0">
                <a:latin typeface="Arial"/>
              </a:rPr>
              <a:t>Soft</a:t>
            </a:r>
            <a:endParaRPr sz="1200" b="1"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</a:rPr>
              <a:t>Change HEAD to old SHA1</a:t>
            </a:r>
            <a:endParaRPr sz="1200"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reset --soft &lt;sha1&gt;</a:t>
            </a: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</a:rPr>
              <a:t>Add changes into index</a:t>
            </a:r>
            <a:endParaRPr sz="1200" dirty="0"/>
          </a:p>
          <a:p>
            <a:pPr>
              <a:buSzPct val="45000"/>
            </a:pPr>
            <a:r>
              <a:rPr lang="en-US" sz="2000" b="1" dirty="0">
                <a:latin typeface="Arial"/>
              </a:rPr>
              <a:t>Mixed (default)</a:t>
            </a:r>
            <a:endParaRPr sz="1200" b="1"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</a:rPr>
              <a:t>Change HEAD to old SHA1</a:t>
            </a:r>
            <a:endParaRPr sz="1200"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reset -- mixed &lt;sha1&gt;</a:t>
            </a:r>
            <a:endParaRPr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</a:rPr>
              <a:t>Do not add changes to index</a:t>
            </a:r>
            <a:endParaRPr sz="1200" dirty="0"/>
          </a:p>
          <a:p>
            <a:pPr>
              <a:buSzPct val="45000"/>
            </a:pPr>
            <a:r>
              <a:rPr lang="en-US" sz="2000" b="1" dirty="0">
                <a:latin typeface="Arial"/>
              </a:rPr>
              <a:t>Hard</a:t>
            </a:r>
            <a:endParaRPr sz="1200" b="1"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</a:rPr>
              <a:t>Change HEAD to old SHA1</a:t>
            </a:r>
            <a:endParaRPr sz="1200"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reset -- hard &lt;sha1&gt;</a:t>
            </a: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</a:rPr>
              <a:t>Do not saves changes. </a:t>
            </a:r>
            <a:endParaRPr lang="en-US" sz="1800" dirty="0" smtClean="0">
              <a:latin typeface="Arial"/>
            </a:endParaRPr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/>
              </a:rPr>
              <a:t>Do </a:t>
            </a:r>
            <a:r>
              <a:rPr lang="en-US" sz="1800" dirty="0">
                <a:latin typeface="Arial"/>
              </a:rPr>
              <a:t>not </a:t>
            </a:r>
            <a:r>
              <a:rPr lang="en-US" sz="1800" dirty="0" smtClean="0">
                <a:latin typeface="Arial"/>
              </a:rPr>
              <a:t>remove </a:t>
            </a:r>
            <a:r>
              <a:rPr lang="en-US" sz="1800" dirty="0">
                <a:latin typeface="Arial"/>
              </a:rPr>
              <a:t>the new commit, but </a:t>
            </a:r>
            <a:r>
              <a:rPr lang="en-US" sz="1800" dirty="0" err="1">
                <a:latin typeface="Arial"/>
              </a:rPr>
              <a:t>git</a:t>
            </a:r>
            <a:r>
              <a:rPr lang="en-US" sz="1800" dirty="0">
                <a:latin typeface="Arial"/>
              </a:rPr>
              <a:t> </a:t>
            </a:r>
            <a:r>
              <a:rPr lang="en-US" sz="1800" dirty="0" err="1">
                <a:latin typeface="Arial"/>
              </a:rPr>
              <a:t>gc</a:t>
            </a:r>
            <a:r>
              <a:rPr lang="en-US" sz="1800" dirty="0">
                <a:latin typeface="Arial"/>
              </a:rPr>
              <a:t> can )</a:t>
            </a:r>
            <a:endParaRPr sz="1200" dirty="0"/>
          </a:p>
        </p:txBody>
      </p:sp>
      <p:pic>
        <p:nvPicPr>
          <p:cNvPr id="4" name="Picture 2" descr="http://blog.8thcolor.com/images/2012/10/ssbzpivyY6NAtppk7aWMvn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448" y="1128933"/>
            <a:ext cx="3626486" cy="290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795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6"/>
          <a:stretch/>
        </p:blipFill>
        <p:spPr bwMode="auto">
          <a:xfrm>
            <a:off x="294217" y="764873"/>
            <a:ext cx="6706429" cy="4041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0940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56" y="1473399"/>
            <a:ext cx="2632378" cy="1241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322" y="1421613"/>
            <a:ext cx="2491644" cy="129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910724" y="1866841"/>
            <a:ext cx="661276" cy="244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56" y="3102812"/>
            <a:ext cx="2502147" cy="1696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321" y="3061995"/>
            <a:ext cx="3272739" cy="17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910724" y="3951241"/>
            <a:ext cx="661276" cy="244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Shape 2"/>
          <p:cNvSpPr txBox="1"/>
          <p:nvPr/>
        </p:nvSpPr>
        <p:spPr>
          <a:xfrm>
            <a:off x="237301" y="856108"/>
            <a:ext cx="3611448" cy="496941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US" sz="1600" b="1" dirty="0">
                <a:latin typeface="Arial"/>
              </a:rPr>
              <a:t>Fast-forward merge</a:t>
            </a:r>
            <a:endParaRPr sz="1050" b="1" dirty="0"/>
          </a:p>
          <a:p>
            <a:pPr lvl="1">
              <a:buSzPct val="75000"/>
            </a:pPr>
            <a:r>
              <a:rPr lang="en-US" dirty="0">
                <a:latin typeface="Arial"/>
              </a:rPr>
              <a:t>Do not produce additional </a:t>
            </a:r>
            <a:r>
              <a:rPr lang="en-US" dirty="0" smtClean="0">
                <a:latin typeface="Arial"/>
              </a:rPr>
              <a:t>commit</a:t>
            </a:r>
            <a:endParaRPr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237301" y="2619706"/>
            <a:ext cx="421765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45000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Non-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ff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merge</a:t>
            </a:r>
            <a:endParaRPr lang="en-US" sz="105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SzPct val="750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Produce additional commit with details</a:t>
            </a:r>
            <a:endParaRPr lang="en-US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359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3" name="TextShape 2"/>
          <p:cNvSpPr txBox="1"/>
          <p:nvPr/>
        </p:nvSpPr>
        <p:spPr>
          <a:xfrm>
            <a:off x="290640" y="935736"/>
            <a:ext cx="8281860" cy="3377184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US" sz="1600" b="1" dirty="0">
                <a:latin typeface="Arial"/>
              </a:rPr>
              <a:t>Abort merge</a:t>
            </a:r>
            <a:endParaRPr sz="900" b="1" dirty="0"/>
          </a:p>
          <a:p>
            <a:pPr lvl="1">
              <a:buSzPct val="75000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merge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–abort</a:t>
            </a:r>
          </a:p>
          <a:p>
            <a:pPr lvl="1">
              <a:buSzPct val="75000"/>
            </a:pPr>
            <a:endParaRPr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SzPct val="45000"/>
            </a:pPr>
            <a:r>
              <a:rPr lang="en-US" sz="1600" b="1" dirty="0">
                <a:latin typeface="Arial"/>
              </a:rPr>
              <a:t>Resolve by selecting version</a:t>
            </a:r>
            <a:endParaRPr sz="900" b="1" dirty="0"/>
          </a:p>
          <a:p>
            <a:pPr lvl="1">
              <a:buSzPct val="75000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checkout --ours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–theirs</a:t>
            </a:r>
          </a:p>
          <a:p>
            <a:pPr lvl="1">
              <a:buSzPct val="75000"/>
            </a:pPr>
            <a:endParaRPr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SzPct val="45000"/>
            </a:pPr>
            <a:r>
              <a:rPr lang="en-US" sz="1600" b="1" dirty="0">
                <a:latin typeface="Arial"/>
              </a:rPr>
              <a:t>Resolve manually</a:t>
            </a:r>
            <a:endParaRPr sz="900" b="1" dirty="0"/>
          </a:p>
          <a:p>
            <a:pPr lvl="1">
              <a:buSzPct val="75000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diff</a:t>
            </a:r>
          </a:p>
          <a:p>
            <a:pPr lvl="1">
              <a:buSzPct val="75000"/>
            </a:pPr>
            <a:endParaRPr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SzPct val="45000"/>
            </a:pPr>
            <a:r>
              <a:rPr lang="en-US" sz="1600" b="1" dirty="0">
                <a:latin typeface="Arial"/>
              </a:rPr>
              <a:t>User merge </a:t>
            </a:r>
            <a:r>
              <a:rPr lang="en-US" sz="1600" b="1" dirty="0" smtClean="0">
                <a:latin typeface="Arial"/>
              </a:rPr>
              <a:t>tool</a:t>
            </a:r>
          </a:p>
          <a:p>
            <a:pPr>
              <a:buSzPct val="45000"/>
            </a:pPr>
            <a:endParaRPr lang="en-US" sz="1600" dirty="0" smtClean="0">
              <a:latin typeface="Arial"/>
            </a:endParaRPr>
          </a:p>
          <a:p>
            <a:pPr>
              <a:buSzPct val="45000"/>
            </a:pPr>
            <a:r>
              <a:rPr lang="en-US" sz="1600" b="1" dirty="0" smtClean="0">
                <a:latin typeface="Arial"/>
              </a:rPr>
              <a:t>Avoid conflicts</a:t>
            </a:r>
            <a:endParaRPr lang="en-US" sz="1600" b="1" dirty="0">
              <a:latin typeface="Arial"/>
            </a:endParaRP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1600" dirty="0"/>
              <a:t>Short commits</a:t>
            </a: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1600" dirty="0"/>
              <a:t>No edits to whitespaces</a:t>
            </a: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1600" dirty="0"/>
              <a:t>Merge often</a:t>
            </a:r>
          </a:p>
          <a:p>
            <a:pPr>
              <a:buSzPct val="45000"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3712199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GIT BEST PRACTICES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499" y="914400"/>
            <a:ext cx="60388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Identify yourself</a:t>
            </a:r>
          </a:p>
          <a:p>
            <a:r>
              <a:rPr lang="en-US" sz="1600" dirty="0">
                <a:cs typeface="Consolas" panose="020B0609020204030204" pitchFamily="49" charset="0"/>
              </a:rPr>
              <a:t>	</a:t>
            </a:r>
            <a:r>
              <a:rPr lang="en-US" sz="1600" dirty="0" smtClean="0">
                <a:cs typeface="Consolas" panose="020B0609020204030204" pitchFamily="49" charset="0"/>
              </a:rPr>
              <a:t>Set username</a:t>
            </a:r>
          </a:p>
          <a:p>
            <a:r>
              <a:rPr lang="en-US" sz="1600" dirty="0">
                <a:cs typeface="Consolas" panose="020B0609020204030204" pitchFamily="49" charset="0"/>
              </a:rPr>
              <a:t>	</a:t>
            </a:r>
            <a:r>
              <a:rPr lang="en-US" sz="1600" dirty="0" smtClean="0">
                <a:cs typeface="Consolas" panose="020B0609020204030204" pitchFamily="49" charset="0"/>
              </a:rPr>
              <a:t>Set email</a:t>
            </a:r>
          </a:p>
          <a:p>
            <a:endParaRPr lang="en-US" sz="1600" dirty="0" smtClean="0">
              <a:cs typeface="Consolas" panose="020B0609020204030204" pitchFamily="49" charset="0"/>
            </a:endParaRPr>
          </a:p>
          <a:p>
            <a:r>
              <a:rPr lang="en-US" sz="1600" b="1" dirty="0" smtClean="0">
                <a:cs typeface="Consolas" panose="020B0609020204030204" pitchFamily="49" charset="0"/>
              </a:rPr>
              <a:t>Pull before push</a:t>
            </a:r>
          </a:p>
          <a:p>
            <a:r>
              <a:rPr lang="en-US" sz="1600" dirty="0">
                <a:cs typeface="Consolas" panose="020B0609020204030204" pitchFamily="49" charset="0"/>
              </a:rPr>
              <a:t>	</a:t>
            </a:r>
            <a:r>
              <a:rPr lang="en-US" sz="1600" dirty="0" smtClean="0">
                <a:cs typeface="Consolas" panose="020B0609020204030204" pitchFamily="49" charset="0"/>
              </a:rPr>
              <a:t>Save you from unnecessary merges</a:t>
            </a:r>
          </a:p>
          <a:p>
            <a:endParaRPr lang="en-US" sz="1600" dirty="0" smtClean="0">
              <a:cs typeface="Consolas" panose="020B0609020204030204" pitchFamily="49" charset="0"/>
            </a:endParaRPr>
          </a:p>
          <a:p>
            <a:r>
              <a:rPr lang="en-US" sz="1600" b="1" dirty="0" smtClean="0">
                <a:cs typeface="Consolas" panose="020B0609020204030204" pitchFamily="49" charset="0"/>
              </a:rPr>
              <a:t>Use default tools</a:t>
            </a:r>
          </a:p>
          <a:p>
            <a:r>
              <a:rPr lang="en-US" sz="1600" dirty="0">
                <a:cs typeface="Consolas" panose="020B0609020204030204" pitchFamily="49" charset="0"/>
              </a:rPr>
              <a:t>	</a:t>
            </a:r>
            <a:r>
              <a:rPr lang="en-US" sz="1600" dirty="0" smtClean="0">
                <a:cs typeface="Consolas" panose="020B0609020204030204" pitchFamily="49" charset="0"/>
              </a:rPr>
              <a:t>If you a new to </a:t>
            </a:r>
            <a:r>
              <a:rPr lang="en-US" sz="1600" dirty="0" err="1" smtClean="0">
                <a:cs typeface="Consolas" panose="020B0609020204030204" pitchFamily="49" charset="0"/>
              </a:rPr>
              <a:t>git</a:t>
            </a:r>
            <a:endParaRPr lang="en-US" sz="1600" dirty="0" smtClean="0">
              <a:cs typeface="Consolas" panose="020B0609020204030204" pitchFamily="49" charset="0"/>
            </a:endParaRPr>
          </a:p>
          <a:p>
            <a:endParaRPr lang="en-US" sz="1600" dirty="0" smtClean="0">
              <a:cs typeface="Consolas" panose="020B0609020204030204" pitchFamily="49" charset="0"/>
            </a:endParaRPr>
          </a:p>
          <a:p>
            <a:r>
              <a:rPr lang="en-US" sz="1600" b="1" dirty="0" smtClean="0">
                <a:cs typeface="Consolas" panose="020B0609020204030204" pitchFamily="49" charset="0"/>
              </a:rPr>
              <a:t>Do not commit garbage</a:t>
            </a:r>
          </a:p>
          <a:p>
            <a:r>
              <a:rPr lang="en-US" sz="1600" dirty="0" smtClean="0"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cs typeface="Consolas" panose="020B0609020204030204" pitchFamily="49" charset="0"/>
              </a:rPr>
              <a:t>Git</a:t>
            </a:r>
            <a:r>
              <a:rPr lang="en-US" sz="1600" dirty="0" smtClean="0">
                <a:cs typeface="Consolas" panose="020B0609020204030204" pitchFamily="49" charset="0"/>
              </a:rPr>
              <a:t> is not the best place for logs, user settings and output binaries</a:t>
            </a:r>
          </a:p>
          <a:p>
            <a:endParaRPr lang="en-US" sz="1600" dirty="0" smtClean="0">
              <a:cs typeface="Consolas" panose="020B0609020204030204" pitchFamily="49" charset="0"/>
            </a:endParaRPr>
          </a:p>
          <a:p>
            <a:r>
              <a:rPr lang="en-US" sz="1600" b="1" dirty="0" smtClean="0">
                <a:cs typeface="Consolas" panose="020B0609020204030204" pitchFamily="49" charset="0"/>
              </a:rPr>
              <a:t>Use branches</a:t>
            </a:r>
          </a:p>
          <a:p>
            <a:r>
              <a:rPr lang="en-US" sz="1600" dirty="0">
                <a:cs typeface="Consolas" panose="020B0609020204030204" pitchFamily="49" charset="0"/>
              </a:rPr>
              <a:t>	</a:t>
            </a:r>
            <a:r>
              <a:rPr lang="en-US" sz="1600" dirty="0" smtClean="0">
                <a:cs typeface="Consolas" panose="020B0609020204030204" pitchFamily="49" charset="0"/>
              </a:rPr>
              <a:t>Branch is 41 bytes of memory</a:t>
            </a:r>
          </a:p>
        </p:txBody>
      </p:sp>
    </p:spTree>
    <p:extLst>
      <p:ext uri="{BB962C8B-B14F-4D97-AF65-F5344CB8AC3E}">
        <p14:creationId xmlns:p14="http://schemas.microsoft.com/office/powerpoint/2010/main" val="2342396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6956" y="789659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Thank you! </a:t>
            </a:r>
          </a:p>
          <a:p>
            <a:r>
              <a:rPr lang="en-US" dirty="0" smtClean="0"/>
              <a:t>• For coming today </a:t>
            </a:r>
          </a:p>
          <a:p>
            <a:r>
              <a:rPr lang="en-US" dirty="0" smtClean="0"/>
              <a:t>• For asking question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850" y="3494840"/>
            <a:ext cx="457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Further reading:</a:t>
            </a:r>
          </a:p>
          <a:p>
            <a:r>
              <a:rPr lang="en-US" dirty="0" smtClean="0">
                <a:hlinkClick r:id="rId2"/>
              </a:rPr>
              <a:t>Pro </a:t>
            </a:r>
            <a:r>
              <a:rPr lang="en-US" dirty="0" err="1" smtClean="0">
                <a:hlinkClick r:id="rId2"/>
              </a:rPr>
              <a:t>Git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Version </a:t>
            </a:r>
            <a:r>
              <a:rPr lang="en-US" dirty="0">
                <a:hlinkClick r:id="rId3"/>
              </a:rPr>
              <a:t>Control with </a:t>
            </a:r>
            <a:r>
              <a:rPr lang="en-US" dirty="0" err="1" smtClean="0">
                <a:hlinkClick r:id="rId3"/>
              </a:rPr>
              <a:t>Git</a:t>
            </a:r>
            <a:endParaRPr lang="en-US" dirty="0"/>
          </a:p>
        </p:txBody>
      </p:sp>
      <p:pic>
        <p:nvPicPr>
          <p:cNvPr id="6" name="Picture 2" descr="Version Control with G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395" y="3092891"/>
            <a:ext cx="1219200" cy="159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git-scm.com/images/progit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74" y="3092890"/>
            <a:ext cx="1200407" cy="159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05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57781" y="1124733"/>
            <a:ext cx="4122263" cy="362731"/>
            <a:chOff x="448467" y="1385345"/>
            <a:chExt cx="5496350" cy="483641"/>
          </a:xfrm>
        </p:grpSpPr>
        <p:sp>
          <p:nvSpPr>
            <p:cNvPr id="14" name="TextBox 13"/>
            <p:cNvSpPr txBox="1"/>
            <p:nvPr/>
          </p:nvSpPr>
          <p:spPr>
            <a:xfrm>
              <a:off x="991818" y="1417581"/>
              <a:ext cx="495299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/>
                <a:t>Version Control Systems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57781" y="1641385"/>
            <a:ext cx="4122263" cy="362731"/>
            <a:chOff x="448467" y="2074215"/>
            <a:chExt cx="5496350" cy="483641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err="1" smtClean="0"/>
                <a:t>Git</a:t>
              </a:r>
              <a:r>
                <a:rPr lang="en-US" sz="1600" dirty="0" smtClean="0"/>
                <a:t> as a version control tool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74260" y="3771429"/>
            <a:ext cx="5455763" cy="362731"/>
            <a:chOff x="448467" y="2763085"/>
            <a:chExt cx="7274350" cy="483641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1"/>
              <a:ext cx="673099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6699"/>
                </a:buClr>
              </a:pPr>
              <a:r>
                <a:rPr lang="en-US" sz="1600" dirty="0" smtClean="0"/>
                <a:t>Undoing changes</a:t>
              </a:r>
              <a:endParaRPr lang="en-US" sz="16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50" y="2802034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6</a:t>
                </a:r>
                <a:endParaRPr lang="en-US" sz="15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374260" y="2697113"/>
            <a:ext cx="5455763" cy="362731"/>
            <a:chOff x="448467" y="2763085"/>
            <a:chExt cx="7274350" cy="483641"/>
          </a:xfrm>
        </p:grpSpPr>
        <p:sp>
          <p:nvSpPr>
            <p:cNvPr id="20" name="TextBox 19"/>
            <p:cNvSpPr txBox="1"/>
            <p:nvPr/>
          </p:nvSpPr>
          <p:spPr>
            <a:xfrm>
              <a:off x="991818" y="2795321"/>
              <a:ext cx="673099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6699"/>
                </a:buClr>
              </a:pPr>
              <a:r>
                <a:rPr lang="en-US" sz="1600" dirty="0" smtClean="0"/>
                <a:t>Basic flow: commit/push/pull</a:t>
              </a:r>
              <a:endParaRPr lang="en-US" sz="1600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2550" y="2802034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  <a:endParaRPr lang="en-US" sz="15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74260" y="3235190"/>
            <a:ext cx="5455763" cy="362731"/>
            <a:chOff x="448467" y="2763085"/>
            <a:chExt cx="7274350" cy="483641"/>
          </a:xfrm>
        </p:grpSpPr>
        <p:sp>
          <p:nvSpPr>
            <p:cNvPr id="25" name="TextBox 24"/>
            <p:cNvSpPr txBox="1"/>
            <p:nvPr/>
          </p:nvSpPr>
          <p:spPr>
            <a:xfrm>
              <a:off x="991818" y="2795321"/>
              <a:ext cx="673099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6699"/>
                </a:buClr>
              </a:pPr>
              <a:r>
                <a:rPr lang="en-US" sz="1600" dirty="0" smtClean="0"/>
                <a:t>Branches and merging</a:t>
              </a:r>
              <a:endParaRPr lang="en-US" sz="1600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2550" y="2802034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374260" y="2170578"/>
            <a:ext cx="5455763" cy="362731"/>
            <a:chOff x="448467" y="2763085"/>
            <a:chExt cx="7274350" cy="483641"/>
          </a:xfrm>
        </p:grpSpPr>
        <p:sp>
          <p:nvSpPr>
            <p:cNvPr id="30" name="TextBox 29"/>
            <p:cNvSpPr txBox="1"/>
            <p:nvPr/>
          </p:nvSpPr>
          <p:spPr>
            <a:xfrm>
              <a:off x="991818" y="2795321"/>
              <a:ext cx="673099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6699"/>
                </a:buClr>
              </a:pPr>
              <a:r>
                <a:rPr lang="en-US" sz="1600" dirty="0" err="1" smtClean="0"/>
                <a:t>Git</a:t>
              </a:r>
              <a:r>
                <a:rPr lang="en-US" sz="1600" dirty="0" smtClean="0"/>
                <a:t> setup and configuration</a:t>
              </a:r>
              <a:endParaRPr lang="en-US" sz="1600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374260" y="4307668"/>
            <a:ext cx="5455763" cy="362731"/>
            <a:chOff x="448467" y="2763085"/>
            <a:chExt cx="7274350" cy="483641"/>
          </a:xfrm>
        </p:grpSpPr>
        <p:sp>
          <p:nvSpPr>
            <p:cNvPr id="35" name="TextBox 34"/>
            <p:cNvSpPr txBox="1"/>
            <p:nvPr/>
          </p:nvSpPr>
          <p:spPr>
            <a:xfrm>
              <a:off x="991818" y="2795321"/>
              <a:ext cx="673099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6699"/>
                </a:buClr>
              </a:pPr>
              <a:r>
                <a:rPr lang="en-US" sz="1600" dirty="0" smtClean="0"/>
                <a:t>Best practices</a:t>
              </a:r>
              <a:endParaRPr lang="en-US" sz="1600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72550" y="2802034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7</a:t>
                </a:r>
                <a:endParaRPr lang="en-US" sz="15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51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 smtClean="0"/>
              <a:t>VERSION CONTROL SYSTEMS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8300" y="1022458"/>
            <a:ext cx="29966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/>
              <a:t>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Backup </a:t>
            </a:r>
            <a:r>
              <a:rPr lang="en-US" sz="1800" dirty="0"/>
              <a:t>and Restore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Synchronization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Track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Track Ownership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Sandboxing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Branching and merging</a:t>
            </a:r>
          </a:p>
        </p:txBody>
      </p:sp>
      <p:sp>
        <p:nvSpPr>
          <p:cNvPr id="4" name="Oval 3"/>
          <p:cNvSpPr/>
          <p:nvPr/>
        </p:nvSpPr>
        <p:spPr>
          <a:xfrm>
            <a:off x="3784600" y="1143000"/>
            <a:ext cx="3130550" cy="313055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88000" y="1143000"/>
            <a:ext cx="3130550" cy="313055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94707" y="2112443"/>
            <a:ext cx="1917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LOCK-MODIFY-UNLOCK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8288" y="2572585"/>
            <a:ext cx="996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VSS, VAULT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76093" y="2112443"/>
            <a:ext cx="1026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COMBINED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78309" y="2576730"/>
            <a:ext cx="1238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SVN, Perforce,</a:t>
            </a:r>
          </a:p>
          <a:p>
            <a:pPr algn="ctr"/>
            <a:r>
              <a:rPr lang="en-US" dirty="0" err="1" smtClean="0"/>
              <a:t>ClearCase</a:t>
            </a:r>
            <a:r>
              <a:rPr lang="en-US" dirty="0" smtClean="0"/>
              <a:t>, TFS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3265" y="2112442"/>
            <a:ext cx="1859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COPY-MODIFY-MERGE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016214" y="2572585"/>
            <a:ext cx="1601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CVS, </a:t>
            </a:r>
            <a:r>
              <a:rPr lang="en-US" dirty="0" err="1" smtClean="0"/>
              <a:t>Git</a:t>
            </a:r>
            <a:r>
              <a:rPr lang="en-US" dirty="0" smtClean="0"/>
              <a:t>, Mercurial,</a:t>
            </a:r>
          </a:p>
          <a:p>
            <a:pPr algn="ctr"/>
            <a:r>
              <a:rPr lang="en-US" dirty="0" smtClean="0"/>
              <a:t>Bazaar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1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CENTRALIZED VS DISTRIBUTED</a:t>
            </a:r>
            <a:endParaRPr lang="en-US" dirty="0"/>
          </a:p>
        </p:txBody>
      </p:sp>
      <p:pic>
        <p:nvPicPr>
          <p:cNvPr id="1032" name="Picture 8" descr="http://jordanopensource.github.io/josa-git-training/img/centralized-v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03" y="928646"/>
            <a:ext cx="4241664" cy="294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entralized version contr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762" y="928646"/>
            <a:ext cx="4140057" cy="294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3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CENTRALIZED VS DISTRIBUTED</a:t>
            </a:r>
            <a:endParaRPr lang="en-US" dirty="0"/>
          </a:p>
        </p:txBody>
      </p:sp>
      <p:pic>
        <p:nvPicPr>
          <p:cNvPr id="1028" name="Picture 4" descr="Distributed version contro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42" y="699516"/>
            <a:ext cx="3471288" cy="415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homes.cs.washington.edu/%7Emernst/advice/version-control-fig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544" y="1017012"/>
            <a:ext cx="4623205" cy="355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26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3034" y="971743"/>
            <a:ext cx="4064153" cy="3383280"/>
          </a:xfrm>
        </p:spPr>
        <p:txBody>
          <a:bodyPr/>
          <a:lstStyle/>
          <a:p>
            <a:r>
              <a:rPr lang="en-US" dirty="0" smtClean="0"/>
              <a:t>SVN is Slower – On every operation, communication between working copy and server happens.</a:t>
            </a:r>
          </a:p>
          <a:p>
            <a:r>
              <a:rPr lang="en-US" dirty="0" smtClean="0"/>
              <a:t>SVN is Central – Only the current versions of files are stored in local.</a:t>
            </a:r>
          </a:p>
          <a:p>
            <a:r>
              <a:rPr lang="en-US" dirty="0" smtClean="0"/>
              <a:t>Size of the working copy is smaller</a:t>
            </a:r>
          </a:p>
          <a:p>
            <a:r>
              <a:rPr lang="en-US" dirty="0" smtClean="0"/>
              <a:t>Code cannot be committed until the server is up</a:t>
            </a:r>
          </a:p>
          <a:p>
            <a:r>
              <a:rPr lang="en-US" dirty="0" smtClean="0"/>
              <a:t>In case the server crashes, there is no way to restore the history.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GIT vs SVN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5783" y="971743"/>
            <a:ext cx="4064153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1" i="1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Lucida Grande"/>
              <a:buChar char="–"/>
              <a:defRPr sz="1200" b="1" i="1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b="1" i="1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5782" y="971743"/>
            <a:ext cx="4064153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1" i="1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Lucida Grande"/>
              <a:buChar char="–"/>
              <a:defRPr sz="1200" b="1" i="1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b="1" i="1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GIT is Fast – Almost all operations are local.</a:t>
            </a:r>
          </a:p>
          <a:p>
            <a:endParaRPr lang="en-US" dirty="0"/>
          </a:p>
          <a:p>
            <a:r>
              <a:rPr lang="en-US" dirty="0" smtClean="0"/>
              <a:t>GIT is Distributed – Entire history is maintained in local.</a:t>
            </a:r>
          </a:p>
          <a:p>
            <a:r>
              <a:rPr lang="en-US" dirty="0" smtClean="0"/>
              <a:t>Size of the working copy is comparatively large.</a:t>
            </a:r>
          </a:p>
          <a:p>
            <a:r>
              <a:rPr lang="en-US" dirty="0" smtClean="0"/>
              <a:t>Code can be committed even if the server is down. </a:t>
            </a:r>
          </a:p>
          <a:p>
            <a:r>
              <a:rPr lang="en-US" dirty="0" smtClean="0"/>
              <a:t>History can be restored even if the server crashes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2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3034" y="971743"/>
            <a:ext cx="4064153" cy="3383280"/>
          </a:xfrm>
        </p:spPr>
        <p:txBody>
          <a:bodyPr/>
          <a:lstStyle/>
          <a:p>
            <a:r>
              <a:rPr lang="en-US" dirty="0" smtClean="0"/>
              <a:t>SVN supports Lock-Modify-Unlock concept as well</a:t>
            </a:r>
          </a:p>
          <a:p>
            <a:r>
              <a:rPr lang="en-US" dirty="0" smtClean="0"/>
              <a:t>In SVN, we can checkout the sub-folders.</a:t>
            </a:r>
          </a:p>
          <a:p>
            <a:r>
              <a:rPr lang="en-US" dirty="0" smtClean="0"/>
              <a:t>SVN provides better support for binary and large files</a:t>
            </a:r>
          </a:p>
          <a:p>
            <a:r>
              <a:rPr lang="en-US" dirty="0" smtClean="0"/>
              <a:t>Adding/Committing code to SVN involves </a:t>
            </a:r>
            <a:r>
              <a:rPr lang="en-US" b="0" i="0" dirty="0"/>
              <a:t>considerably fewer steps</a:t>
            </a:r>
            <a:endParaRPr lang="en-US" dirty="0" smtClean="0"/>
          </a:p>
          <a:p>
            <a:r>
              <a:rPr lang="en-US" dirty="0" smtClean="0"/>
              <a:t>SVN repository is private and free – More secure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GIT vs SVN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5783" y="971743"/>
            <a:ext cx="4064153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1" i="1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Lucida Grande"/>
              <a:buChar char="–"/>
              <a:defRPr sz="1200" b="1" i="1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b="1" i="1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5782" y="971743"/>
            <a:ext cx="4064153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1" i="1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Lucida Grande"/>
              <a:buChar char="–"/>
              <a:defRPr sz="1200" b="1" i="1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b="1" i="1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GIT does not support Lock-Modify-Unlock concept</a:t>
            </a:r>
          </a:p>
          <a:p>
            <a:r>
              <a:rPr lang="en-US" dirty="0" smtClean="0"/>
              <a:t>In GIT, entire repository needs to be cloned.</a:t>
            </a:r>
          </a:p>
          <a:p>
            <a:r>
              <a:rPr lang="en-US" dirty="0" smtClean="0"/>
              <a:t>It is not preferred to commit binary files and large files in GIT</a:t>
            </a:r>
          </a:p>
          <a:p>
            <a:r>
              <a:rPr lang="en-US" dirty="0" smtClean="0"/>
              <a:t>Adding/ Committing code to GIT involves double the no of commands</a:t>
            </a:r>
          </a:p>
          <a:p>
            <a:r>
              <a:rPr lang="en-US" dirty="0" smtClean="0"/>
              <a:t>GIT repository is either public or private (Paid Service)</a:t>
            </a:r>
          </a:p>
        </p:txBody>
      </p:sp>
    </p:spTree>
    <p:extLst>
      <p:ext uri="{BB962C8B-B14F-4D97-AF65-F5344CB8AC3E}">
        <p14:creationId xmlns:p14="http://schemas.microsoft.com/office/powerpoint/2010/main" val="208300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2171263"/>
            <a:ext cx="7131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is a </a:t>
            </a:r>
            <a:r>
              <a:rPr lang="en-US" dirty="0">
                <a:hlinkClick r:id="rId2"/>
              </a:rPr>
              <a:t>free and open source</a:t>
            </a:r>
            <a:r>
              <a:rPr lang="en-US" dirty="0"/>
              <a:t> distributed version control system designed to handle everything from small to very large projects with speed </a:t>
            </a:r>
            <a:r>
              <a:rPr lang="en-US" dirty="0" smtClean="0"/>
              <a:t>and </a:t>
            </a:r>
            <a:r>
              <a:rPr lang="en-US" dirty="0"/>
              <a:t>efficiency. </a:t>
            </a:r>
          </a:p>
        </p:txBody>
      </p:sp>
      <p:pic>
        <p:nvPicPr>
          <p:cNvPr id="2050" name="Picture 2" descr="https://upload.wikimedia.org/wikipedia/commons/thumb/e/e0/Git-logo.svg/2000px-Git-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70265"/>
            <a:ext cx="2482850" cy="103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77471"/>
            <a:ext cx="9144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0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WHY GIT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68845635"/>
              </p:ext>
            </p:extLst>
          </p:nvPr>
        </p:nvGraphicFramePr>
        <p:xfrm>
          <a:off x="457200" y="931632"/>
          <a:ext cx="7968343" cy="1564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88665"/>
            <a:ext cx="5725474" cy="2353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883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sharepoint/v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24297</TotalTime>
  <Words>616</Words>
  <Application>Microsoft Office PowerPoint</Application>
  <PresentationFormat>On-screen Show (16:9)</PresentationFormat>
  <Paragraphs>187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Calibri</vt:lpstr>
      <vt:lpstr>Consolas</vt:lpstr>
      <vt:lpstr>Lucida Grande</vt:lpstr>
      <vt:lpstr>StarSymbol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Kishore Donekal</cp:lastModifiedBy>
  <cp:revision>1099</cp:revision>
  <cp:lastPrinted>2014-07-09T13:30:36Z</cp:lastPrinted>
  <dcterms:created xsi:type="dcterms:W3CDTF">2014-07-08T13:27:24Z</dcterms:created>
  <dcterms:modified xsi:type="dcterms:W3CDTF">2017-12-14T12:29:21Z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