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0" r:id="rId4"/>
  </p:sldMasterIdLst>
  <p:notesMasterIdLst>
    <p:notesMasterId r:id="rId96"/>
  </p:notesMasterIdLst>
  <p:handoutMasterIdLst>
    <p:handoutMasterId r:id="rId97"/>
  </p:handoutMasterIdLst>
  <p:sldIdLst>
    <p:sldId id="448" r:id="rId5"/>
    <p:sldId id="684" r:id="rId6"/>
    <p:sldId id="597" r:id="rId7"/>
    <p:sldId id="598" r:id="rId8"/>
    <p:sldId id="524" r:id="rId9"/>
    <p:sldId id="675" r:id="rId10"/>
    <p:sldId id="600" r:id="rId11"/>
    <p:sldId id="676" r:id="rId12"/>
    <p:sldId id="677" r:id="rId13"/>
    <p:sldId id="678" r:id="rId14"/>
    <p:sldId id="679" r:id="rId15"/>
    <p:sldId id="680" r:id="rId16"/>
    <p:sldId id="681" r:id="rId17"/>
    <p:sldId id="682" r:id="rId18"/>
    <p:sldId id="602" r:id="rId19"/>
    <p:sldId id="603" r:id="rId20"/>
    <p:sldId id="604" r:id="rId21"/>
    <p:sldId id="605" r:id="rId22"/>
    <p:sldId id="606" r:id="rId23"/>
    <p:sldId id="607" r:id="rId24"/>
    <p:sldId id="608" r:id="rId25"/>
    <p:sldId id="609" r:id="rId26"/>
    <p:sldId id="610" r:id="rId27"/>
    <p:sldId id="611" r:id="rId28"/>
    <p:sldId id="612" r:id="rId29"/>
    <p:sldId id="613" r:id="rId30"/>
    <p:sldId id="614" r:id="rId31"/>
    <p:sldId id="615" r:id="rId32"/>
    <p:sldId id="616" r:id="rId33"/>
    <p:sldId id="617" r:id="rId34"/>
    <p:sldId id="618" r:id="rId35"/>
    <p:sldId id="619" r:id="rId36"/>
    <p:sldId id="620" r:id="rId37"/>
    <p:sldId id="621" r:id="rId38"/>
    <p:sldId id="661" r:id="rId39"/>
    <p:sldId id="659" r:id="rId40"/>
    <p:sldId id="660" r:id="rId41"/>
    <p:sldId id="666" r:id="rId42"/>
    <p:sldId id="667" r:id="rId43"/>
    <p:sldId id="668" r:id="rId44"/>
    <p:sldId id="669" r:id="rId45"/>
    <p:sldId id="670" r:id="rId46"/>
    <p:sldId id="671" r:id="rId47"/>
    <p:sldId id="672" r:id="rId48"/>
    <p:sldId id="673" r:id="rId49"/>
    <p:sldId id="674" r:id="rId50"/>
    <p:sldId id="622" r:id="rId51"/>
    <p:sldId id="623" r:id="rId52"/>
    <p:sldId id="624" r:id="rId53"/>
    <p:sldId id="625" r:id="rId54"/>
    <p:sldId id="658" r:id="rId55"/>
    <p:sldId id="662" r:id="rId56"/>
    <p:sldId id="626" r:id="rId57"/>
    <p:sldId id="627" r:id="rId58"/>
    <p:sldId id="628" r:id="rId59"/>
    <p:sldId id="629" r:id="rId60"/>
    <p:sldId id="630" r:id="rId61"/>
    <p:sldId id="631" r:id="rId62"/>
    <p:sldId id="632" r:id="rId63"/>
    <p:sldId id="633" r:id="rId64"/>
    <p:sldId id="634" r:id="rId65"/>
    <p:sldId id="635" r:id="rId66"/>
    <p:sldId id="636" r:id="rId67"/>
    <p:sldId id="663" r:id="rId68"/>
    <p:sldId id="664" r:id="rId69"/>
    <p:sldId id="665" r:id="rId70"/>
    <p:sldId id="685" r:id="rId71"/>
    <p:sldId id="637" r:id="rId72"/>
    <p:sldId id="638" r:id="rId73"/>
    <p:sldId id="639" r:id="rId74"/>
    <p:sldId id="640" r:id="rId75"/>
    <p:sldId id="641" r:id="rId76"/>
    <p:sldId id="642" r:id="rId77"/>
    <p:sldId id="643" r:id="rId78"/>
    <p:sldId id="644" r:id="rId79"/>
    <p:sldId id="683" r:id="rId80"/>
    <p:sldId id="645" r:id="rId81"/>
    <p:sldId id="646" r:id="rId82"/>
    <p:sldId id="647" r:id="rId83"/>
    <p:sldId id="648" r:id="rId84"/>
    <p:sldId id="649" r:id="rId85"/>
    <p:sldId id="650" r:id="rId86"/>
    <p:sldId id="651" r:id="rId87"/>
    <p:sldId id="652" r:id="rId88"/>
    <p:sldId id="653" r:id="rId89"/>
    <p:sldId id="654" r:id="rId90"/>
    <p:sldId id="655" r:id="rId91"/>
    <p:sldId id="656" r:id="rId92"/>
    <p:sldId id="657" r:id="rId93"/>
    <p:sldId id="559" r:id="rId94"/>
    <p:sldId id="560" r:id="rId9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3079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754">
          <p15:clr>
            <a:srgbClr val="A4A3A4"/>
          </p15:clr>
        </p15:guide>
        <p15:guide id="25" orient="horz" pos="863">
          <p15:clr>
            <a:srgbClr val="A4A3A4"/>
          </p15:clr>
        </p15:guide>
        <p15:guide id="26" pos="2922">
          <p15:clr>
            <a:srgbClr val="A4A3A4"/>
          </p15:clr>
        </p15:guide>
        <p15:guide id="27" pos="391">
          <p15:clr>
            <a:srgbClr val="A4A3A4"/>
          </p15:clr>
        </p15:guide>
        <p15:guide id="28" pos="3158">
          <p15:clr>
            <a:srgbClr val="A4A3A4"/>
          </p15:clr>
        </p15:guide>
        <p15:guide id="29" pos="5474">
          <p15:clr>
            <a:srgbClr val="A4A3A4"/>
          </p15:clr>
        </p15:guide>
        <p15:guide id="30" pos="3987">
          <p15:clr>
            <a:srgbClr val="A4A3A4"/>
          </p15:clr>
        </p15:guide>
        <p15:guide id="31" pos="218">
          <p15:clr>
            <a:srgbClr val="A4A3A4"/>
          </p15:clr>
        </p15:guide>
        <p15:guide id="32" pos="257">
          <p15:clr>
            <a:srgbClr val="A4A3A4"/>
          </p15:clr>
        </p15:guide>
        <p15:guide id="33" pos="5107">
          <p15:clr>
            <a:srgbClr val="A4A3A4"/>
          </p15:clr>
        </p15:guide>
        <p15:guide id="34" pos="5166">
          <p15:clr>
            <a:srgbClr val="A4A3A4"/>
          </p15:clr>
        </p15:guide>
        <p15:guide id="35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Siva Ninala" initials="SN" lastIdx="9" clrIdx="2">
    <p:extLst>
      <p:ext uri="{19B8F6BF-5375-455C-9EA6-DF929625EA0E}">
        <p15:presenceInfo xmlns:p15="http://schemas.microsoft.com/office/powerpoint/2012/main" userId="S-1-5-21-2676001572-3131771074-2776907194-289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A9CB0"/>
    <a:srgbClr val="2FC2D9"/>
    <a:srgbClr val="666666"/>
    <a:srgbClr val="464547"/>
    <a:srgbClr val="B22746"/>
    <a:srgbClr val="A3C644"/>
    <a:srgbClr val="E6E6E6"/>
    <a:srgbClr val="CCCCCC"/>
    <a:srgbClr val="99999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6388" autoAdjust="0"/>
  </p:normalViewPr>
  <p:slideViewPr>
    <p:cSldViewPr snapToGrid="0">
      <p:cViewPr varScale="1">
        <p:scale>
          <a:sx n="97" d="100"/>
          <a:sy n="97" d="100"/>
        </p:scale>
        <p:origin x="504" y="7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3079"/>
        <p:guide orient="horz" pos="1619"/>
        <p:guide orient="horz" pos="1031"/>
        <p:guide orient="horz" pos="2774"/>
        <p:guide orient="horz" pos="75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3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8T11:12:25.179" idx="2">
    <p:pos x="10" y="10"/>
    <p:text>you should be careful using typeof. Becuase typeof null returns an object.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8T11:11:35.781" idx="1">
    <p:pos x="10" y="10"/>
    <p:text>It's not good practice to change the value of same varibale acrros the code.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8T11:15:01.195" idx="3">
    <p:pos x="10" y="10"/>
    <p:text>maintain all our variables at one place. It makes our code more readable.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8T11:34:57.166" idx="4">
    <p:pos x="1063" y="1371"/>
    <p:text>compare same varibale types. becareful in comparsion.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8T12:06:43.921" idx="5">
    <p:pos x="816" y="1824"/>
    <p:text>bad practice use delete. deletes the property in run time. better not to use it.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8T12:08:59.651" idx="6">
    <p:pos x="686" y="926"/>
    <p:text>better to use camel case varibales for properties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8T12:13:38.217" idx="7">
    <p:pos x="10" y="10"/>
    <p:text>obj.hasOwnProperty() using for of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8T12:16:47.009" idx="8">
    <p:pos x="10" y="10"/>
    <p:text/>
    <p:extLst>
      <p:ext uri="{C676402C-5697-4E1C-873F-D02D1690AC5C}">
        <p15:threadingInfo xmlns:p15="http://schemas.microsoft.com/office/powerpoint/2012/main" timeZoneBias="-330"/>
      </p:ext>
    </p:extLst>
  </p:cm>
  <p:cm authorId="3" dt="2017-04-18T12:16:53.550" idx="9">
    <p:pos x="1275" y="1145"/>
    <p:text>better to use object, if you want to create multiple type object</p:text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7/19/2017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indexOf =&gt; number</a:t>
            </a:r>
          </a:p>
          <a:p>
            <a:r>
              <a:rPr lang="en-US" dirty="0" smtClean="0"/>
              <a:t>startsWith, endsWith, includes =&gt; boolean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3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21992"/>
            <a:ext cx="9144000" cy="699516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707788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321135"/>
            <a:ext cx="393192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29779" indent="-12977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2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5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321135"/>
            <a:ext cx="3931920" cy="27432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960623"/>
            <a:ext cx="1950406" cy="318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5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960623"/>
            <a:ext cx="1950406" cy="318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5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6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076705"/>
            <a:ext cx="8430768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05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6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7"/>
            <a:ext cx="8430768" cy="3429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1350"/>
              </a:spcAft>
              <a:buSzPct val="100000"/>
              <a:buFont typeface="+mj-lt"/>
              <a:buAutoNum type="arabicPeriod"/>
              <a:defRPr sz="1500" baseline="0"/>
            </a:lvl1pPr>
            <a:lvl2pPr>
              <a:defRPr sz="1350"/>
            </a:lvl2pPr>
            <a:lvl3pPr>
              <a:defRPr sz="1200"/>
            </a:lvl3pPr>
            <a:lvl4pPr>
              <a:defRPr sz="975"/>
            </a:lvl4pPr>
            <a:lvl5pPr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9877" y="137161"/>
            <a:ext cx="6012929" cy="460707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1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15207" y="497909"/>
            <a:ext cx="2707708" cy="186930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35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342900" indent="0" algn="r">
              <a:buFontTx/>
              <a:buNone/>
              <a:defRPr sz="135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1"/>
            <a:r>
              <a:rPr lang="en-US" dirty="0" smtClean="0"/>
              <a:t>dfgjlgjl</a:t>
            </a:r>
          </a:p>
          <a:p>
            <a:pPr lvl="0"/>
            <a:endParaRPr 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316291" y="137161"/>
            <a:ext cx="2706624" cy="37337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100" dirty="0" smtClean="0"/>
              <a:t>QUESTION</a:t>
            </a:r>
            <a:endParaRPr lang="en-US" sz="21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316291" y="2466375"/>
            <a:ext cx="2706624" cy="37337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100" dirty="0" smtClean="0">
                <a:solidFill>
                  <a:srgbClr val="2FC2D9"/>
                </a:solidFill>
              </a:rPr>
              <a:t>ANSWER</a:t>
            </a:r>
            <a:endParaRPr lang="en-US" sz="2100" dirty="0">
              <a:solidFill>
                <a:srgbClr val="2FC2D9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15207" y="2839745"/>
            <a:ext cx="2707708" cy="186930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35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342900" indent="0" algn="r">
              <a:buFontTx/>
              <a:buNone/>
              <a:defRPr sz="135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fghgfh</a:t>
            </a:r>
          </a:p>
        </p:txBody>
      </p:sp>
    </p:spTree>
    <p:extLst>
      <p:ext uri="{BB962C8B-B14F-4D97-AF65-F5344CB8AC3E}">
        <p14:creationId xmlns:p14="http://schemas.microsoft.com/office/powerpoint/2010/main" val="13147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accent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4145521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i="0" cap="all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9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1" y="704274"/>
            <a:ext cx="9144000" cy="2834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733111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>
            <a:noAutofit/>
          </a:bodyPr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657600" y="691842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5482401" y="691842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7310862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58729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384887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035985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1" y="1373188"/>
            <a:ext cx="1508760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Lorem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ipsum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1993158" y="1373188"/>
            <a:ext cx="1502253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3844818" y="1373188"/>
            <a:ext cx="1477224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7473052" y="1373188"/>
            <a:ext cx="1502251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1830969" y="699516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6211517" y="847723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5671449" y="1373188"/>
            <a:ext cx="1477224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3109" y="844038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567730" y="846006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94360" y="839280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215167" y="850764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047621" y="839279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269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152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3456" userDrawn="1">
          <p15:clr>
            <a:srgbClr val="FBAE40"/>
          </p15:clr>
        </p15:guide>
        <p15:guide id="5" pos="460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 b="0" i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0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="0" i="0" baseline="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>
              <a:lnSpc>
                <a:spcPct val="120000"/>
              </a:lnSpc>
              <a:defRPr sz="1100" b="0" i="0" baseline="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7" r:id="rId4"/>
    <p:sldLayoutId id="2147483766" r:id="rId5"/>
    <p:sldLayoutId id="2147483762" r:id="rId6"/>
    <p:sldLayoutId id="2147483767" r:id="rId7"/>
    <p:sldLayoutId id="2147483711" r:id="rId8"/>
    <p:sldLayoutId id="2147483749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</p:sldLayoutIdLst>
  <p:timing>
    <p:tnLst>
      <p:par>
        <p:cTn id="1" dur="indefinite" restart="never" nodeType="tmRoot"/>
      </p:par>
    </p:tnLst>
  </p:timing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 smtClean="0"/>
              <a:t>JavaScript Data Types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Siva Ninala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July 20, 2017</a:t>
            </a:r>
            <a:endParaRPr lang="en-US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rgbClr val="2FC2D9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task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Id =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“tsk-001”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smtClean="0">
                <a:solidFill>
                  <a:srgbClr val="2FC2D9"/>
                </a:solidFill>
              </a:rPr>
              <a:t>typeof</a:t>
            </a:r>
            <a:r>
              <a:rPr lang="en-US" dirty="0" smtClean="0">
                <a:solidFill>
                  <a:schemeClr val="bg1"/>
                </a:solidFill>
              </a:rPr>
              <a:t> taskId);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rgbClr val="2FC2D9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isDone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true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smtClean="0">
                <a:solidFill>
                  <a:srgbClr val="2FC2D9"/>
                </a:solidFill>
              </a:rPr>
              <a:t>typeof</a:t>
            </a:r>
            <a:r>
              <a:rPr lang="en-US" dirty="0" smtClean="0">
                <a:solidFill>
                  <a:schemeClr val="bg1"/>
                </a:solidFill>
              </a:rPr>
              <a:t> isDone);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9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rgbClr val="2FC2D9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isDone;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smtClean="0">
                <a:solidFill>
                  <a:srgbClr val="2FC2D9"/>
                </a:solidFill>
              </a:rPr>
              <a:t>typeof</a:t>
            </a:r>
            <a:r>
              <a:rPr lang="en-US" dirty="0" smtClean="0">
                <a:solidFill>
                  <a:schemeClr val="bg1"/>
                </a:solidFill>
              </a:rPr>
              <a:t> isDone);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6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3C644"/>
                </a:solidFill>
              </a:rPr>
              <a:t>// let isDone;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smtClean="0">
                <a:solidFill>
                  <a:srgbClr val="2FC2D9"/>
                </a:solidFill>
              </a:rPr>
              <a:t>typeof</a:t>
            </a:r>
            <a:r>
              <a:rPr lang="en-US" dirty="0" smtClean="0">
                <a:solidFill>
                  <a:schemeClr val="bg1"/>
                </a:solidFill>
              </a:rPr>
              <a:t> isDone);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7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rgbClr val="2FC2D9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task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null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smtClean="0">
                <a:solidFill>
                  <a:srgbClr val="2FC2D9"/>
                </a:solidFill>
              </a:rPr>
              <a:t>typeof</a:t>
            </a:r>
            <a:r>
              <a:rPr lang="en-US" dirty="0" smtClean="0">
                <a:solidFill>
                  <a:schemeClr val="bg1"/>
                </a:solidFill>
              </a:rPr>
              <a:t> task);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</a:p>
          <a:p>
            <a:r>
              <a:rPr lang="en-US" dirty="0" smtClean="0"/>
              <a:t>/* well-known mistake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0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var myNumber = 5;</a:t>
            </a:r>
          </a:p>
          <a:p>
            <a:pPr marL="0" lvl="0" indent="0">
              <a:buNone/>
            </a:pPr>
            <a:r>
              <a:rPr lang="en-US" dirty="0"/>
              <a:t>v</a:t>
            </a:r>
            <a:r>
              <a:rPr lang="en-US" dirty="0" smtClean="0"/>
              <a:t>ar myString = “ Hello World”;</a:t>
            </a:r>
          </a:p>
          <a:p>
            <a:pPr marL="0" lvl="0" indent="0">
              <a:buNone/>
            </a:pPr>
            <a:r>
              <a:rPr lang="en-US" dirty="0"/>
              <a:t>v</a:t>
            </a:r>
            <a:r>
              <a:rPr lang="en-US" dirty="0" smtClean="0"/>
              <a:t>ar myBool = false;</a:t>
            </a:r>
          </a:p>
          <a:p>
            <a:pPr marL="0" lvl="0" indent="0">
              <a:buNone/>
            </a:pPr>
            <a:r>
              <a:rPr lang="en-US" dirty="0"/>
              <a:t>v</a:t>
            </a:r>
            <a:r>
              <a:rPr lang="en-US" dirty="0" smtClean="0"/>
              <a:t>ar </a:t>
            </a:r>
            <a:r>
              <a:rPr lang="en-US" dirty="0"/>
              <a:t>m</a:t>
            </a:r>
            <a:r>
              <a:rPr lang="en-US" dirty="0" smtClean="0"/>
              <a:t>yNull = null;</a:t>
            </a:r>
          </a:p>
          <a:p>
            <a:pPr marL="0" lvl="0" indent="0">
              <a:buNone/>
            </a:pPr>
            <a:r>
              <a:rPr lang="en-US" dirty="0"/>
              <a:t>v</a:t>
            </a:r>
            <a:r>
              <a:rPr lang="en-US" dirty="0" smtClean="0"/>
              <a:t>ar myUndefined = undefined;</a:t>
            </a:r>
          </a:p>
          <a:p>
            <a:pPr marL="0" lvl="0" indent="0">
              <a:buNone/>
            </a:pPr>
            <a:r>
              <a:rPr lang="en-US" dirty="0"/>
              <a:t>v</a:t>
            </a:r>
            <a:r>
              <a:rPr lang="en-US" dirty="0" smtClean="0"/>
              <a:t>ar myObject = {};</a:t>
            </a:r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 TYPE MODIFIERS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var </a:t>
            </a:r>
            <a:r>
              <a:rPr lang="en-US" dirty="0" err="1" smtClean="0"/>
              <a:t>myVar</a:t>
            </a:r>
            <a:r>
              <a:rPr lang="en-US" dirty="0" smtClean="0"/>
              <a:t> = 5;</a:t>
            </a:r>
          </a:p>
          <a:p>
            <a:pPr marL="0" lvl="0" indent="0">
              <a:buNone/>
            </a:pPr>
            <a:r>
              <a:rPr lang="en-US" dirty="0" err="1" smtClean="0"/>
              <a:t>myVar</a:t>
            </a:r>
            <a:r>
              <a:rPr lang="en-US" dirty="0" smtClean="0"/>
              <a:t> =  "Hello World”;</a:t>
            </a:r>
          </a:p>
          <a:p>
            <a:pPr marL="0" lvl="0" indent="0">
              <a:buNone/>
            </a:pPr>
            <a:r>
              <a:rPr lang="en-US" dirty="0" err="1"/>
              <a:t>myVar</a:t>
            </a:r>
            <a:r>
              <a:rPr lang="en-US" dirty="0" smtClean="0"/>
              <a:t> = false;</a:t>
            </a:r>
          </a:p>
          <a:p>
            <a:pPr marL="0" lvl="0" indent="0">
              <a:buNone/>
            </a:pPr>
            <a:r>
              <a:rPr lang="en-US" dirty="0" err="1"/>
              <a:t>myVar</a:t>
            </a:r>
            <a:r>
              <a:rPr lang="en-US" dirty="0" smtClean="0"/>
              <a:t> = null;</a:t>
            </a:r>
          </a:p>
          <a:p>
            <a:pPr marL="0" lvl="0" indent="0">
              <a:buNone/>
            </a:pPr>
            <a:r>
              <a:rPr lang="en-US" dirty="0" err="1"/>
              <a:t>myVar</a:t>
            </a:r>
            <a:r>
              <a:rPr lang="en-US" dirty="0" smtClean="0"/>
              <a:t> = undefined;</a:t>
            </a:r>
          </a:p>
          <a:p>
            <a:pPr marL="0" lvl="0" indent="0">
              <a:buNone/>
            </a:pPr>
            <a:r>
              <a:rPr lang="en-US" dirty="0" err="1"/>
              <a:t>myVar</a:t>
            </a:r>
            <a:r>
              <a:rPr lang="en-US" dirty="0" smtClean="0"/>
              <a:t> = {};</a:t>
            </a:r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VALUE CAN BE REASSIGNED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myNumber = 5,</a:t>
            </a:r>
          </a:p>
          <a:p>
            <a:pPr marL="0" lvl="0" indent="0">
              <a:buNone/>
            </a:pPr>
            <a:r>
              <a:rPr lang="en-US" dirty="0"/>
              <a:t>    myString = "Hello World",</a:t>
            </a:r>
          </a:p>
          <a:p>
            <a:pPr marL="0" lvl="0" indent="0">
              <a:buNone/>
            </a:pPr>
            <a:r>
              <a:rPr lang="en-US" dirty="0"/>
              <a:t>    myBool = false,</a:t>
            </a:r>
          </a:p>
          <a:p>
            <a:pPr marL="0" lvl="0" indent="0">
              <a:buNone/>
            </a:pPr>
            <a:r>
              <a:rPr lang="en-US" dirty="0"/>
              <a:t>    myNull = null;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SINGLE VAR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9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if </a:t>
            </a:r>
            <a:r>
              <a:rPr lang="en-US" dirty="0"/>
              <a:t>(foo) {} //</a:t>
            </a:r>
            <a:r>
              <a:rPr lang="en-US" dirty="0">
                <a:solidFill>
                  <a:srgbClr val="2FC2D9"/>
                </a:solidFill>
              </a:rPr>
              <a:t>Reference Error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if </a:t>
            </a:r>
            <a:r>
              <a:rPr lang="en-US" dirty="0"/>
              <a:t>(foo != undefined) {} //</a:t>
            </a:r>
            <a:r>
              <a:rPr lang="en-US" dirty="0">
                <a:solidFill>
                  <a:srgbClr val="2FC2D9"/>
                </a:solidFill>
              </a:rPr>
              <a:t>Reference Error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if </a:t>
            </a:r>
            <a:r>
              <a:rPr lang="en-US" dirty="0"/>
              <a:t>(typeof foo == "undefined") {</a:t>
            </a:r>
          </a:p>
          <a:p>
            <a:pPr marL="0" lvl="0" indent="0">
              <a:buNone/>
            </a:pPr>
            <a:r>
              <a:rPr lang="en-US" dirty="0"/>
              <a:t>    console.log("foo is undefined");</a:t>
            </a:r>
          </a:p>
          <a:p>
            <a:pPr marL="0" lv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DETECTING </a:t>
            </a:r>
            <a:r>
              <a:rPr lang="en-US" dirty="0" smtClean="0">
                <a:solidFill>
                  <a:srgbClr val="2FC2D9"/>
                </a:solidFill>
              </a:rPr>
              <a:t>undeclared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1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77866" y="1321134"/>
            <a:ext cx="3903426" cy="304154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3536" y="1321134"/>
            <a:ext cx="3931920" cy="330985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18148" y="960623"/>
            <a:ext cx="1328890" cy="318549"/>
          </a:xfrm>
        </p:spPr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825048" y="960623"/>
            <a:ext cx="1624227" cy="318549"/>
          </a:xfrm>
        </p:spPr>
        <p:txBody>
          <a:bodyPr/>
          <a:lstStyle/>
          <a:p>
            <a:r>
              <a:rPr lang="en-US" dirty="0" smtClean="0"/>
              <a:t>COMPARSIONS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2986" y="1372543"/>
            <a:ext cx="5835329" cy="306190"/>
            <a:chOff x="357780" y="1435606"/>
            <a:chExt cx="7780439" cy="408253"/>
          </a:xfrm>
        </p:grpSpPr>
        <p:sp>
          <p:nvSpPr>
            <p:cNvPr id="9" name="TextBox 8"/>
            <p:cNvSpPr txBox="1"/>
            <p:nvPr/>
          </p:nvSpPr>
          <p:spPr>
            <a:xfrm>
              <a:off x="823019" y="1459785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undefined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  <a:endParaRPr lang="en-US" sz="1275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02986" y="1807644"/>
            <a:ext cx="5835329" cy="278355"/>
            <a:chOff x="357780" y="2067708"/>
            <a:chExt cx="7780439" cy="408253"/>
          </a:xfrm>
        </p:grpSpPr>
        <p:sp>
          <p:nvSpPr>
            <p:cNvPr id="14" name="TextBox 13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null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02986" y="2214908"/>
            <a:ext cx="5963811" cy="306190"/>
            <a:chOff x="357780" y="2067708"/>
            <a:chExt cx="7780439" cy="408253"/>
          </a:xfrm>
        </p:grpSpPr>
        <p:sp>
          <p:nvSpPr>
            <p:cNvPr id="19" name="TextBox 18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number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0" name="Group 19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02986" y="2636091"/>
            <a:ext cx="5835329" cy="306190"/>
            <a:chOff x="357780" y="2067708"/>
            <a:chExt cx="7780439" cy="408253"/>
          </a:xfrm>
        </p:grpSpPr>
        <p:sp>
          <p:nvSpPr>
            <p:cNvPr id="24" name="TextBox 23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string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402986" y="3057274"/>
            <a:ext cx="5835329" cy="306190"/>
            <a:chOff x="3072303" y="4642732"/>
            <a:chExt cx="7780439" cy="408253"/>
          </a:xfrm>
        </p:grpSpPr>
        <p:sp>
          <p:nvSpPr>
            <p:cNvPr id="29" name="TextBox 28"/>
            <p:cNvSpPr txBox="1"/>
            <p:nvPr/>
          </p:nvSpPr>
          <p:spPr>
            <a:xfrm>
              <a:off x="3537542" y="4666911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boolean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072303" y="4642732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8580" bIns="0" rtlCol="0" anchor="ctr" anchorCtr="1">
              <a:noAutofit/>
            </a:bodyPr>
            <a:lstStyle/>
            <a:p>
              <a:pPr algn="ctr"/>
              <a:endParaRPr lang="en-US" sz="1275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17633" y="4666911"/>
              <a:ext cx="321522" cy="338554"/>
            </a:xfrm>
            <a:prstGeom prst="rect">
              <a:avLst/>
            </a:prstGeom>
            <a:noFill/>
          </p:spPr>
          <p:txBody>
            <a:bodyPr wrap="none" tIns="68580" bIns="0" rtlCol="0" anchor="ctr" anchorCtr="1">
              <a:noAutofit/>
            </a:bodyPr>
            <a:lstStyle/>
            <a:p>
              <a:pPr algn="ctr"/>
              <a:r>
                <a:rPr lang="en-US" sz="1275" dirty="0">
                  <a:solidFill>
                    <a:schemeClr val="bg1"/>
                  </a:solidFill>
                  <a:latin typeface="Arial Black"/>
                  <a:cs typeface="Arial Black"/>
                </a:rPr>
                <a:t>5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2986" y="3918596"/>
            <a:ext cx="5835329" cy="306190"/>
            <a:chOff x="3126316" y="6096806"/>
            <a:chExt cx="7780439" cy="408253"/>
          </a:xfrm>
        </p:grpSpPr>
        <p:sp>
          <p:nvSpPr>
            <p:cNvPr id="33" name="TextBox 32"/>
            <p:cNvSpPr txBox="1"/>
            <p:nvPr/>
          </p:nvSpPr>
          <p:spPr>
            <a:xfrm>
              <a:off x="3591555" y="6120985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>
                  <a:solidFill>
                    <a:srgbClr val="444444"/>
                  </a:solidFill>
                  <a:latin typeface="Trebuchet MS"/>
                  <a:cs typeface="Trebuchet MS"/>
                </a:rPr>
                <a:t>o</a:t>
              </a: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bject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3126316" y="6096806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8580" bIns="0" rtlCol="0" anchor="ctr" anchorCtr="1">
              <a:noAutofit/>
            </a:bodyPr>
            <a:lstStyle/>
            <a:p>
              <a:pPr algn="ctr"/>
              <a:endParaRPr lang="en-US" sz="1275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71646" y="6096807"/>
              <a:ext cx="321522" cy="316566"/>
            </a:xfrm>
            <a:prstGeom prst="rect">
              <a:avLst/>
            </a:prstGeom>
            <a:noFill/>
          </p:spPr>
          <p:txBody>
            <a:bodyPr wrap="none" tIns="68580" bIns="0" rtlCol="0" anchor="ctr" anchorCtr="1">
              <a:noAutofit/>
            </a:bodyPr>
            <a:lstStyle/>
            <a:p>
              <a:pPr algn="ctr"/>
              <a:r>
                <a:rPr lang="en-US" sz="1275" dirty="0">
                  <a:solidFill>
                    <a:schemeClr val="bg1"/>
                  </a:solidFill>
                  <a:latin typeface="Arial Black"/>
                  <a:cs typeface="Arial Black"/>
                </a:rPr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02986" y="3500634"/>
            <a:ext cx="5835329" cy="306190"/>
            <a:chOff x="3126316" y="6096806"/>
            <a:chExt cx="7780439" cy="408253"/>
          </a:xfrm>
        </p:grpSpPr>
        <p:sp>
          <p:nvSpPr>
            <p:cNvPr id="37" name="TextBox 36"/>
            <p:cNvSpPr txBox="1"/>
            <p:nvPr/>
          </p:nvSpPr>
          <p:spPr>
            <a:xfrm>
              <a:off x="3591555" y="6120985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>
                  <a:solidFill>
                    <a:srgbClr val="444444"/>
                  </a:solidFill>
                  <a:latin typeface="Trebuchet MS"/>
                  <a:cs typeface="Trebuchet MS"/>
                </a:rPr>
                <a:t>s</a:t>
              </a: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ymbol (ES2015)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126316" y="6096806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8580" bIns="0" rtlCol="0" anchor="ctr" anchorCtr="1">
              <a:noAutofit/>
            </a:bodyPr>
            <a:lstStyle/>
            <a:p>
              <a:pPr algn="ctr"/>
              <a:endParaRPr lang="en-US" sz="1275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71646" y="6096807"/>
              <a:ext cx="321522" cy="316566"/>
            </a:xfrm>
            <a:prstGeom prst="rect">
              <a:avLst/>
            </a:prstGeom>
            <a:noFill/>
          </p:spPr>
          <p:txBody>
            <a:bodyPr wrap="none" tIns="68580" bIns="0" rtlCol="0" anchor="ctr" anchorCtr="1">
              <a:noAutofit/>
            </a:bodyPr>
            <a:lstStyle/>
            <a:p>
              <a:pPr algn="ctr"/>
              <a:r>
                <a:rPr lang="en-US" sz="1275" dirty="0">
                  <a:solidFill>
                    <a:schemeClr val="bg1"/>
                  </a:solidFill>
                  <a:latin typeface="Arial Black"/>
                  <a:cs typeface="Arial Black"/>
                </a:rPr>
                <a:t>6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825048" y="1321134"/>
            <a:ext cx="5835329" cy="306190"/>
            <a:chOff x="357780" y="1435606"/>
            <a:chExt cx="7780439" cy="408253"/>
          </a:xfrm>
        </p:grpSpPr>
        <p:sp>
          <p:nvSpPr>
            <p:cNvPr id="43" name="TextBox 42"/>
            <p:cNvSpPr txBox="1"/>
            <p:nvPr/>
          </p:nvSpPr>
          <p:spPr>
            <a:xfrm>
              <a:off x="823019" y="1459785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>
                  <a:solidFill>
                    <a:srgbClr val="444444"/>
                  </a:solidFill>
                  <a:latin typeface="Trebuchet MS"/>
                  <a:cs typeface="Trebuchet MS"/>
                </a:rPr>
                <a:t>T</a:t>
              </a: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ype coercions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  <a:endParaRPr lang="en-US" sz="1275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825048" y="1756237"/>
            <a:ext cx="5835329" cy="293485"/>
            <a:chOff x="357780" y="2067708"/>
            <a:chExt cx="7780439" cy="430443"/>
          </a:xfrm>
        </p:grpSpPr>
        <p:sp>
          <p:nvSpPr>
            <p:cNvPr id="48" name="TextBox 47"/>
            <p:cNvSpPr txBox="1"/>
            <p:nvPr/>
          </p:nvSpPr>
          <p:spPr>
            <a:xfrm>
              <a:off x="823019" y="2091887"/>
              <a:ext cx="7315200" cy="406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/>
                <a:t>Equality </a:t>
              </a:r>
              <a:r>
                <a:rPr lang="en-US" sz="1200" dirty="0"/>
                <a:t>VS </a:t>
              </a:r>
              <a:r>
                <a:rPr lang="en-US" sz="1200" dirty="0" smtClean="0"/>
                <a:t>Identity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825048" y="2163499"/>
            <a:ext cx="5963811" cy="306190"/>
            <a:chOff x="357780" y="2067708"/>
            <a:chExt cx="7780439" cy="408253"/>
          </a:xfrm>
        </p:grpSpPr>
        <p:sp>
          <p:nvSpPr>
            <p:cNvPr id="53" name="TextBox 52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/>
                <a:t>Unusual Operators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4825048" y="2584682"/>
            <a:ext cx="5835329" cy="306190"/>
            <a:chOff x="357780" y="2067708"/>
            <a:chExt cx="7780439" cy="408253"/>
          </a:xfrm>
        </p:grpSpPr>
        <p:sp>
          <p:nvSpPr>
            <p:cNvPr id="58" name="TextBox 57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In Operator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9" name="Group 58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4825048" y="3005865"/>
            <a:ext cx="5835329" cy="306190"/>
            <a:chOff x="3072303" y="4642732"/>
            <a:chExt cx="7780439" cy="408253"/>
          </a:xfrm>
        </p:grpSpPr>
        <p:sp>
          <p:nvSpPr>
            <p:cNvPr id="63" name="TextBox 62"/>
            <p:cNvSpPr txBox="1"/>
            <p:nvPr/>
          </p:nvSpPr>
          <p:spPr>
            <a:xfrm>
              <a:off x="3537542" y="4666911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Logical OR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072303" y="4642732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8580" bIns="0" rtlCol="0" anchor="ctr" anchorCtr="1">
              <a:noAutofit/>
            </a:bodyPr>
            <a:lstStyle/>
            <a:p>
              <a:pPr algn="ctr"/>
              <a:endParaRPr lang="en-US" sz="1275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17633" y="4666911"/>
              <a:ext cx="321522" cy="338554"/>
            </a:xfrm>
            <a:prstGeom prst="rect">
              <a:avLst/>
            </a:prstGeom>
            <a:noFill/>
          </p:spPr>
          <p:txBody>
            <a:bodyPr wrap="none" tIns="68580" bIns="0" rtlCol="0" anchor="ctr" anchorCtr="1">
              <a:noAutofit/>
            </a:bodyPr>
            <a:lstStyle/>
            <a:p>
              <a:pPr algn="ctr"/>
              <a:r>
                <a:rPr lang="en-US" sz="1275" dirty="0">
                  <a:solidFill>
                    <a:schemeClr val="bg1"/>
                  </a:solidFill>
                  <a:latin typeface="Arial Black"/>
                  <a:cs typeface="Arial Black"/>
                </a:rPr>
                <a:t>5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825048" y="3867187"/>
            <a:ext cx="5835329" cy="306190"/>
            <a:chOff x="3126316" y="6096806"/>
            <a:chExt cx="7780439" cy="408253"/>
          </a:xfrm>
        </p:grpSpPr>
        <p:sp>
          <p:nvSpPr>
            <p:cNvPr id="67" name="TextBox 66"/>
            <p:cNvSpPr txBox="1"/>
            <p:nvPr/>
          </p:nvSpPr>
          <p:spPr>
            <a:xfrm>
              <a:off x="3591555" y="6120985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Eval</a:t>
              </a:r>
              <a:endParaRPr lang="en-US" sz="12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126316" y="6096806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8580" bIns="0" rtlCol="0" anchor="ctr" anchorCtr="1">
              <a:noAutofit/>
            </a:bodyPr>
            <a:lstStyle/>
            <a:p>
              <a:pPr algn="ctr"/>
              <a:endParaRPr lang="en-US" sz="1275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71646" y="6096807"/>
              <a:ext cx="321522" cy="316566"/>
            </a:xfrm>
            <a:prstGeom prst="rect">
              <a:avLst/>
            </a:prstGeom>
            <a:noFill/>
          </p:spPr>
          <p:txBody>
            <a:bodyPr wrap="none" tIns="68580" bIns="0" rtlCol="0" anchor="ctr" anchorCtr="1">
              <a:noAutofit/>
            </a:bodyPr>
            <a:lstStyle/>
            <a:p>
              <a:pPr algn="ctr"/>
              <a:r>
                <a:rPr lang="en-US" sz="1275" dirty="0">
                  <a:solidFill>
                    <a:schemeClr val="bg1"/>
                  </a:solidFill>
                  <a:latin typeface="Arial Black"/>
                  <a:cs typeface="Arial Black"/>
                </a:rPr>
                <a:t>7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825048" y="3449225"/>
            <a:ext cx="5835329" cy="306190"/>
            <a:chOff x="3126316" y="6096806"/>
            <a:chExt cx="7780439" cy="408253"/>
          </a:xfrm>
        </p:grpSpPr>
        <p:sp>
          <p:nvSpPr>
            <p:cNvPr id="71" name="TextBox 70"/>
            <p:cNvSpPr txBox="1"/>
            <p:nvPr/>
          </p:nvSpPr>
          <p:spPr>
            <a:xfrm>
              <a:off x="3591555" y="6120985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Constants &amp; Comments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3126316" y="6096806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8580" bIns="0" rtlCol="0" anchor="ctr" anchorCtr="1">
              <a:noAutofit/>
            </a:bodyPr>
            <a:lstStyle/>
            <a:p>
              <a:pPr algn="ctr"/>
              <a:endParaRPr lang="en-US" sz="1275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171646" y="6096807"/>
              <a:ext cx="321522" cy="316566"/>
            </a:xfrm>
            <a:prstGeom prst="rect">
              <a:avLst/>
            </a:prstGeom>
            <a:noFill/>
          </p:spPr>
          <p:txBody>
            <a:bodyPr wrap="none" tIns="68580" bIns="0" rtlCol="0" anchor="ctr" anchorCtr="1">
              <a:noAutofit/>
            </a:bodyPr>
            <a:lstStyle/>
            <a:p>
              <a:pPr algn="ctr"/>
              <a:r>
                <a:rPr lang="en-US" sz="1275" dirty="0">
                  <a:solidFill>
                    <a:schemeClr val="bg1"/>
                  </a:solidFill>
                  <a:latin typeface="Arial Black"/>
                  <a:cs typeface="Arial Black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13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8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/>
              <a:t>1 + null = 1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NULL IN NUMBER CONTEXT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5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/>
              <a:t>typeof null = "object"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NULL IS OBJECT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3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/>
              <a:t>null == 0 // false (bug in JS specifications)</a:t>
            </a:r>
          </a:p>
          <a:p>
            <a:pPr marL="0" lvl="0" indent="0">
              <a:buNone/>
            </a:pPr>
            <a:r>
              <a:rPr lang="en-US" dirty="0"/>
              <a:t>null &gt; 0 //false </a:t>
            </a:r>
          </a:p>
          <a:p>
            <a:pPr marL="0" lvl="0" indent="0">
              <a:buNone/>
            </a:pPr>
            <a:r>
              <a:rPr lang="en-US" dirty="0"/>
              <a:t>null &gt;= 0 //true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/>
              <a:t>var myNumber = new Number(5);</a:t>
            </a:r>
          </a:p>
          <a:p>
            <a:pPr marL="0" lvl="0" indent="0">
              <a:buNone/>
            </a:pPr>
            <a:r>
              <a:rPr lang="en-US" dirty="0"/>
              <a:t>var myString = new String("Hello World");</a:t>
            </a:r>
          </a:p>
          <a:p>
            <a:pPr marL="0" lvl="0" indent="0">
              <a:buNone/>
            </a:pPr>
            <a:r>
              <a:rPr lang="en-US" dirty="0"/>
              <a:t>var myBool = new Boolean(false);</a:t>
            </a:r>
          </a:p>
          <a:p>
            <a:pPr marL="0" lvl="0" indent="0">
              <a:buNone/>
            </a:pPr>
            <a:r>
              <a:rPr lang="en-US" dirty="0"/>
              <a:t>var myObject = new Object</a:t>
            </a:r>
            <a:r>
              <a:rPr lang="en-US" dirty="0" smtClean="0"/>
              <a:t>();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var myString = new String("Hello World");</a:t>
            </a:r>
          </a:p>
          <a:p>
            <a:pPr marL="0" lvl="0" indent="0">
              <a:buNone/>
            </a:pPr>
            <a:r>
              <a:rPr lang="en-US" dirty="0"/>
              <a:t>var myBool = new Boolean(false);</a:t>
            </a:r>
          </a:p>
          <a:p>
            <a:pPr marL="0" lvl="0" indent="0">
              <a:buNone/>
            </a:pPr>
            <a:r>
              <a:rPr lang="en-US" dirty="0"/>
              <a:t>var myObject = new Object()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 SYNTAX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Typeof IS USELESS</a:t>
            </a:r>
            <a:endParaRPr lang="en-US" dirty="0">
              <a:solidFill>
                <a:srgbClr val="2FC2D9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619" y="865240"/>
            <a:ext cx="7343769" cy="35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{} </a:t>
            </a:r>
            <a:r>
              <a:rPr lang="en-US" dirty="0" err="1"/>
              <a:t>instanceof</a:t>
            </a:r>
            <a:r>
              <a:rPr lang="en-US" dirty="0"/>
              <a:t> Object</a:t>
            </a:r>
          </a:p>
          <a:p>
            <a:pPr marL="0" lvl="0" indent="0">
              <a:buNone/>
            </a:pPr>
            <a:r>
              <a:rPr lang="en-US" dirty="0"/>
              <a:t>[] </a:t>
            </a:r>
            <a:r>
              <a:rPr lang="en-US" dirty="0" err="1"/>
              <a:t>instanceof</a:t>
            </a:r>
            <a:r>
              <a:rPr lang="en-US" dirty="0"/>
              <a:t> Array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instanceof</a:t>
            </a:r>
            <a:r>
              <a:rPr lang="en-US" dirty="0"/>
              <a:t> INSTEAD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4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64-bit floating pointer</a:t>
            </a:r>
            <a:endParaRPr lang="en-US" dirty="0">
              <a:solidFill>
                <a:schemeClr val="accent3"/>
              </a:solidFill>
            </a:endParaRPr>
          </a:p>
          <a:p>
            <a:pPr lvl="0"/>
            <a:r>
              <a:rPr lang="en-US" dirty="0" smtClean="0"/>
              <a:t>Precision problem</a:t>
            </a:r>
          </a:p>
          <a:p>
            <a:pPr marL="0" lvl="0" indent="0">
              <a:buNone/>
            </a:pPr>
            <a:r>
              <a:rPr lang="en-US" dirty="0" smtClean="0"/>
              <a:t>Example: 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0.1 + </a:t>
            </a:r>
            <a:r>
              <a:rPr lang="en-US" dirty="0"/>
              <a:t>0.2 = 0.30000000000000004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(</a:t>
            </a:r>
            <a:r>
              <a:rPr lang="en-US" dirty="0"/>
              <a:t>0.1 * 9000000000 + 0.2 * 9000000000)/</a:t>
            </a:r>
            <a:r>
              <a:rPr lang="en-US" dirty="0" smtClean="0"/>
              <a:t>9000000000 //-- Fixed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MATH IN JAVASCRIPT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primitive typeS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52663" y="1309688"/>
            <a:ext cx="1962150" cy="752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</a:t>
            </a:r>
            <a:r>
              <a:rPr lang="en-US" sz="1050" dirty="0" smtClean="0"/>
              <a:t>tring</a:t>
            </a:r>
            <a:endParaRPr lang="en-US" sz="1050" dirty="0"/>
          </a:p>
        </p:txBody>
      </p:sp>
      <p:sp>
        <p:nvSpPr>
          <p:cNvPr id="17" name="Rectangle 16"/>
          <p:cNvSpPr/>
          <p:nvPr/>
        </p:nvSpPr>
        <p:spPr>
          <a:xfrm>
            <a:off x="4929188" y="1309688"/>
            <a:ext cx="1962150" cy="7524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</a:t>
            </a:r>
            <a:r>
              <a:rPr lang="en-US" sz="1050" dirty="0" smtClean="0"/>
              <a:t>umber</a:t>
            </a:r>
            <a:endParaRPr lang="en-US" sz="1050" dirty="0"/>
          </a:p>
        </p:txBody>
      </p:sp>
      <p:sp>
        <p:nvSpPr>
          <p:cNvPr id="11" name="Rectangle 10"/>
          <p:cNvSpPr/>
          <p:nvPr/>
        </p:nvSpPr>
        <p:spPr>
          <a:xfrm>
            <a:off x="2252663" y="2414588"/>
            <a:ext cx="1962150" cy="75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</a:t>
            </a:r>
            <a:r>
              <a:rPr lang="en-US" sz="1050" dirty="0" smtClean="0"/>
              <a:t>oolean</a:t>
            </a:r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4929188" y="2414588"/>
            <a:ext cx="1962150" cy="752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</a:t>
            </a:r>
            <a:r>
              <a:rPr lang="en-US" sz="1050" dirty="0" smtClean="0"/>
              <a:t>ull</a:t>
            </a:r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2252663" y="3614738"/>
            <a:ext cx="1962150" cy="7524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</a:t>
            </a:r>
            <a:r>
              <a:rPr lang="en-US" sz="1050" dirty="0" smtClean="0"/>
              <a:t>ndefined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4929188" y="3614738"/>
            <a:ext cx="1962150" cy="752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</a:t>
            </a:r>
            <a:r>
              <a:rPr lang="en-US" sz="1050" dirty="0" smtClean="0"/>
              <a:t>ymbol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0626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1" grpId="0" animBg="1"/>
      <p:bldP spid="12" grpId="0" animBg="1"/>
      <p:bldP spid="13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Infinity</a:t>
            </a:r>
            <a:endParaRPr lang="en-US" dirty="0" smtClean="0">
              <a:solidFill>
                <a:schemeClr val="accent3"/>
              </a:solidFill>
            </a:endParaRPr>
          </a:p>
          <a:p>
            <a:pPr lvl="0"/>
            <a:r>
              <a:rPr lang="en-US" dirty="0" err="1" smtClean="0"/>
              <a:t>NaN</a:t>
            </a:r>
            <a:r>
              <a:rPr lang="en-US" dirty="0"/>
              <a:t> </a:t>
            </a:r>
            <a:r>
              <a:rPr lang="en-US" dirty="0" smtClean="0"/>
              <a:t>(NOT A NUMBER)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- Any arithmetic operation with </a:t>
            </a:r>
            <a:r>
              <a:rPr lang="en-US" dirty="0" err="1" smtClean="0"/>
              <a:t>NaN</a:t>
            </a:r>
            <a:r>
              <a:rPr lang="en-US" dirty="0" smtClean="0"/>
              <a:t> results to </a:t>
            </a:r>
            <a:r>
              <a:rPr lang="en-US" dirty="0" err="1" smtClean="0"/>
              <a:t>NaN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Example: 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42 / 0 == Infinity //true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“string” / 42 //</a:t>
            </a:r>
            <a:r>
              <a:rPr lang="en-US" dirty="0" err="1" smtClean="0"/>
              <a:t>NaN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NaN</a:t>
            </a:r>
            <a:r>
              <a:rPr lang="en-US" dirty="0" smtClean="0"/>
              <a:t> + 10 //</a:t>
            </a:r>
            <a:r>
              <a:rPr lang="en-US" dirty="0" err="1" smtClean="0"/>
              <a:t>NaN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SPECIAL NUMBERIC VALUES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0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"string</a:t>
            </a:r>
            <a:r>
              <a:rPr lang="en-US" dirty="0"/>
              <a:t>" / 42 </a:t>
            </a:r>
            <a:r>
              <a:rPr lang="en-US" dirty="0" smtClean="0"/>
              <a:t>== </a:t>
            </a:r>
            <a:r>
              <a:rPr lang="en-US" dirty="0" err="1"/>
              <a:t>NaN</a:t>
            </a:r>
            <a:r>
              <a:rPr lang="en-US" dirty="0"/>
              <a:t> //false</a:t>
            </a:r>
          </a:p>
          <a:p>
            <a:pPr marL="0" lvl="0" indent="0">
              <a:buNone/>
            </a:pPr>
            <a:r>
              <a:rPr lang="en-US" dirty="0" err="1"/>
              <a:t>NaN</a:t>
            </a:r>
            <a:r>
              <a:rPr lang="en-US" dirty="0"/>
              <a:t> == </a:t>
            </a:r>
            <a:r>
              <a:rPr lang="en-US" dirty="0" err="1"/>
              <a:t>NaN</a:t>
            </a:r>
            <a:r>
              <a:rPr lang="en-US" dirty="0"/>
              <a:t> //false</a:t>
            </a:r>
          </a:p>
          <a:p>
            <a:pPr marL="0" lvl="0" indent="0">
              <a:buNone/>
            </a:pPr>
            <a:r>
              <a:rPr lang="en-US" dirty="0" err="1"/>
              <a:t>isNaN</a:t>
            </a:r>
            <a:r>
              <a:rPr lang="en-US" dirty="0"/>
              <a:t>("string" / 42) //true</a:t>
            </a:r>
          </a:p>
          <a:p>
            <a:pPr marL="0" lvl="0" indent="0">
              <a:buNone/>
            </a:pP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 err="1"/>
              <a:t>NaN</a:t>
            </a:r>
            <a:r>
              <a:rPr lang="en-US" dirty="0"/>
              <a:t> + 42) // true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DETECTING </a:t>
            </a:r>
            <a:r>
              <a:rPr lang="en-US" dirty="0" err="1" smtClean="0"/>
              <a:t>NaN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7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de-DE" dirty="0"/>
              <a:t>Number("42"); //42</a:t>
            </a:r>
          </a:p>
          <a:p>
            <a:pPr marL="0" lvl="0" indent="0">
              <a:buNone/>
            </a:pPr>
            <a:r>
              <a:rPr lang="de-DE" dirty="0"/>
              <a:t>Number("42$"); //NaN</a:t>
            </a:r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r>
              <a:rPr lang="de-DE" dirty="0"/>
              <a:t>parseInt("42"); //42</a:t>
            </a:r>
          </a:p>
          <a:p>
            <a:pPr marL="0" lvl="0" indent="0">
              <a:buNone/>
            </a:pPr>
            <a:r>
              <a:rPr lang="de-DE" dirty="0"/>
              <a:t>parseInt("42$") //42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CONVERT A STRING TO NUMBER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 smtClean="0"/>
              <a:t>parseInt</a:t>
            </a:r>
            <a:r>
              <a:rPr lang="en-US" dirty="0" smtClean="0"/>
              <a:t>(string, radix);</a:t>
            </a:r>
          </a:p>
          <a:p>
            <a:pPr marL="0" lvl="0" indent="0">
              <a:buNone/>
            </a:pPr>
            <a:endParaRPr lang="en-US" dirty="0" smtClean="0"/>
          </a:p>
          <a:p>
            <a:r>
              <a:rPr lang="en-US" dirty="0"/>
              <a:t>If the input string begins with "0x" or "0X" Radix is 16(Hexadecimal)</a:t>
            </a:r>
          </a:p>
          <a:p>
            <a:pPr lvl="0"/>
            <a:r>
              <a:rPr lang="en-US" dirty="0"/>
              <a:t>If the input string begins with "0" Radix is </a:t>
            </a:r>
            <a:r>
              <a:rPr lang="en-US" dirty="0" smtClean="0"/>
              <a:t>8(Octal)</a:t>
            </a:r>
            <a:endParaRPr lang="en-US" dirty="0"/>
          </a:p>
          <a:p>
            <a:pPr lvl="0"/>
            <a:r>
              <a:rPr lang="en-US" dirty="0"/>
              <a:t>If the input string </a:t>
            </a:r>
            <a:r>
              <a:rPr lang="en-US" dirty="0" smtClean="0"/>
              <a:t>begins </a:t>
            </a:r>
            <a:r>
              <a:rPr lang="en-US" dirty="0"/>
              <a:t>with any other value, the radix </a:t>
            </a:r>
            <a:r>
              <a:rPr lang="en-US" dirty="0" smtClean="0"/>
              <a:t>is </a:t>
            </a:r>
            <a:r>
              <a:rPr lang="en-US" dirty="0"/>
              <a:t>10(Decimal</a:t>
            </a:r>
            <a:r>
              <a:rPr lang="en-US" dirty="0" smtClean="0"/>
              <a:t>)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- Always specify a radix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045 + "</a:t>
            </a:r>
            <a:r>
              <a:rPr lang="en-US" dirty="0" err="1" smtClean="0"/>
              <a:t>str</a:t>
            </a:r>
            <a:r>
              <a:rPr lang="en-US" dirty="0" smtClean="0"/>
              <a:t>“ // “37str”</a:t>
            </a:r>
            <a:endParaRPr lang="en-US" dirty="0"/>
          </a:p>
          <a:p>
            <a:pPr marL="0" lvl="0" indent="0">
              <a:buNone/>
            </a:pPr>
            <a:r>
              <a:rPr lang="en-US" dirty="0" err="1" smtClean="0"/>
              <a:t>parseInt</a:t>
            </a:r>
            <a:r>
              <a:rPr lang="en-US" dirty="0" smtClean="0"/>
              <a:t>(045 </a:t>
            </a:r>
            <a:r>
              <a:rPr lang="en-US" dirty="0"/>
              <a:t>+ "</a:t>
            </a:r>
            <a:r>
              <a:rPr lang="en-US" dirty="0" err="1"/>
              <a:t>str</a:t>
            </a:r>
            <a:r>
              <a:rPr lang="en-US" dirty="0"/>
              <a:t>", 10) //37</a:t>
            </a:r>
          </a:p>
          <a:p>
            <a:pPr marL="0" lvl="0" indent="0">
              <a:buNone/>
            </a:pPr>
            <a:r>
              <a:rPr lang="en-US" dirty="0" err="1"/>
              <a:t>parseInt</a:t>
            </a:r>
            <a:r>
              <a:rPr lang="en-US" dirty="0"/>
              <a:t>("045str", 10) //45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ES5 Methods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86000" y="2628900"/>
            <a:ext cx="1962150" cy="752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(10).toFixed(2); </a:t>
            </a:r>
            <a:br>
              <a:rPr lang="en-US" sz="1050" dirty="0"/>
            </a:br>
            <a:r>
              <a:rPr lang="en-US" sz="1050" dirty="0"/>
              <a:t>//”10.00”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90925" y="3629025"/>
            <a:ext cx="1962150" cy="752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(255).toPrecision(4);</a:t>
            </a:r>
            <a:br>
              <a:rPr lang="en-US" sz="1050" dirty="0"/>
            </a:br>
            <a:r>
              <a:rPr lang="en-US" sz="1050" dirty="0"/>
              <a:t>// “255.0”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95850" y="2628900"/>
            <a:ext cx="1962150" cy="752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(8).toExponential(4);</a:t>
            </a:r>
            <a:br>
              <a:rPr lang="en-US" sz="1050" dirty="0"/>
            </a:br>
            <a:r>
              <a:rPr lang="en-US" sz="1050" dirty="0"/>
              <a:t>// “8.0000e+0” </a:t>
            </a:r>
          </a:p>
        </p:txBody>
      </p:sp>
      <p:sp>
        <p:nvSpPr>
          <p:cNvPr id="8" name="Rectangle 7"/>
          <p:cNvSpPr/>
          <p:nvPr/>
        </p:nvSpPr>
        <p:spPr>
          <a:xfrm>
            <a:off x="3095625" y="1390650"/>
            <a:ext cx="2952750" cy="752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.toString(radix)</a:t>
            </a:r>
          </a:p>
          <a:p>
            <a:pPr algn="ctr"/>
            <a:r>
              <a:rPr lang="en-US" sz="1050" dirty="0"/>
              <a:t>// (8).toString(2) =&gt; “1000” </a:t>
            </a:r>
          </a:p>
        </p:txBody>
      </p:sp>
    </p:spTree>
    <p:extLst>
      <p:ext uri="{BB962C8B-B14F-4D97-AF65-F5344CB8AC3E}">
        <p14:creationId xmlns:p14="http://schemas.microsoft.com/office/powerpoint/2010/main" val="11549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 animBg="1"/>
      <p:bldP spid="11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Safe Integers</a:t>
            </a:r>
            <a:endParaRPr lang="en-US" cap="all" dirty="0"/>
          </a:p>
        </p:txBody>
      </p:sp>
      <p:sp>
        <p:nvSpPr>
          <p:cNvPr id="5" name="Rectangle 4"/>
          <p:cNvSpPr/>
          <p:nvPr/>
        </p:nvSpPr>
        <p:spPr>
          <a:xfrm>
            <a:off x="3590925" y="1004888"/>
            <a:ext cx="1962150" cy="752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-2</a:t>
            </a:r>
            <a:r>
              <a:rPr lang="en-US" sz="1050" baseline="30000" dirty="0"/>
              <a:t>53</a:t>
            </a:r>
            <a:r>
              <a:rPr lang="en-US" sz="1050" dirty="0"/>
              <a:t>&lt; x &lt; 2</a:t>
            </a:r>
            <a:r>
              <a:rPr lang="en-US" sz="1050" cap="small" baseline="30000" dirty="0"/>
              <a:t>53</a:t>
            </a:r>
            <a:r>
              <a:rPr lang="en-US" sz="1050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89698" y="3252788"/>
            <a:ext cx="2564606" cy="752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Number.isSafeInteger(number)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69306" y="2114550"/>
            <a:ext cx="5005388" cy="781050"/>
            <a:chOff x="1225550" y="2724150"/>
            <a:chExt cx="6673850" cy="1041400"/>
          </a:xfrm>
        </p:grpSpPr>
        <p:sp>
          <p:nvSpPr>
            <p:cNvPr id="8" name="Rectangle 7"/>
            <p:cNvSpPr/>
            <p:nvPr/>
          </p:nvSpPr>
          <p:spPr>
            <a:xfrm>
              <a:off x="4819650" y="2724150"/>
              <a:ext cx="3079750" cy="1003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Number.MAX_SAFE_INTEGER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25550" y="2762250"/>
              <a:ext cx="3022600" cy="1003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Number.MIN_SAFE_INTEGER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15652" y="1321135"/>
            <a:ext cx="6280548" cy="2743200"/>
          </a:xfrm>
        </p:spPr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9007199254740990 + </a:t>
            </a:r>
            <a:r>
              <a:rPr lang="en-US" dirty="0" smtClean="0"/>
              <a:t>3;					// </a:t>
            </a:r>
            <a:r>
              <a:rPr lang="en-US" dirty="0"/>
              <a:t>9007199254740992</a:t>
            </a: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Number.isSafeInteger(9007199254740990</a:t>
            </a:r>
            <a:r>
              <a:rPr lang="en-US" dirty="0" smtClean="0"/>
              <a:t>);	// true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Number.isSafeInteger(3</a:t>
            </a:r>
            <a:r>
              <a:rPr lang="en-US" dirty="0" smtClean="0"/>
              <a:t>);					// true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Number.isSafeInteger(9007199254740992</a:t>
            </a:r>
            <a:r>
              <a:rPr lang="en-US" dirty="0" smtClean="0"/>
              <a:t>);	// false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9007199254740995 </a:t>
            </a:r>
            <a:r>
              <a:rPr lang="en-US" dirty="0" smtClean="0"/>
              <a:t>– 10;					// 9007199254740986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Number.isSafeInteger(9007199254740986);	// true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Number.isSafeInteger(10</a:t>
            </a:r>
            <a:r>
              <a:rPr lang="en-US" dirty="0"/>
              <a:t>);					// true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Number.isSafeInteger(9007199254740995);	// false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When are computations with integers correct?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20500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2274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2274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2274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2274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Math. Various numerical functionality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15770" y="1239735"/>
            <a:ext cx="769763" cy="2862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50" dirty="0">
                <a:solidFill>
                  <a:schemeClr val="bg1"/>
                </a:solidFill>
                <a:latin typeface="Trebuchet MS"/>
                <a:cs typeface="Trebuchet MS"/>
              </a:rPr>
              <a:t>Constants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127042" y="2405741"/>
            <a:ext cx="1547219" cy="2539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1050" b="1" dirty="0"/>
              <a:t>Trigonometric Functions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2229634" y="3633692"/>
            <a:ext cx="1342034" cy="2539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1050" b="1" dirty="0"/>
              <a:t>Hyperbolic functions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5411232" y="1286166"/>
            <a:ext cx="1664238" cy="253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1050" b="1" dirty="0"/>
              <a:t>Exponents and Logarithms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5412033" y="2405741"/>
            <a:ext cx="1662635" cy="253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1050" b="1" dirty="0"/>
              <a:t>Pow and Square Functions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>
            <a:off x="5634850" y="3633692"/>
            <a:ext cx="1217000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1050" b="1" dirty="0"/>
              <a:t>Analysis Functions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4478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  <p:bldP spid="4" grpId="0" build="p" animBg="1"/>
      <p:bldP spid="7" grpId="0" build="p" animBg="1"/>
      <p:bldP spid="9" grpId="0" build="p" animBg="1"/>
      <p:bldP spid="10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2473" y="1079897"/>
            <a:ext cx="8430768" cy="3610090"/>
          </a:xfrm>
        </p:spPr>
        <p:txBody>
          <a:bodyPr/>
          <a:lstStyle/>
          <a:p>
            <a:r>
              <a:rPr lang="en-US" sz="1350" b="1" dirty="0"/>
              <a:t>Math.E</a:t>
            </a:r>
            <a:r>
              <a:rPr lang="en-US" sz="1350" dirty="0"/>
              <a:t>					The constant e, the base of the natural </a:t>
            </a:r>
            <a:br>
              <a:rPr lang="en-US" sz="1350" dirty="0"/>
            </a:br>
            <a:r>
              <a:rPr lang="en-US" sz="1350" dirty="0"/>
              <a:t>						logarithm</a:t>
            </a:r>
            <a:r>
              <a:rPr lang="ru-RU" sz="1350" dirty="0"/>
              <a:t>.</a:t>
            </a:r>
          </a:p>
          <a:p>
            <a:r>
              <a:rPr lang="en-US" sz="1350" b="1" dirty="0"/>
              <a:t>Math.LN10</a:t>
            </a:r>
            <a:r>
              <a:rPr lang="en-US" sz="1350" dirty="0"/>
              <a:t> 				The natural logarithm of 10.</a:t>
            </a:r>
            <a:endParaRPr lang="ru-RU" sz="1350" dirty="0"/>
          </a:p>
          <a:p>
            <a:r>
              <a:rPr lang="en-US" sz="1350" b="1" dirty="0"/>
              <a:t>Math.LN2</a:t>
            </a:r>
            <a:r>
              <a:rPr lang="en-US" sz="1350" dirty="0"/>
              <a:t> 				The natural logarithm of 2.</a:t>
            </a:r>
            <a:endParaRPr lang="ru-RU" sz="1350" dirty="0"/>
          </a:p>
          <a:p>
            <a:r>
              <a:rPr lang="en-US" sz="1350" b="1" dirty="0"/>
              <a:t>Math.LOG10E</a:t>
            </a:r>
            <a:r>
              <a:rPr lang="en-US" sz="1350" dirty="0"/>
              <a:t> 			</a:t>
            </a:r>
            <a:r>
              <a:rPr lang="en-US" sz="1350" dirty="0" smtClean="0"/>
              <a:t>	The </a:t>
            </a:r>
            <a:r>
              <a:rPr lang="en-US" sz="1350" dirty="0"/>
              <a:t>base-10 logarithm of e.</a:t>
            </a:r>
          </a:p>
          <a:p>
            <a:r>
              <a:rPr lang="en-US" sz="1350" b="1" dirty="0"/>
              <a:t>Math.LOG2E</a:t>
            </a:r>
            <a:r>
              <a:rPr lang="en-US" sz="1350" dirty="0"/>
              <a:t> 			</a:t>
            </a:r>
            <a:r>
              <a:rPr lang="en-US" sz="1350" dirty="0" smtClean="0"/>
              <a:t>	The </a:t>
            </a:r>
            <a:r>
              <a:rPr lang="en-US" sz="1350" dirty="0"/>
              <a:t>base-2 logarithm of e.</a:t>
            </a:r>
            <a:endParaRPr lang="ru-RU" sz="1350" dirty="0"/>
          </a:p>
          <a:p>
            <a:r>
              <a:rPr lang="en-US" sz="1350" b="1" dirty="0"/>
              <a:t>Math.PI</a:t>
            </a:r>
            <a:r>
              <a:rPr lang="en-US" sz="1350" dirty="0"/>
              <a:t> 					The constant </a:t>
            </a:r>
            <a:r>
              <a:rPr lang="el-GR" sz="1350" dirty="0"/>
              <a:t>π</a:t>
            </a:r>
            <a:r>
              <a:rPr lang="ru-RU" sz="1350" dirty="0"/>
              <a:t>.</a:t>
            </a:r>
          </a:p>
          <a:p>
            <a:r>
              <a:rPr lang="en-US" sz="1350" b="1" dirty="0"/>
              <a:t>Math.SQRT1_2</a:t>
            </a:r>
            <a:r>
              <a:rPr lang="en-US" sz="1350" dirty="0"/>
              <a:t>			The number 1 divided by the square root of 2.</a:t>
            </a:r>
            <a:endParaRPr lang="ru-RU" sz="1350" dirty="0"/>
          </a:p>
          <a:p>
            <a:r>
              <a:rPr lang="en-US" sz="1350" b="1" dirty="0"/>
              <a:t>Math.SQRT2</a:t>
            </a:r>
            <a:r>
              <a:rPr lang="en-US" sz="1350" dirty="0"/>
              <a:t> 				The square root of 2.</a:t>
            </a:r>
            <a:endParaRPr lang="ru-RU" sz="135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Math. Constants (ES5)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Objects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52663" y="1309688"/>
            <a:ext cx="1962150" cy="752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“Normal”  objects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29188" y="1309688"/>
            <a:ext cx="1962150" cy="7524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</a:t>
            </a:r>
            <a:r>
              <a:rPr lang="en-US" sz="1050" dirty="0" smtClean="0"/>
              <a:t>unctions</a:t>
            </a:r>
            <a:endParaRPr lang="en-US" sz="1050" dirty="0"/>
          </a:p>
        </p:txBody>
      </p:sp>
      <p:sp>
        <p:nvSpPr>
          <p:cNvPr id="11" name="Rectangle 10"/>
          <p:cNvSpPr/>
          <p:nvPr/>
        </p:nvSpPr>
        <p:spPr>
          <a:xfrm>
            <a:off x="2252663" y="2414588"/>
            <a:ext cx="1962150" cy="75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Dates</a:t>
            </a:r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4929188" y="2414588"/>
            <a:ext cx="1962150" cy="752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Arrays	</a:t>
            </a:r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2252663" y="3614738"/>
            <a:ext cx="1962150" cy="7524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Maps, Sets …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4929188" y="3614738"/>
            <a:ext cx="1962150" cy="752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Structured JSON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4365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1" grpId="0" animBg="1"/>
      <p:bldP spid="12" grpId="0" animBg="1"/>
      <p:bldP spid="13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Math.acos(x) </a:t>
            </a:r>
            <a:r>
              <a:rPr lang="ru-RU" dirty="0" smtClean="0"/>
              <a:t>				</a:t>
            </a:r>
            <a:r>
              <a:rPr lang="en-US" dirty="0"/>
              <a:t>Computes an arccosine.</a:t>
            </a:r>
            <a:endParaRPr lang="ru-RU" dirty="0" smtClean="0"/>
          </a:p>
          <a:p>
            <a:r>
              <a:rPr lang="en-US" b="1" dirty="0" smtClean="0"/>
              <a:t>Math.asin(x) </a:t>
            </a:r>
            <a:r>
              <a:rPr lang="ru-RU" dirty="0" smtClean="0"/>
              <a:t>				</a:t>
            </a:r>
            <a:r>
              <a:rPr lang="en-US" dirty="0"/>
              <a:t>Computes an arcsine.</a:t>
            </a:r>
            <a:endParaRPr lang="ru-RU" dirty="0" smtClean="0"/>
          </a:p>
          <a:p>
            <a:r>
              <a:rPr lang="en-US" b="1" dirty="0" smtClean="0"/>
              <a:t>Math.atan(x) </a:t>
            </a:r>
            <a:r>
              <a:rPr lang="ru-RU" dirty="0" smtClean="0"/>
              <a:t>				</a:t>
            </a:r>
            <a:r>
              <a:rPr lang="en-US" dirty="0"/>
              <a:t>Computes an arctangent.</a:t>
            </a:r>
            <a:endParaRPr lang="ru-RU" dirty="0" smtClean="0"/>
          </a:p>
          <a:p>
            <a:r>
              <a:rPr lang="en-US" b="1" dirty="0" smtClean="0"/>
              <a:t>Math.atan2(x)</a:t>
            </a:r>
            <a:r>
              <a:rPr lang="ru-RU" dirty="0" smtClean="0"/>
              <a:t>				</a:t>
            </a:r>
            <a:r>
              <a:rPr lang="en-US" dirty="0"/>
              <a:t>Computes the angle from the X axis to a </a:t>
            </a:r>
            <a:r>
              <a:rPr lang="en-US" dirty="0" smtClean="0"/>
              <a:t>point</a:t>
            </a:r>
            <a:r>
              <a:rPr lang="en-US" dirty="0"/>
              <a:t>.</a:t>
            </a:r>
            <a:endParaRPr lang="ru-RU" dirty="0" smtClean="0"/>
          </a:p>
          <a:p>
            <a:r>
              <a:rPr lang="en-US" b="1" dirty="0" smtClean="0"/>
              <a:t>Math.cos(x) </a:t>
            </a:r>
            <a:r>
              <a:rPr lang="ru-RU" dirty="0" smtClean="0"/>
              <a:t>				</a:t>
            </a:r>
            <a:r>
              <a:rPr lang="en-US" dirty="0" smtClean="0"/>
              <a:t>	Computes </a:t>
            </a:r>
            <a:r>
              <a:rPr lang="en-US" dirty="0"/>
              <a:t>a cosine.</a:t>
            </a:r>
            <a:endParaRPr lang="ru-RU" dirty="0" smtClean="0"/>
          </a:p>
          <a:p>
            <a:r>
              <a:rPr lang="en-US" b="1" dirty="0" smtClean="0"/>
              <a:t>Math.sin(x) </a:t>
            </a:r>
            <a:r>
              <a:rPr lang="ru-RU" dirty="0" smtClean="0"/>
              <a:t>				</a:t>
            </a:r>
            <a:r>
              <a:rPr lang="en-US" dirty="0" smtClean="0"/>
              <a:t>	Computes </a:t>
            </a:r>
            <a:r>
              <a:rPr lang="en-US" dirty="0"/>
              <a:t>a sine.</a:t>
            </a:r>
            <a:endParaRPr lang="ru-RU" dirty="0" smtClean="0"/>
          </a:p>
          <a:p>
            <a:r>
              <a:rPr lang="en-US" b="1" dirty="0" smtClean="0"/>
              <a:t>Math.tan(x) </a:t>
            </a:r>
            <a:r>
              <a:rPr lang="ru-RU" dirty="0" smtClean="0"/>
              <a:t>				</a:t>
            </a:r>
            <a:r>
              <a:rPr lang="en-US" dirty="0" smtClean="0"/>
              <a:t>	Computes </a:t>
            </a:r>
            <a:r>
              <a:rPr lang="en-US" dirty="0"/>
              <a:t>a tangent.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Math. Trigonometric Functions</a:t>
            </a:r>
            <a:r>
              <a:rPr lang="ru-RU" smtClean="0"/>
              <a:t> (</a:t>
            </a:r>
            <a:r>
              <a:rPr lang="en-US" smtClean="0"/>
              <a:t>ES5</a:t>
            </a:r>
            <a:r>
              <a:rPr lang="ru-RU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9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Math. Hyperbolic </a:t>
            </a:r>
            <a:r>
              <a:rPr lang="en-US" b="1" dirty="0" smtClean="0"/>
              <a:t>functions (ES6)</a:t>
            </a:r>
            <a:endParaRPr lang="en-US" cap="all" dirty="0"/>
          </a:p>
        </p:txBody>
      </p:sp>
      <p:pic>
        <p:nvPicPr>
          <p:cNvPr id="5122" name="Picture 2" descr="http://www.infragistics.com/community/cfs-filesystemfile.ashx/__key/CommunityServer.Blogs.Components.WeblogFiles/tim_5F00_brock.Maria_5F00_Blogs.February_5F00_2016/6175.hyper_4000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74" y="783716"/>
            <a:ext cx="3092334" cy="212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infragistics.com/community/cfs-filesystemfile.ashx/__key/CommunityServer.Blogs.Components.WeblogFiles/tim_5F00_brock.Maria_5F00_Blogs.February_5F00_2016/0702.invhyper_4000_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472" y="2678070"/>
            <a:ext cx="3092335" cy="212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592471" y="900788"/>
            <a:ext cx="6323076" cy="13971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500" b="1" dirty="0">
                <a:solidFill>
                  <a:srgbClr val="B22746"/>
                </a:solidFill>
              </a:rPr>
              <a:t>Math.sinh (</a:t>
            </a:r>
            <a:r>
              <a:rPr lang="ru-RU" sz="1500" b="1" dirty="0">
                <a:solidFill>
                  <a:srgbClr val="B22746"/>
                </a:solidFill>
              </a:rPr>
              <a:t>х)</a:t>
            </a:r>
            <a:r>
              <a:rPr lang="en-US" sz="1500" b="1" dirty="0">
                <a:solidFill>
                  <a:srgbClr val="B22746"/>
                </a:solidFill>
              </a:rPr>
              <a:t>	</a:t>
            </a:r>
            <a:br>
              <a:rPr lang="en-US" sz="1500" b="1" dirty="0">
                <a:solidFill>
                  <a:srgbClr val="B22746"/>
                </a:solidFill>
              </a:rPr>
            </a:br>
            <a:r>
              <a:rPr lang="en-US" sz="1200" dirty="0"/>
              <a:t>Computes the hyperbolic sine of x</a:t>
            </a:r>
            <a:endParaRPr lang="ru-RU" sz="1200" b="1" dirty="0">
              <a:solidFill>
                <a:srgbClr val="B22746"/>
              </a:solidFill>
            </a:endParaRPr>
          </a:p>
          <a:p>
            <a:pPr fontAlgn="base"/>
            <a:r>
              <a:rPr lang="en-US" sz="1500" b="1" dirty="0">
                <a:solidFill>
                  <a:srgbClr val="B22746"/>
                </a:solidFill>
              </a:rPr>
              <a:t>Math.cosh (</a:t>
            </a:r>
            <a:r>
              <a:rPr lang="ru-RU" sz="1500" b="1" dirty="0">
                <a:solidFill>
                  <a:srgbClr val="B22746"/>
                </a:solidFill>
              </a:rPr>
              <a:t>х)</a:t>
            </a:r>
            <a:r>
              <a:rPr lang="en-US" sz="1500" b="1" dirty="0">
                <a:solidFill>
                  <a:srgbClr val="B22746"/>
                </a:solidFill>
              </a:rPr>
              <a:t>				</a:t>
            </a:r>
            <a:br>
              <a:rPr lang="en-US" sz="1500" b="1" dirty="0">
                <a:solidFill>
                  <a:srgbClr val="B22746"/>
                </a:solidFill>
              </a:rPr>
            </a:br>
            <a:r>
              <a:rPr lang="en-US" sz="1200" dirty="0"/>
              <a:t>Computes the hyperbolic cosine of x</a:t>
            </a:r>
            <a:endParaRPr lang="ru-RU" sz="1200" b="1" dirty="0">
              <a:solidFill>
                <a:srgbClr val="B22746"/>
              </a:solidFill>
            </a:endParaRPr>
          </a:p>
          <a:p>
            <a:pPr fontAlgn="base"/>
            <a:r>
              <a:rPr lang="en-US" sz="1500" b="1" dirty="0">
                <a:solidFill>
                  <a:srgbClr val="B22746"/>
                </a:solidFill>
              </a:rPr>
              <a:t>Math.tanh (</a:t>
            </a:r>
            <a:r>
              <a:rPr lang="ru-RU" sz="1500" b="1" dirty="0">
                <a:solidFill>
                  <a:srgbClr val="B22746"/>
                </a:solidFill>
              </a:rPr>
              <a:t>х)</a:t>
            </a:r>
            <a:r>
              <a:rPr lang="en-US" sz="1500" b="1" dirty="0">
                <a:solidFill>
                  <a:srgbClr val="B22746"/>
                </a:solidFill>
              </a:rPr>
              <a:t>				</a:t>
            </a:r>
            <a:br>
              <a:rPr lang="en-US" sz="1500" b="1" dirty="0">
                <a:solidFill>
                  <a:srgbClr val="B22746"/>
                </a:solidFill>
              </a:rPr>
            </a:br>
            <a:r>
              <a:rPr lang="en-US" sz="1200" dirty="0"/>
              <a:t>Computes the hyperbolic tangent of x</a:t>
            </a:r>
            <a:endParaRPr lang="ru-RU" sz="1200" b="1" dirty="0">
              <a:solidFill>
                <a:srgbClr val="B22746"/>
              </a:solidFill>
            </a:endParaRPr>
          </a:p>
          <a:p>
            <a:pPr marL="0" indent="0" fontAlgn="base">
              <a:buNone/>
            </a:pPr>
            <a:endParaRPr lang="ru-RU" sz="1500" b="1" dirty="0">
              <a:solidFill>
                <a:srgbClr val="B22746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228975" y="2928500"/>
            <a:ext cx="3363497" cy="18748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500" b="1" dirty="0">
                <a:solidFill>
                  <a:srgbClr val="B22746"/>
                </a:solidFill>
              </a:rPr>
              <a:t>Math.asinh (</a:t>
            </a:r>
            <a:r>
              <a:rPr lang="ru-RU" sz="1500" b="1" dirty="0">
                <a:solidFill>
                  <a:srgbClr val="B22746"/>
                </a:solidFill>
              </a:rPr>
              <a:t>х)</a:t>
            </a:r>
            <a:r>
              <a:rPr lang="en-US" sz="1500" b="1" dirty="0">
                <a:solidFill>
                  <a:srgbClr val="B22746"/>
                </a:solidFill>
              </a:rPr>
              <a:t>				</a:t>
            </a:r>
            <a:br>
              <a:rPr lang="en-US" sz="1500" b="1" dirty="0">
                <a:solidFill>
                  <a:srgbClr val="B22746"/>
                </a:solidFill>
              </a:rPr>
            </a:br>
            <a:r>
              <a:rPr lang="en-US" sz="1200" dirty="0"/>
              <a:t>Computes the inverse hyperbolic sine of x</a:t>
            </a:r>
            <a:endParaRPr lang="ru-RU" sz="1200" b="1" dirty="0">
              <a:solidFill>
                <a:srgbClr val="B22746"/>
              </a:solidFill>
            </a:endParaRPr>
          </a:p>
          <a:p>
            <a:pPr fontAlgn="base"/>
            <a:r>
              <a:rPr lang="en-US" sz="1500" b="1" dirty="0">
                <a:solidFill>
                  <a:srgbClr val="B22746"/>
                </a:solidFill>
              </a:rPr>
              <a:t>Math.acosh (</a:t>
            </a:r>
            <a:r>
              <a:rPr lang="ru-RU" sz="1500" b="1" dirty="0">
                <a:solidFill>
                  <a:srgbClr val="B22746"/>
                </a:solidFill>
              </a:rPr>
              <a:t>х)</a:t>
            </a:r>
            <a:r>
              <a:rPr lang="en-US" sz="1500" b="1" dirty="0">
                <a:solidFill>
                  <a:srgbClr val="B22746"/>
                </a:solidFill>
              </a:rPr>
              <a:t>			</a:t>
            </a:r>
            <a:br>
              <a:rPr lang="en-US" sz="1500" b="1" dirty="0">
                <a:solidFill>
                  <a:srgbClr val="B22746"/>
                </a:solidFill>
              </a:rPr>
            </a:br>
            <a:r>
              <a:rPr lang="en-US" sz="1200" dirty="0"/>
              <a:t>Computes the inverse hyperbolic cosine of x</a:t>
            </a:r>
            <a:endParaRPr lang="ru-RU" sz="1350" b="1" dirty="0">
              <a:solidFill>
                <a:srgbClr val="B22746"/>
              </a:solidFill>
            </a:endParaRPr>
          </a:p>
          <a:p>
            <a:pPr fontAlgn="base"/>
            <a:r>
              <a:rPr lang="en-US" sz="1500" b="1" dirty="0">
                <a:solidFill>
                  <a:srgbClr val="B22746"/>
                </a:solidFill>
              </a:rPr>
              <a:t>Math.atanh (</a:t>
            </a:r>
            <a:r>
              <a:rPr lang="ru-RU" sz="1500" b="1" dirty="0">
                <a:solidFill>
                  <a:srgbClr val="B22746"/>
                </a:solidFill>
              </a:rPr>
              <a:t>х)</a:t>
            </a:r>
            <a:r>
              <a:rPr lang="en-US" sz="1500" b="1" dirty="0">
                <a:solidFill>
                  <a:srgbClr val="B22746"/>
                </a:solidFill>
              </a:rPr>
              <a:t>			</a:t>
            </a:r>
            <a:br>
              <a:rPr lang="en-US" sz="1500" b="1" dirty="0">
                <a:solidFill>
                  <a:srgbClr val="B22746"/>
                </a:solidFill>
              </a:rPr>
            </a:br>
            <a:r>
              <a:rPr lang="en-US" sz="1200" dirty="0"/>
              <a:t>Computes the inverse hyperbolic tangent of x</a:t>
            </a:r>
            <a:endParaRPr lang="ru-RU" sz="1200" b="1" dirty="0">
              <a:solidFill>
                <a:srgbClr val="B22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07355" y="987775"/>
            <a:ext cx="6323076" cy="3429000"/>
          </a:xfrm>
        </p:spPr>
        <p:txBody>
          <a:bodyPr/>
          <a:lstStyle/>
          <a:p>
            <a:pPr fontAlgn="base"/>
            <a:r>
              <a:rPr lang="en-US" b="1" dirty="0" smtClean="0"/>
              <a:t>Math.exp(x)</a:t>
            </a:r>
            <a:r>
              <a:rPr lang="en-US" dirty="0" smtClean="0"/>
              <a:t> 		</a:t>
            </a:r>
            <a:r>
              <a:rPr lang="en-US" dirty="0"/>
              <a:t>	Computes a power of e.</a:t>
            </a:r>
          </a:p>
          <a:p>
            <a:pPr fontAlgn="base"/>
            <a:r>
              <a:rPr lang="en-US" b="1" dirty="0" smtClean="0"/>
              <a:t>Math.log(x)</a:t>
            </a:r>
            <a:r>
              <a:rPr lang="en-US" dirty="0" smtClean="0"/>
              <a:t> 		</a:t>
            </a:r>
            <a:r>
              <a:rPr lang="en-US" dirty="0"/>
              <a:t>	Computes a natural logarithm.</a:t>
            </a:r>
            <a:endParaRPr lang="ru-RU" dirty="0"/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Math.expm1(x</a:t>
            </a:r>
            <a:r>
              <a:rPr lang="en-US" b="1" dirty="0" smtClean="0">
                <a:solidFill>
                  <a:srgbClr val="B22746"/>
                </a:solidFill>
              </a:rPr>
              <a:t>)	</a:t>
            </a:r>
            <a:r>
              <a:rPr lang="en-US" b="1" dirty="0">
                <a:solidFill>
                  <a:srgbClr val="B22746"/>
                </a:solidFill>
              </a:rPr>
              <a:t>	</a:t>
            </a:r>
            <a:r>
              <a:rPr lang="en-US" dirty="0" smtClean="0"/>
              <a:t>Computes </a:t>
            </a:r>
            <a:r>
              <a:rPr lang="en-US" dirty="0" smtClean="0"/>
              <a:t>Math.exp(x</a:t>
            </a:r>
            <a:r>
              <a:rPr lang="en-US" dirty="0"/>
              <a:t>)-1. </a:t>
            </a:r>
            <a:r>
              <a:rPr lang="en-US" dirty="0" smtClean="0"/>
              <a:t> The </a:t>
            </a:r>
            <a:r>
              <a:rPr lang="en-US" dirty="0"/>
              <a:t>inverse of Math.log1p()</a:t>
            </a:r>
            <a:endParaRPr lang="en-US" dirty="0">
              <a:solidFill>
                <a:srgbClr val="B22746"/>
              </a:solidFill>
            </a:endParaRPr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Math.log1p(x</a:t>
            </a:r>
            <a:r>
              <a:rPr lang="en-US" b="1" dirty="0" smtClean="0">
                <a:solidFill>
                  <a:srgbClr val="B22746"/>
                </a:solidFill>
              </a:rPr>
              <a:t>)			</a:t>
            </a:r>
            <a:br>
              <a:rPr lang="en-US" b="1" dirty="0" smtClean="0">
                <a:solidFill>
                  <a:srgbClr val="B22746"/>
                </a:solidFill>
              </a:rPr>
            </a:br>
            <a:r>
              <a:rPr lang="en-US" dirty="0" smtClean="0"/>
              <a:t>Computes </a:t>
            </a:r>
            <a:r>
              <a:rPr lang="en-US" dirty="0"/>
              <a:t>Math.log(1 + x).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inverse of Math.expm1()</a:t>
            </a:r>
            <a:endParaRPr lang="en-US" b="1" dirty="0">
              <a:solidFill>
                <a:srgbClr val="B22746"/>
              </a:solidFill>
            </a:endParaRPr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Math.log2(x</a:t>
            </a:r>
            <a:r>
              <a:rPr lang="en-US" b="1" dirty="0" smtClean="0">
                <a:solidFill>
                  <a:srgbClr val="B22746"/>
                </a:solidFill>
              </a:rPr>
              <a:t>)			</a:t>
            </a:r>
            <a:br>
              <a:rPr lang="en-US" b="1" dirty="0" smtClean="0">
                <a:solidFill>
                  <a:srgbClr val="B22746"/>
                </a:solidFill>
              </a:rPr>
            </a:br>
            <a:r>
              <a:rPr lang="en-US" dirty="0" smtClean="0"/>
              <a:t>Computes </a:t>
            </a:r>
            <a:r>
              <a:rPr lang="en-US" dirty="0"/>
              <a:t>the logarithm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base </a:t>
            </a:r>
            <a:r>
              <a:rPr lang="en-US" dirty="0"/>
              <a:t>2.</a:t>
            </a:r>
            <a:endParaRPr lang="en-US" b="1" dirty="0">
              <a:solidFill>
                <a:srgbClr val="B22746"/>
              </a:solidFill>
            </a:endParaRPr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Math.log10(x</a:t>
            </a:r>
            <a:r>
              <a:rPr lang="en-US" b="1" dirty="0" smtClean="0">
                <a:solidFill>
                  <a:srgbClr val="B22746"/>
                </a:solidFill>
              </a:rPr>
              <a:t>)			</a:t>
            </a:r>
            <a:r>
              <a:rPr lang="en-US" dirty="0" smtClean="0"/>
              <a:t>Computes </a:t>
            </a:r>
            <a:r>
              <a:rPr lang="en-US" dirty="0"/>
              <a:t>the logarithm to base 10.</a:t>
            </a:r>
            <a:endParaRPr lang="en-US" b="1" dirty="0">
              <a:solidFill>
                <a:srgbClr val="B22746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Math. Exponents and </a:t>
            </a:r>
            <a:r>
              <a:rPr lang="en-US" b="1" dirty="0" smtClean="0"/>
              <a:t>Logarithms (ES5 &amp; ES6)</a:t>
            </a:r>
            <a:endParaRPr lang="en-US" cap="all" dirty="0"/>
          </a:p>
        </p:txBody>
      </p:sp>
      <p:pic>
        <p:nvPicPr>
          <p:cNvPr id="3076" name="Picture 4" descr="http://www.infragistics.com/community/cfs-filesystemfile.ashx/__key/CommunityServer.Blogs.Components.WeblogFiles/tim_5F00_brock.Maria_5F00_Blogs.February_5F00_2016/2402.exp_4000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24" y="2323530"/>
            <a:ext cx="3491342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infragistics.com/community/cfs-filesystemfile.ashx/__key/CommunityServer.Blogs.Components.WeblogFiles/tim_5F00_brock.Maria_5F00_Blogs.February_5F00_2016/3073.logs_4000_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24" y="2323530"/>
            <a:ext cx="349134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92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0462" y="987775"/>
            <a:ext cx="6323076" cy="3429000"/>
          </a:xfrm>
        </p:spPr>
        <p:txBody>
          <a:bodyPr/>
          <a:lstStyle/>
          <a:p>
            <a:pPr fontAlgn="base"/>
            <a:r>
              <a:rPr lang="en-US" b="1" dirty="0" smtClean="0"/>
              <a:t>Math.ceil(x)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Rounds a number up.</a:t>
            </a:r>
            <a:endParaRPr lang="ru-RU" dirty="0"/>
          </a:p>
          <a:p>
            <a:pPr fontAlgn="base"/>
            <a:r>
              <a:rPr lang="en-US" b="1" dirty="0" smtClean="0"/>
              <a:t>Math.floor(x)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Rounds a number </a:t>
            </a:r>
            <a:r>
              <a:rPr lang="en-US" dirty="0" smtClean="0"/>
              <a:t>down</a:t>
            </a:r>
            <a:r>
              <a:rPr lang="ru-RU" dirty="0" smtClean="0"/>
              <a:t>.</a:t>
            </a:r>
            <a:endParaRPr lang="ru-RU" dirty="0"/>
          </a:p>
          <a:p>
            <a:pPr fontAlgn="base"/>
            <a:r>
              <a:rPr lang="en-US" b="1" dirty="0" smtClean="0"/>
              <a:t>Math.round(x)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Rounds to the nearest </a:t>
            </a:r>
            <a:r>
              <a:rPr lang="en-US" dirty="0" smtClean="0"/>
              <a:t>integer</a:t>
            </a:r>
            <a:r>
              <a:rPr lang="ru-RU" dirty="0" smtClean="0"/>
              <a:t>.</a:t>
            </a:r>
            <a:endParaRPr lang="ru-RU" dirty="0"/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Math.trunc(x</a:t>
            </a:r>
            <a:r>
              <a:rPr lang="en-US" b="1" dirty="0" smtClean="0">
                <a:solidFill>
                  <a:srgbClr val="B22746"/>
                </a:solidFill>
              </a:rPr>
              <a:t>)</a:t>
            </a:r>
            <a:r>
              <a:rPr lang="uk-UA" b="1" dirty="0" smtClean="0">
                <a:solidFill>
                  <a:srgbClr val="B22746"/>
                </a:solidFill>
              </a:rPr>
              <a:t>			</a:t>
            </a:r>
            <a:r>
              <a:rPr lang="en-US" dirty="0"/>
              <a:t>Removes the decimal fraction of x.</a:t>
            </a:r>
            <a:endParaRPr lang="en-US" b="1" dirty="0" smtClean="0">
              <a:solidFill>
                <a:srgbClr val="B22746"/>
              </a:solidFill>
            </a:endParaRPr>
          </a:p>
          <a:p>
            <a:pPr fontAlgn="base"/>
            <a:endParaRPr lang="en-US" b="1" dirty="0" smtClean="0">
              <a:solidFill>
                <a:srgbClr val="B22746"/>
              </a:solidFill>
            </a:endParaRPr>
          </a:p>
          <a:p>
            <a:pPr fontAlgn="base"/>
            <a:endParaRPr lang="en-US" b="1" dirty="0">
              <a:solidFill>
                <a:srgbClr val="B22746"/>
              </a:solidFill>
            </a:endParaRPr>
          </a:p>
          <a:p>
            <a:pPr fontAlgn="base"/>
            <a:endParaRPr lang="en-US" b="1" dirty="0" smtClean="0">
              <a:solidFill>
                <a:srgbClr val="B22746"/>
              </a:solidFill>
            </a:endParaRPr>
          </a:p>
          <a:p>
            <a:pPr fontAlgn="base"/>
            <a:endParaRPr lang="en-US" b="1" dirty="0">
              <a:solidFill>
                <a:srgbClr val="B22746"/>
              </a:solidFill>
            </a:endParaRPr>
          </a:p>
          <a:p>
            <a:pPr fontAlgn="base"/>
            <a:r>
              <a:rPr lang="en-US" b="1" dirty="0" smtClean="0">
                <a:solidFill>
                  <a:srgbClr val="B22746"/>
                </a:solidFill>
              </a:rPr>
              <a:t>Math.fround(x)</a:t>
            </a:r>
            <a:r>
              <a:rPr lang="uk-UA" b="1" dirty="0" smtClean="0">
                <a:solidFill>
                  <a:srgbClr val="B22746"/>
                </a:solidFill>
              </a:rPr>
              <a:t>		</a:t>
            </a:r>
            <a:r>
              <a:rPr lang="en-US" dirty="0"/>
              <a:t>Rounds x to a 32 bit floating point value (float)</a:t>
            </a:r>
            <a:endParaRPr lang="en-US" dirty="0">
              <a:solidFill>
                <a:srgbClr val="B22746"/>
              </a:solidFill>
            </a:endParaRPr>
          </a:p>
          <a:p>
            <a:pPr fontAlgn="base"/>
            <a:endParaRPr lang="en-US" dirty="0" smtClean="0">
              <a:solidFill>
                <a:srgbClr val="B22746"/>
              </a:solidFill>
            </a:endParaRP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Math. </a:t>
            </a:r>
            <a:r>
              <a:rPr lang="en-US" b="1" dirty="0" smtClean="0"/>
              <a:t>Rounding Functions (ES5 &amp; ES6)</a:t>
            </a:r>
            <a:endParaRPr lang="en-US" cap="all" dirty="0"/>
          </a:p>
        </p:txBody>
      </p:sp>
      <p:pic>
        <p:nvPicPr>
          <p:cNvPr id="1026" name="Picture 2" descr="http://www.infragistics.com/community/cfs-filesystemfile.ashx/__key/CommunityServer.Blogs.Components.WeblogFiles/tim_5F00_brock.Maria_5F00_Blogs.February_5F00_2016/4762.round_4000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983" y="2746291"/>
            <a:ext cx="2540035" cy="174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85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Math.pow</a:t>
            </a:r>
            <a:r>
              <a:rPr lang="en-US" b="1" dirty="0" smtClean="0"/>
              <a:t>()</a:t>
            </a:r>
            <a:r>
              <a:rPr lang="en-US" dirty="0" smtClean="0"/>
              <a:t>			</a:t>
            </a:r>
            <a:r>
              <a:rPr lang="en-US" dirty="0"/>
              <a:t>	</a:t>
            </a:r>
            <a:r>
              <a:rPr lang="en-US" dirty="0" smtClean="0"/>
              <a:t>Computes x </a:t>
            </a:r>
            <a:r>
              <a:rPr lang="en-US" dirty="0"/>
              <a:t>to the power </a:t>
            </a:r>
            <a:r>
              <a:rPr lang="en-US" dirty="0" smtClean="0"/>
              <a:t>y.</a:t>
            </a:r>
            <a:endParaRPr lang="en-US" dirty="0"/>
          </a:p>
          <a:p>
            <a:pPr fontAlgn="base"/>
            <a:r>
              <a:rPr lang="en-US" b="1" dirty="0"/>
              <a:t>Math.sqrt</a:t>
            </a:r>
            <a:r>
              <a:rPr lang="en-US" b="1" dirty="0" smtClean="0"/>
              <a:t>()</a:t>
            </a:r>
            <a:r>
              <a:rPr lang="en-US" dirty="0" smtClean="0"/>
              <a:t>			</a:t>
            </a:r>
            <a:r>
              <a:rPr lang="en-US" dirty="0"/>
              <a:t>	</a:t>
            </a:r>
            <a:r>
              <a:rPr lang="en-US" dirty="0" smtClean="0"/>
              <a:t>Computes the </a:t>
            </a:r>
            <a:r>
              <a:rPr lang="en-US" dirty="0"/>
              <a:t>square root</a:t>
            </a:r>
            <a:r>
              <a:rPr lang="ru-RU" dirty="0" smtClean="0"/>
              <a:t>.</a:t>
            </a:r>
            <a:endParaRPr lang="ru-RU" dirty="0"/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Math.cbrt(x</a:t>
            </a:r>
            <a:r>
              <a:rPr lang="en-US" b="1" dirty="0" smtClean="0">
                <a:solidFill>
                  <a:srgbClr val="B22746"/>
                </a:solidFill>
              </a:rPr>
              <a:t>)</a:t>
            </a:r>
            <a:r>
              <a:rPr lang="uk-UA" b="1" dirty="0" smtClean="0">
                <a:solidFill>
                  <a:srgbClr val="B22746"/>
                </a:solidFill>
              </a:rPr>
              <a:t>			</a:t>
            </a:r>
            <a:r>
              <a:rPr lang="en-US" b="1" dirty="0" smtClean="0">
                <a:solidFill>
                  <a:srgbClr val="B22746"/>
                </a:solidFill>
              </a:rPr>
              <a:t>	</a:t>
            </a:r>
            <a:r>
              <a:rPr lang="en-US" dirty="0" smtClean="0"/>
              <a:t>Computes </a:t>
            </a:r>
            <a:r>
              <a:rPr lang="en-US" dirty="0" smtClean="0"/>
              <a:t>the </a:t>
            </a:r>
            <a:r>
              <a:rPr lang="en-US" dirty="0"/>
              <a:t>cube root of x (∛x</a:t>
            </a:r>
            <a:r>
              <a:rPr lang="en-US" dirty="0" smtClean="0"/>
              <a:t>).</a:t>
            </a:r>
            <a:endParaRPr lang="en-US" dirty="0">
              <a:solidFill>
                <a:srgbClr val="B22746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Math. </a:t>
            </a:r>
            <a:r>
              <a:rPr lang="en-US" b="1" dirty="0" smtClean="0"/>
              <a:t>Pow and Square Functions</a:t>
            </a:r>
            <a:endParaRPr lang="en-US" cap="all" dirty="0"/>
          </a:p>
        </p:txBody>
      </p:sp>
      <p:pic>
        <p:nvPicPr>
          <p:cNvPr id="2050" name="Picture 2" descr="http://www.infragistics.com/community/cfs-filesystemfile.ashx/__key/CommunityServer.Blogs.Components.WeblogFiles/tim_5F00_brock.Maria_5F00_Blogs.February_5F00_2016/6175.cbrt_4000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108" y="2408903"/>
            <a:ext cx="3507785" cy="223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71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2473" y="1079896"/>
            <a:ext cx="8430768" cy="3649419"/>
          </a:xfrm>
        </p:spPr>
        <p:txBody>
          <a:bodyPr/>
          <a:lstStyle/>
          <a:p>
            <a:pPr fontAlgn="base"/>
            <a:r>
              <a:rPr lang="en-US" b="1" dirty="0" smtClean="0">
                <a:solidFill>
                  <a:srgbClr val="B22746"/>
                </a:solidFill>
              </a:rPr>
              <a:t>Math.hypot </a:t>
            </a:r>
            <a:r>
              <a:rPr lang="en-US" b="1" dirty="0">
                <a:solidFill>
                  <a:srgbClr val="B22746"/>
                </a:solidFill>
              </a:rPr>
              <a:t>(...values</a:t>
            </a:r>
            <a:r>
              <a:rPr lang="en-US" b="1" dirty="0" smtClean="0">
                <a:solidFill>
                  <a:srgbClr val="B22746"/>
                </a:solidFill>
              </a:rPr>
              <a:t>)</a:t>
            </a:r>
            <a:r>
              <a:rPr lang="uk-UA" b="1" dirty="0" smtClean="0">
                <a:solidFill>
                  <a:srgbClr val="B22746"/>
                </a:solidFill>
              </a:rPr>
              <a:t>		</a:t>
            </a:r>
            <a:r>
              <a:rPr lang="en-US" dirty="0" smtClean="0"/>
              <a:t>Computes </a:t>
            </a:r>
            <a:r>
              <a:rPr lang="en-US" dirty="0"/>
              <a:t>the square root of the sum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		the </a:t>
            </a:r>
            <a:r>
              <a:rPr lang="en-US" dirty="0"/>
              <a:t>squares </a:t>
            </a:r>
            <a:r>
              <a:rPr lang="en-US" dirty="0" smtClean="0"/>
              <a:t>of </a:t>
            </a:r>
            <a:r>
              <a:rPr lang="en-US" dirty="0"/>
              <a:t>its </a:t>
            </a:r>
            <a:r>
              <a:rPr lang="en-US" dirty="0" smtClean="0"/>
              <a:t>arguments</a:t>
            </a:r>
          </a:p>
          <a:p>
            <a:pPr fontAlgn="base"/>
            <a:endParaRPr lang="en-US" b="1" dirty="0" smtClean="0">
              <a:solidFill>
                <a:srgbClr val="B22746"/>
              </a:solidFill>
            </a:endParaRPr>
          </a:p>
          <a:p>
            <a:pPr fontAlgn="base"/>
            <a:endParaRPr lang="en-US" b="1" dirty="0">
              <a:solidFill>
                <a:srgbClr val="B22746"/>
              </a:solidFill>
            </a:endParaRPr>
          </a:p>
          <a:p>
            <a:pPr fontAlgn="base"/>
            <a:endParaRPr lang="en-US" b="1" dirty="0" smtClean="0">
              <a:solidFill>
                <a:srgbClr val="B22746"/>
              </a:solidFill>
            </a:endParaRPr>
          </a:p>
          <a:p>
            <a:pPr fontAlgn="base"/>
            <a:endParaRPr lang="en-US" b="1" dirty="0">
              <a:solidFill>
                <a:srgbClr val="B22746"/>
              </a:solidFill>
            </a:endParaRPr>
          </a:p>
          <a:p>
            <a:pPr fontAlgn="base"/>
            <a:endParaRPr lang="en-US" b="1" dirty="0" smtClean="0">
              <a:solidFill>
                <a:srgbClr val="B22746"/>
              </a:solidFill>
            </a:endParaRPr>
          </a:p>
          <a:p>
            <a:pPr fontAlgn="base"/>
            <a:r>
              <a:rPr lang="en-US" b="1" dirty="0" smtClean="0">
                <a:solidFill>
                  <a:srgbClr val="B22746"/>
                </a:solidFill>
              </a:rPr>
              <a:t>Math.imul(x)</a:t>
            </a:r>
            <a:r>
              <a:rPr lang="uk-UA" b="1" dirty="0" smtClean="0">
                <a:solidFill>
                  <a:srgbClr val="B22746"/>
                </a:solidFill>
              </a:rPr>
              <a:t>		</a:t>
            </a:r>
            <a:r>
              <a:rPr lang="en-US" b="1" dirty="0" smtClean="0"/>
              <a:t>m</a:t>
            </a:r>
            <a:r>
              <a:rPr lang="en-US" dirty="0" smtClean="0"/>
              <a:t>ultiplies </a:t>
            </a:r>
            <a:r>
              <a:rPr lang="en-US" dirty="0"/>
              <a:t>the two 32 bit integers x and y </a:t>
            </a:r>
            <a:r>
              <a:rPr lang="en-US" dirty="0" smtClean="0"/>
              <a:t>and </a:t>
            </a:r>
            <a:r>
              <a:rPr lang="en-US" dirty="0"/>
              <a:t>returns </a:t>
            </a:r>
            <a:r>
              <a:rPr lang="en-US" dirty="0" smtClean="0"/>
              <a:t>the </a:t>
            </a:r>
            <a:r>
              <a:rPr lang="en-US" dirty="0"/>
              <a:t>lower 32 bits of the result</a:t>
            </a:r>
            <a:endParaRPr lang="en-US" b="1" dirty="0">
              <a:solidFill>
                <a:srgbClr val="B22746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Math. </a:t>
            </a:r>
            <a:r>
              <a:rPr lang="en-US" b="1" dirty="0" smtClean="0"/>
              <a:t>Pow and Square Functions</a:t>
            </a:r>
            <a:endParaRPr lang="en-US" cap="all" dirty="0"/>
          </a:p>
        </p:txBody>
      </p:sp>
      <p:pic>
        <p:nvPicPr>
          <p:cNvPr id="4098" name="Picture 2" descr="http://www.infragistics.com/community/cfs-filesystemfile.ashx/__key/CommunityServer.Blogs.Components.WeblogFiles/tim_5F00_brock.Maria_5F00_Blogs.February_5F00_2016/0488.hypot_4000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309" y="1742003"/>
            <a:ext cx="3445383" cy="236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8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Math.abs</a:t>
            </a:r>
            <a:r>
              <a:rPr lang="en-US" b="1" dirty="0" smtClean="0"/>
              <a:t>()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Computes </a:t>
            </a:r>
            <a:r>
              <a:rPr lang="en-US" dirty="0"/>
              <a:t>an absolute value.</a:t>
            </a:r>
            <a:endParaRPr lang="ru-RU" dirty="0"/>
          </a:p>
          <a:p>
            <a:pPr fontAlgn="base"/>
            <a:r>
              <a:rPr lang="en-US" b="1" dirty="0"/>
              <a:t>Math.max</a:t>
            </a:r>
            <a:r>
              <a:rPr lang="en-US" b="1" dirty="0" smtClean="0"/>
              <a:t>()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Returns </a:t>
            </a:r>
            <a:r>
              <a:rPr lang="en-US" dirty="0"/>
              <a:t>the larger of two numbers.</a:t>
            </a:r>
            <a:endParaRPr lang="ru-RU" dirty="0"/>
          </a:p>
          <a:p>
            <a:pPr fontAlgn="base"/>
            <a:r>
              <a:rPr lang="en-US" b="1" dirty="0"/>
              <a:t>Math.min</a:t>
            </a:r>
            <a:r>
              <a:rPr lang="en-US" b="1" dirty="0" smtClean="0"/>
              <a:t>()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Returns </a:t>
            </a:r>
            <a:r>
              <a:rPr lang="en-US" dirty="0"/>
              <a:t>the smaller of two numbers.</a:t>
            </a:r>
            <a:endParaRPr lang="ru-RU" dirty="0"/>
          </a:p>
          <a:p>
            <a:pPr fontAlgn="base"/>
            <a:r>
              <a:rPr lang="en-US" b="1" dirty="0"/>
              <a:t>Math.random</a:t>
            </a:r>
            <a:r>
              <a:rPr lang="en-US" b="1" dirty="0" smtClean="0"/>
              <a:t>()</a:t>
            </a:r>
            <a:r>
              <a:rPr lang="en-US" dirty="0"/>
              <a:t>		</a:t>
            </a:r>
            <a:r>
              <a:rPr lang="en-US" dirty="0" smtClean="0"/>
              <a:t>Computes </a:t>
            </a:r>
            <a:r>
              <a:rPr lang="en-US" dirty="0"/>
              <a:t>a random number.</a:t>
            </a:r>
            <a:endParaRPr lang="ru-RU" dirty="0"/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Math.sign(x</a:t>
            </a:r>
            <a:r>
              <a:rPr lang="en-US" b="1" dirty="0" smtClean="0">
                <a:solidFill>
                  <a:srgbClr val="B22746"/>
                </a:solidFill>
              </a:rPr>
              <a:t>)</a:t>
            </a:r>
            <a:r>
              <a:rPr lang="uk-UA" b="1" dirty="0">
                <a:solidFill>
                  <a:srgbClr val="B22746"/>
                </a:solidFill>
              </a:rPr>
              <a:t>	</a:t>
            </a:r>
            <a:r>
              <a:rPr lang="uk-UA" b="1" dirty="0" smtClean="0">
                <a:solidFill>
                  <a:srgbClr val="B22746"/>
                </a:solidFill>
              </a:rPr>
              <a:t>	</a:t>
            </a:r>
            <a:r>
              <a:rPr lang="en-US" dirty="0" smtClean="0"/>
              <a:t>Computes the </a:t>
            </a:r>
            <a:r>
              <a:rPr lang="en-US" dirty="0"/>
              <a:t>sign of x as -1 or +1. Unless x is </a:t>
            </a:r>
            <a:r>
              <a:rPr lang="en-US" dirty="0" smtClean="0"/>
              <a:t>either </a:t>
            </a:r>
            <a:r>
              <a:rPr lang="en-US" dirty="0"/>
              <a:t>NaN or </a:t>
            </a:r>
            <a:r>
              <a:rPr lang="en-US" dirty="0" smtClean="0"/>
              <a:t>zero</a:t>
            </a:r>
            <a:r>
              <a:rPr lang="en-US" dirty="0"/>
              <a:t>; then x is returned</a:t>
            </a:r>
            <a:endParaRPr lang="en-US" dirty="0">
              <a:solidFill>
                <a:srgbClr val="B22746"/>
              </a:solidFill>
            </a:endParaRPr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Math.clz32(x</a:t>
            </a:r>
            <a:r>
              <a:rPr lang="en-US" b="1" dirty="0" smtClean="0">
                <a:solidFill>
                  <a:srgbClr val="B22746"/>
                </a:solidFill>
              </a:rPr>
              <a:t>)</a:t>
            </a:r>
            <a:r>
              <a:rPr lang="uk-UA" b="1" dirty="0" smtClean="0">
                <a:solidFill>
                  <a:srgbClr val="B22746"/>
                </a:solidFill>
              </a:rPr>
              <a:t>		</a:t>
            </a:r>
            <a:r>
              <a:rPr lang="en-US" dirty="0" smtClean="0"/>
              <a:t>Counts </a:t>
            </a:r>
            <a:r>
              <a:rPr lang="en-US" dirty="0"/>
              <a:t>the leading zero bits in the 32 bit </a:t>
            </a:r>
            <a:r>
              <a:rPr lang="en-US" dirty="0" smtClean="0"/>
              <a:t>integer </a:t>
            </a:r>
            <a:r>
              <a:rPr lang="en-US" dirty="0"/>
              <a:t>x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Math. Analysis </a:t>
            </a:r>
            <a:r>
              <a:rPr lang="en-US" b="1" dirty="0" smtClean="0"/>
              <a:t>Functions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493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Sequence of 0 or more 16-bit characters</a:t>
            </a:r>
          </a:p>
          <a:p>
            <a:pPr lvl="0"/>
            <a:r>
              <a:rPr lang="en-US" dirty="0" smtClean="0"/>
              <a:t>Strings </a:t>
            </a:r>
            <a:r>
              <a:rPr lang="en-US" dirty="0"/>
              <a:t>are immutable</a:t>
            </a:r>
          </a:p>
          <a:p>
            <a:pPr lvl="0"/>
            <a:r>
              <a:rPr lang="en-US" dirty="0"/>
              <a:t>Similar strings are equal</a:t>
            </a:r>
          </a:p>
          <a:p>
            <a:pPr lvl="0"/>
            <a:r>
              <a:rPr lang="en-US" dirty="0"/>
              <a:t>String literals can be use single or double </a:t>
            </a:r>
            <a:r>
              <a:rPr lang="en-US" dirty="0" smtClean="0"/>
              <a:t>quotes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6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singleQuotes</a:t>
            </a:r>
            <a:r>
              <a:rPr lang="en-US" dirty="0"/>
              <a:t> = 'my string'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doubleQuotes</a:t>
            </a:r>
            <a:r>
              <a:rPr lang="en-US" dirty="0"/>
              <a:t> = "my string"</a:t>
            </a:r>
          </a:p>
          <a:p>
            <a:pPr marL="0" lvl="0" indent="0">
              <a:buNone/>
            </a:pPr>
            <a:r>
              <a:rPr lang="en-US" dirty="0" err="1"/>
              <a:t>singleQuotes</a:t>
            </a:r>
            <a:r>
              <a:rPr lang="en-US" dirty="0"/>
              <a:t> == </a:t>
            </a:r>
            <a:r>
              <a:rPr lang="en-US" dirty="0" err="1"/>
              <a:t>doubleQuotes</a:t>
            </a:r>
            <a:r>
              <a:rPr lang="en-US" dirty="0"/>
              <a:t> //true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myChar</a:t>
            </a:r>
            <a:r>
              <a:rPr lang="en-US" dirty="0"/>
              <a:t> = 'a'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charFromInt</a:t>
            </a:r>
            <a:r>
              <a:rPr lang="en-US" dirty="0"/>
              <a:t> = </a:t>
            </a:r>
            <a:r>
              <a:rPr lang="en-US" dirty="0" err="1"/>
              <a:t>String.fromCharCode</a:t>
            </a:r>
            <a:r>
              <a:rPr lang="en-US" dirty="0"/>
              <a:t>(42</a:t>
            </a:r>
            <a:r>
              <a:rPr lang="en-US" dirty="0" smtClean="0"/>
              <a:t>); //*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k</a:t>
            </a:r>
            <a:r>
              <a:rPr lang="en-US" dirty="0" smtClean="0"/>
              <a:t>eyword </a:t>
            </a:r>
            <a:r>
              <a:rPr lang="en-US" dirty="0" err="1" smtClean="0">
                <a:solidFill>
                  <a:schemeClr val="accent3"/>
                </a:solidFill>
              </a:rPr>
              <a:t>var</a:t>
            </a:r>
            <a:r>
              <a:rPr lang="en-US" dirty="0" smtClean="0">
                <a:solidFill>
                  <a:schemeClr val="accent3"/>
                </a:solidFill>
              </a:rPr>
              <a:t>, let, </a:t>
            </a:r>
            <a:r>
              <a:rPr lang="en-US" dirty="0" err="1" smtClean="0">
                <a:solidFill>
                  <a:schemeClr val="accent3"/>
                </a:solidFill>
              </a:rPr>
              <a:t>const</a:t>
            </a:r>
            <a:endParaRPr lang="en-US" dirty="0">
              <a:solidFill>
                <a:schemeClr val="accent3"/>
              </a:solidFill>
            </a:endParaRPr>
          </a:p>
          <a:p>
            <a:pPr lvl="0"/>
            <a:r>
              <a:rPr lang="en-US" dirty="0" smtClean="0"/>
              <a:t>Variable name</a:t>
            </a:r>
          </a:p>
          <a:p>
            <a:pPr lvl="0"/>
            <a:r>
              <a:rPr lang="en-US" dirty="0" smtClean="0"/>
              <a:t>Value</a:t>
            </a:r>
          </a:p>
          <a:p>
            <a:pPr lvl="0"/>
            <a:r>
              <a:rPr lang="en-US" dirty="0" smtClean="0"/>
              <a:t>If no value assigned, value is undefined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num</a:t>
            </a:r>
            <a:r>
              <a:rPr lang="en-US" dirty="0"/>
              <a:t> = 42; </a:t>
            </a:r>
          </a:p>
          <a:p>
            <a:pPr marL="0" lvl="0" indent="0">
              <a:buNone/>
            </a:pPr>
            <a:r>
              <a:rPr lang="en-US" dirty="0"/>
              <a:t>String(</a:t>
            </a:r>
            <a:r>
              <a:rPr lang="en-US" dirty="0" err="1"/>
              <a:t>num</a:t>
            </a:r>
            <a:r>
              <a:rPr lang="en-US" dirty="0"/>
              <a:t>); </a:t>
            </a:r>
            <a:r>
              <a:rPr lang="en-US" dirty="0" smtClean="0"/>
              <a:t>//”42”</a:t>
            </a:r>
            <a:endParaRPr lang="en-US" dirty="0"/>
          </a:p>
          <a:p>
            <a:pPr marL="0" lvl="0" indent="0">
              <a:buNone/>
            </a:pPr>
            <a:r>
              <a:rPr lang="en-US" dirty="0" err="1"/>
              <a:t>num.toString</a:t>
            </a:r>
            <a:r>
              <a:rPr lang="en-US" dirty="0"/>
              <a:t>();</a:t>
            </a:r>
          </a:p>
          <a:p>
            <a:pPr marL="0" lvl="0" indent="0">
              <a:buNone/>
            </a:pPr>
            <a:r>
              <a:rPr lang="en-US" dirty="0"/>
              <a:t>"" + </a:t>
            </a:r>
            <a:r>
              <a:rPr lang="en-US" dirty="0" err="1"/>
              <a:t>num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CONVERT VALUE TO STRING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4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74088" y="874326"/>
            <a:ext cx="6450266" cy="3461653"/>
          </a:xfrm>
        </p:spPr>
        <p:txBody>
          <a:bodyPr numCol="2"/>
          <a:lstStyle/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charAt</a:t>
            </a:r>
            <a:r>
              <a:rPr lang="en-US" sz="1350" dirty="0"/>
              <a:t>(index)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charCodeAt</a:t>
            </a:r>
            <a:r>
              <a:rPr lang="en-US" sz="1350" dirty="0"/>
              <a:t>(index)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concat</a:t>
            </a:r>
            <a:r>
              <a:rPr lang="en-US" sz="1350" dirty="0"/>
              <a:t>(string2, string3[, ..., stringN])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indexOf</a:t>
            </a:r>
            <a:r>
              <a:rPr lang="en-US" sz="1350" dirty="0"/>
              <a:t>(searchValue[, fromIndex])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lastIndexOf</a:t>
            </a:r>
            <a:r>
              <a:rPr lang="en-US" sz="1350" dirty="0"/>
              <a:t>(searchValue[, fromIndex])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localeCompare</a:t>
            </a:r>
            <a:r>
              <a:rPr lang="en-US" sz="1350" dirty="0"/>
              <a:t>() 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match</a:t>
            </a:r>
            <a:r>
              <a:rPr lang="en-US" sz="1350" dirty="0"/>
              <a:t>(regexp)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replace</a:t>
            </a:r>
            <a:r>
              <a:rPr lang="en-US" sz="1350" dirty="0"/>
              <a:t>(regexp, newSubStr|function)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search</a:t>
            </a:r>
            <a:r>
              <a:rPr lang="en-US" sz="1350" dirty="0"/>
              <a:t>(regexp)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slice</a:t>
            </a:r>
            <a:r>
              <a:rPr lang="en-US" sz="1350" dirty="0"/>
              <a:t>(beginSlice[, endSlice])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spli</a:t>
            </a:r>
            <a:r>
              <a:rPr lang="en-US" sz="1350" dirty="0">
                <a:solidFill>
                  <a:srgbClr val="C00000"/>
                </a:solidFill>
              </a:rPr>
              <a:t>t</a:t>
            </a:r>
            <a:r>
              <a:rPr lang="en-US" sz="1350" dirty="0"/>
              <a:t>([separator] [, limit] 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substr</a:t>
            </a:r>
            <a:r>
              <a:rPr lang="en-US" sz="1350" dirty="0"/>
              <a:t>(start[, length])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substring</a:t>
            </a:r>
            <a:r>
              <a:rPr lang="en-US" sz="1350" dirty="0"/>
              <a:t>(indexA, [indexB])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toLowerCase</a:t>
            </a:r>
            <a:r>
              <a:rPr lang="en-US" sz="1350" dirty="0"/>
              <a:t>()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toLocaleLowerCase</a:t>
            </a:r>
            <a:r>
              <a:rPr lang="en-US" sz="1350" dirty="0"/>
              <a:t>()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toLocaleUpperCase</a:t>
            </a:r>
            <a:r>
              <a:rPr lang="en-US" sz="1350" dirty="0"/>
              <a:t>()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toString</a:t>
            </a:r>
            <a:r>
              <a:rPr lang="en-US" sz="1350" dirty="0"/>
              <a:t>()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toUpperCase</a:t>
            </a:r>
            <a:r>
              <a:rPr lang="en-US" sz="1350" dirty="0"/>
              <a:t>()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trim</a:t>
            </a:r>
            <a:r>
              <a:rPr lang="en-US" sz="1350" dirty="0"/>
              <a:t>()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valueOf</a:t>
            </a:r>
            <a:r>
              <a:rPr lang="en-US" sz="1350" dirty="0"/>
              <a:t>()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String.fromCharCode</a:t>
            </a:r>
            <a:r>
              <a:rPr lang="en-US" sz="1350" dirty="0"/>
              <a:t>(num1, …, numN)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Methods </a:t>
            </a:r>
            <a:r>
              <a:rPr lang="en-US" b="1" dirty="0" smtClean="0"/>
              <a:t>ES5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2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Finding Strings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86000" y="2700152"/>
            <a:ext cx="1962150" cy="752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startsWith(</a:t>
            </a:r>
            <a:r>
              <a:rPr lang="en-US" sz="1050" i="1" dirty="0"/>
              <a:t>str, index</a:t>
            </a:r>
            <a:r>
              <a:rPr lang="en-US" sz="1050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90925" y="3629025"/>
            <a:ext cx="1962150" cy="752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includes(</a:t>
            </a:r>
            <a:r>
              <a:rPr lang="en-US" sz="1050" i="1" dirty="0"/>
              <a:t>str, index</a:t>
            </a:r>
            <a:r>
              <a:rPr lang="en-US" sz="1050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95850" y="2700152"/>
            <a:ext cx="1962150" cy="752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endsWith</a:t>
            </a:r>
            <a:r>
              <a:rPr lang="en-US" sz="1050" dirty="0"/>
              <a:t>(</a:t>
            </a:r>
            <a:r>
              <a:rPr lang="en-US" sz="1050" i="1" dirty="0" err="1"/>
              <a:t>str</a:t>
            </a:r>
            <a:r>
              <a:rPr lang="en-US" sz="1050" i="1" dirty="0"/>
              <a:t>, index</a:t>
            </a:r>
            <a:r>
              <a:rPr lang="en-US" sz="1050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095625" y="1766888"/>
            <a:ext cx="2952750" cy="752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3 new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3685804" y="856941"/>
            <a:ext cx="1772392" cy="75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indexOf(str, index)</a:t>
            </a:r>
          </a:p>
        </p:txBody>
      </p:sp>
    </p:spTree>
    <p:extLst>
      <p:ext uri="{BB962C8B-B14F-4D97-AF65-F5344CB8AC3E}">
        <p14:creationId xmlns:p14="http://schemas.microsoft.com/office/powerpoint/2010/main" val="382287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 animBg="1"/>
      <p:bldP spid="11" grpId="0" animBg="1"/>
      <p:bldP spid="8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0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true / false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smtClean="0"/>
              <a:t>False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false, null, undefined, “”, 0 , </a:t>
            </a:r>
            <a:r>
              <a:rPr lang="en-US" dirty="0" err="1" smtClean="0"/>
              <a:t>NaN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smtClean="0"/>
              <a:t>True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“false”, “0”, {}, everything else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74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Boolean(value);</a:t>
            </a:r>
          </a:p>
          <a:p>
            <a:r>
              <a:rPr lang="en-US" dirty="0"/>
              <a:t>Returns true if value is </a:t>
            </a:r>
            <a:r>
              <a:rPr lang="en-US" dirty="0" err="1"/>
              <a:t>truthy</a:t>
            </a:r>
            <a:endParaRPr lang="en-US" dirty="0"/>
          </a:p>
          <a:p>
            <a:r>
              <a:rPr lang="en-US" dirty="0"/>
              <a:t>Returns false if value is </a:t>
            </a:r>
            <a:r>
              <a:rPr lang="en-US" dirty="0" err="1"/>
              <a:t>falsy</a:t>
            </a:r>
            <a:endParaRPr lang="en-US" dirty="0"/>
          </a:p>
          <a:p>
            <a:r>
              <a:rPr lang="en-US" dirty="0"/>
              <a:t>Similar to !! prefix operator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booleanVariable</a:t>
            </a:r>
            <a:r>
              <a:rPr lang="en-US" dirty="0"/>
              <a:t> = </a:t>
            </a:r>
            <a:r>
              <a:rPr lang="en-US" dirty="0" smtClean="0"/>
              <a:t>Boolean("false"); //</a:t>
            </a:r>
            <a:r>
              <a:rPr lang="en-US" dirty="0" smtClean="0"/>
              <a:t>true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booleanVariable</a:t>
            </a:r>
            <a:r>
              <a:rPr lang="en-US" dirty="0"/>
              <a:t> = !!"false</a:t>
            </a:r>
            <a:r>
              <a:rPr lang="en-US" dirty="0" smtClean="0"/>
              <a:t>"; //true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BOOLEAN FUNCTION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8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k</a:t>
            </a:r>
            <a:r>
              <a:rPr lang="en-US" dirty="0" smtClean="0"/>
              <a:t>ey</a:t>
            </a:r>
            <a:r>
              <a:rPr lang="en-US" dirty="0"/>
              <a:t>, </a:t>
            </a:r>
            <a:r>
              <a:rPr lang="en-US" dirty="0" smtClean="0"/>
              <a:t>value </a:t>
            </a:r>
            <a:r>
              <a:rPr lang="en-US" dirty="0"/>
              <a:t>unordered dynamic collections</a:t>
            </a:r>
          </a:p>
          <a:p>
            <a:pPr lvl="0"/>
            <a:r>
              <a:rPr lang="en-US" dirty="0"/>
              <a:t>Everything in JavaScript is an Object</a:t>
            </a:r>
          </a:p>
          <a:p>
            <a:pPr lvl="0"/>
            <a:r>
              <a:rPr lang="en-US" dirty="0"/>
              <a:t>Comparing by Reference</a:t>
            </a:r>
          </a:p>
          <a:p>
            <a:pPr lvl="0"/>
            <a:r>
              <a:rPr lang="en-US" dirty="0"/>
              <a:t>Properties and Methods could be added/deleted in runtime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2453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var myObject = {};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myArray</a:t>
            </a:r>
            <a:r>
              <a:rPr lang="en-US" dirty="0"/>
              <a:t> = [];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myFunction</a:t>
            </a:r>
            <a:r>
              <a:rPr lang="en-US" dirty="0"/>
              <a:t> = function(){};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myDate</a:t>
            </a:r>
            <a:r>
              <a:rPr lang="en-US" dirty="0"/>
              <a:t> = new Date();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myError</a:t>
            </a:r>
            <a:r>
              <a:rPr lang="en-US" dirty="0"/>
              <a:t> = new Error();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EVERYTHING IS AN OBJECT</a:t>
            </a:r>
          </a:p>
        </p:txBody>
      </p:sp>
    </p:spTree>
    <p:extLst>
      <p:ext uri="{BB962C8B-B14F-4D97-AF65-F5344CB8AC3E}">
        <p14:creationId xmlns:p14="http://schemas.microsoft.com/office/powerpoint/2010/main" val="25784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a = {};</a:t>
            </a:r>
          </a:p>
          <a:p>
            <a:pPr marL="0" lvl="0" indent="0">
              <a:buNone/>
            </a:pPr>
            <a:r>
              <a:rPr lang="en-US" dirty="0"/>
              <a:t>var b = {};</a:t>
            </a:r>
          </a:p>
          <a:p>
            <a:pPr marL="0" lvl="0" indent="0">
              <a:buNone/>
            </a:pPr>
            <a:r>
              <a:rPr lang="en-US" dirty="0"/>
              <a:t>a == b;</a:t>
            </a:r>
          </a:p>
          <a:p>
            <a:pPr marL="0" lvl="0" indent="0">
              <a:buNone/>
            </a:pPr>
            <a:r>
              <a:rPr lang="en-US" dirty="0" err="1"/>
              <a:t>a.x</a:t>
            </a:r>
            <a:r>
              <a:rPr lang="en-US" dirty="0"/>
              <a:t> = 1;</a:t>
            </a:r>
          </a:p>
          <a:p>
            <a:pPr marL="0" lvl="0" indent="0">
              <a:buNone/>
            </a:pPr>
            <a:r>
              <a:rPr lang="en-US" dirty="0" err="1"/>
              <a:t>b.y</a:t>
            </a:r>
            <a:r>
              <a:rPr lang="en-US" dirty="0"/>
              <a:t> = "foo";</a:t>
            </a:r>
          </a:p>
          <a:p>
            <a:pPr marL="0" lvl="0" indent="0">
              <a:buNone/>
            </a:pPr>
            <a:r>
              <a:rPr lang="en-US" dirty="0"/>
              <a:t>delete </a:t>
            </a:r>
            <a:r>
              <a:rPr lang="en-US" dirty="0" err="1"/>
              <a:t>a.x</a:t>
            </a:r>
            <a:r>
              <a:rPr lang="en-US" dirty="0"/>
              <a:t>;</a:t>
            </a:r>
          </a:p>
          <a:p>
            <a:pPr marL="0" lvl="0" indent="0">
              <a:buNone/>
            </a:pPr>
            <a:r>
              <a:rPr lang="en-US" dirty="0" err="1"/>
              <a:t>a.x</a:t>
            </a:r>
            <a:r>
              <a:rPr lang="en-US" dirty="0"/>
              <a:t> == undefined;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DYNAMIC NATURE</a:t>
            </a:r>
          </a:p>
        </p:txBody>
      </p:sp>
    </p:spTree>
    <p:extLst>
      <p:ext uri="{BB962C8B-B14F-4D97-AF65-F5344CB8AC3E}">
        <p14:creationId xmlns:p14="http://schemas.microsoft.com/office/powerpoint/2010/main" val="3997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895117" cy="264688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myVar</a:t>
            </a:r>
            <a:r>
              <a:rPr lang="en-US" dirty="0"/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3537" y="1332310"/>
            <a:ext cx="3931920" cy="1823845"/>
          </a:xfrm>
        </p:spPr>
        <p:txBody>
          <a:bodyPr/>
          <a:lstStyle/>
          <a:p>
            <a:pPr marL="128016" indent="-128016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keyword </a:t>
            </a:r>
            <a:r>
              <a:rPr lang="en-US" dirty="0" err="1">
                <a:solidFill>
                  <a:schemeClr val="accent3"/>
                </a:solidFill>
              </a:rPr>
              <a:t>var</a:t>
            </a:r>
            <a:endParaRPr lang="en-US" dirty="0">
              <a:solidFill>
                <a:schemeClr val="accent3"/>
              </a:solidFill>
            </a:endParaRPr>
          </a:p>
          <a:p>
            <a:pPr marL="128016" indent="-128016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/>
              <a:t>variable name</a:t>
            </a:r>
          </a:p>
          <a:p>
            <a:pPr marL="128016" indent="-128016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/>
              <a:t>value is </a:t>
            </a:r>
            <a:r>
              <a:rPr lang="en-US" dirty="0">
                <a:solidFill>
                  <a:srgbClr val="C00000"/>
                </a:solidFill>
              </a:rPr>
              <a:t>undefined</a:t>
            </a:r>
            <a:r>
              <a:rPr lang="en-US" dirty="0"/>
              <a:t> by default</a:t>
            </a:r>
          </a:p>
          <a:p>
            <a:pPr marL="128016" indent="-128016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undefined</a:t>
            </a:r>
            <a:r>
              <a:rPr lang="en-US" dirty="0"/>
              <a:t> is both type and value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816966" y="987552"/>
            <a:ext cx="1151597" cy="264688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myVar</a:t>
            </a:r>
            <a:r>
              <a:rPr lang="en-US" dirty="0"/>
              <a:t> = 5;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762355" y="1332310"/>
            <a:ext cx="3931920" cy="1735355"/>
          </a:xfrm>
        </p:spPr>
        <p:txBody>
          <a:bodyPr/>
          <a:lstStyle/>
          <a:p>
            <a:pPr lvl="0"/>
            <a:r>
              <a:rPr lang="en-US" dirty="0"/>
              <a:t>keyword </a:t>
            </a:r>
            <a:r>
              <a:rPr lang="en-US" dirty="0" err="1">
                <a:solidFill>
                  <a:schemeClr val="accent3"/>
                </a:solidFill>
              </a:rPr>
              <a:t>var</a:t>
            </a:r>
            <a:endParaRPr lang="en-US" dirty="0">
              <a:solidFill>
                <a:schemeClr val="accent3"/>
              </a:solidFill>
            </a:endParaRPr>
          </a:p>
          <a:p>
            <a:pPr lvl="0"/>
            <a:r>
              <a:rPr lang="en-US" dirty="0"/>
              <a:t>variable name</a:t>
            </a:r>
          </a:p>
          <a:p>
            <a:pPr lvl="0"/>
            <a:r>
              <a:rPr lang="en-US" dirty="0"/>
              <a:t>value is </a:t>
            </a:r>
            <a:r>
              <a:rPr lang="en-US" dirty="0">
                <a:solidFill>
                  <a:srgbClr val="C00000"/>
                </a:solidFill>
              </a:rPr>
              <a:t>5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VARIABLE DECLARATION – </a:t>
            </a:r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ages = {};</a:t>
            </a:r>
          </a:p>
          <a:p>
            <a:pPr marL="0" lvl="0" indent="0">
              <a:buNone/>
            </a:pPr>
            <a:r>
              <a:rPr lang="en-US" dirty="0"/>
              <a:t>ages['Tony Stark'] = 35;</a:t>
            </a:r>
          </a:p>
          <a:p>
            <a:pPr marL="0" lvl="0" indent="0">
              <a:buNone/>
            </a:pPr>
            <a:r>
              <a:rPr lang="en-US" dirty="0"/>
              <a:t>ages['Steve Rogers'] = 90;</a:t>
            </a:r>
          </a:p>
          <a:p>
            <a:pPr marL="0" lvl="0" indent="0">
              <a:buNone/>
            </a:pPr>
            <a:r>
              <a:rPr lang="en-US" dirty="0"/>
              <a:t>ages['Bruce Benner'] = </a:t>
            </a:r>
            <a:r>
              <a:rPr lang="en-US" dirty="0" smtClean="0"/>
              <a:t>40;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console.log(ages['Tony Stark']); //35</a:t>
            </a:r>
          </a:p>
          <a:p>
            <a:pPr marL="0" lvl="0" indent="0">
              <a:buNone/>
            </a:pPr>
            <a:r>
              <a:rPr lang="en-US" dirty="0"/>
              <a:t>var name = 'Steve Rogers';</a:t>
            </a:r>
          </a:p>
          <a:p>
            <a:pPr marL="0" lvl="0" indent="0">
              <a:buNone/>
            </a:pPr>
            <a:r>
              <a:rPr lang="en-US" dirty="0"/>
              <a:t>console.log(ages[name]);//90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OBJECTS LIKE A MAP</a:t>
            </a:r>
          </a:p>
        </p:txBody>
      </p:sp>
    </p:spTree>
    <p:extLst>
      <p:ext uri="{BB962C8B-B14F-4D97-AF65-F5344CB8AC3E}">
        <p14:creationId xmlns:p14="http://schemas.microsoft.com/office/powerpoint/2010/main" val="42171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var point = {</a:t>
            </a:r>
          </a:p>
          <a:p>
            <a:pPr marL="0" lvl="0" indent="0">
              <a:buNone/>
            </a:pPr>
            <a:r>
              <a:rPr lang="en-US" dirty="0"/>
              <a:t>    x: 1,</a:t>
            </a:r>
          </a:p>
          <a:p>
            <a:pPr marL="0" lvl="0" indent="0">
              <a:buNone/>
            </a:pPr>
            <a:r>
              <a:rPr lang="en-US" dirty="0"/>
              <a:t>    y: 2, </a:t>
            </a:r>
          </a:p>
          <a:p>
            <a:pPr marL="0" lvl="0" indent="0">
              <a:buNone/>
            </a:pPr>
            <a:r>
              <a:rPr lang="en-US" dirty="0"/>
              <a:t>    method: function(){</a:t>
            </a:r>
          </a:p>
          <a:p>
            <a:pPr marL="0" lvl="0" indent="0">
              <a:buNone/>
            </a:pPr>
            <a:r>
              <a:rPr lang="en-US" dirty="0"/>
              <a:t>        return 42;</a:t>
            </a:r>
          </a:p>
          <a:p>
            <a:pPr marL="0" lvl="0" indent="0">
              <a:buNone/>
            </a:pPr>
            <a:r>
              <a:rPr lang="en-US" dirty="0"/>
              <a:t>    }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  <a:p>
            <a:pPr marL="0" lvl="0" indent="0">
              <a:buNone/>
            </a:pPr>
            <a:r>
              <a:rPr lang="en-US" dirty="0" err="1" smtClean="0"/>
              <a:t>point.x</a:t>
            </a:r>
            <a:r>
              <a:rPr lang="en-US" dirty="0" smtClean="0"/>
              <a:t> </a:t>
            </a:r>
            <a:r>
              <a:rPr lang="en-US" dirty="0"/>
              <a:t>== point['x']; //true</a:t>
            </a:r>
          </a:p>
          <a:p>
            <a:pPr marL="0" lvl="0" indent="0">
              <a:buNone/>
            </a:pPr>
            <a:r>
              <a:rPr lang="en-US" dirty="0" err="1"/>
              <a:t>point.y</a:t>
            </a:r>
            <a:r>
              <a:rPr lang="en-US" dirty="0"/>
              <a:t> == point['y']; //true</a:t>
            </a:r>
          </a:p>
          <a:p>
            <a:pPr marL="0" lvl="0" indent="0">
              <a:buNone/>
            </a:pPr>
            <a:r>
              <a:rPr lang="en-US" dirty="0" err="1"/>
              <a:t>point.method</a:t>
            </a:r>
            <a:r>
              <a:rPr lang="en-US" dirty="0"/>
              <a:t> == point['method'] //true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DOT/ARRAY NOTATION</a:t>
            </a:r>
          </a:p>
        </p:txBody>
      </p:sp>
    </p:spTree>
    <p:extLst>
      <p:ext uri="{BB962C8B-B14F-4D97-AF65-F5344CB8AC3E}">
        <p14:creationId xmlns:p14="http://schemas.microsoft.com/office/powerpoint/2010/main" val="161191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point.42 = "forty-two"; //syntax error</a:t>
            </a:r>
          </a:p>
          <a:p>
            <a:pPr marL="0" lvl="0" indent="0">
              <a:buNone/>
            </a:pPr>
            <a:r>
              <a:rPr lang="en-US" dirty="0"/>
              <a:t>point[42] = "forty-two";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37077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obj</a:t>
            </a:r>
            <a:r>
              <a:rPr lang="en-US" dirty="0"/>
              <a:t> = {</a:t>
            </a:r>
          </a:p>
          <a:p>
            <a:pPr marL="0" lvl="0" indent="0">
              <a:buNone/>
            </a:pPr>
            <a:r>
              <a:rPr lang="en-US" dirty="0"/>
              <a:t>    x: 1,</a:t>
            </a:r>
          </a:p>
          <a:p>
            <a:pPr marL="0" lvl="0" indent="0">
              <a:buNone/>
            </a:pPr>
            <a:r>
              <a:rPr lang="en-US" dirty="0"/>
              <a:t>    y: 2, </a:t>
            </a:r>
          </a:p>
          <a:p>
            <a:pPr marL="0" lvl="0" indent="0">
              <a:buNone/>
            </a:pPr>
            <a:r>
              <a:rPr lang="en-US" dirty="0"/>
              <a:t>    z: 3</a:t>
            </a:r>
          </a:p>
          <a:p>
            <a:pPr marL="0" lvl="0" indent="0">
              <a:buNone/>
            </a:pPr>
            <a:r>
              <a:rPr lang="en-US" dirty="0"/>
              <a:t>};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for(var key in </a:t>
            </a:r>
            <a:r>
              <a:rPr lang="en-US" dirty="0" err="1"/>
              <a:t>obj</a:t>
            </a:r>
            <a:r>
              <a:rPr lang="en-US" dirty="0"/>
              <a:t>) {</a:t>
            </a:r>
          </a:p>
          <a:p>
            <a:pPr marL="0" lvl="0" indent="0">
              <a:buNone/>
            </a:pPr>
            <a:r>
              <a:rPr lang="en-US" dirty="0"/>
              <a:t>    console.log(key, </a:t>
            </a:r>
            <a:r>
              <a:rPr lang="en-US" dirty="0" err="1"/>
              <a:t>obj</a:t>
            </a:r>
            <a:r>
              <a:rPr lang="en-US" dirty="0"/>
              <a:t>[key]); //x 1, y 2, z 3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8691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Symbol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4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845" y="1076705"/>
            <a:ext cx="6086167" cy="3429000"/>
          </a:xfrm>
        </p:spPr>
        <p:txBody>
          <a:bodyPr/>
          <a:lstStyle/>
          <a:p>
            <a:r>
              <a:rPr lang="en-US" sz="1800" dirty="0">
                <a:solidFill>
                  <a:srgbClr val="2FC2D9"/>
                </a:solidFill>
              </a:rPr>
              <a:t>“A symbol is a unique and immutable data type and may be used as an identifier for object properties</a:t>
            </a:r>
            <a:r>
              <a:rPr lang="en-US" sz="1800" dirty="0" smtClean="0">
                <a:solidFill>
                  <a:srgbClr val="2FC2D9"/>
                </a:solidFill>
              </a:rPr>
              <a:t>.”</a:t>
            </a:r>
          </a:p>
          <a:p>
            <a:pPr algn="r"/>
            <a:r>
              <a:rPr lang="en-US" dirty="0" smtClean="0"/>
              <a:t>Mozilla Developer Network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Symbol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7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Symbol properties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33270" y="1695450"/>
            <a:ext cx="2277461" cy="752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No literal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33270" y="2695575"/>
            <a:ext cx="2277461" cy="752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 token</a:t>
            </a:r>
          </a:p>
        </p:txBody>
      </p:sp>
    </p:spTree>
    <p:extLst>
      <p:ext uri="{BB962C8B-B14F-4D97-AF65-F5344CB8AC3E}">
        <p14:creationId xmlns:p14="http://schemas.microsoft.com/office/powerpoint/2010/main" val="346877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10" grpId="0" build="allAtOnce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825910"/>
            <a:ext cx="8339328" cy="36372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Symbols can be used as Object </a:t>
            </a:r>
            <a:r>
              <a:rPr lang="en-US" dirty="0" smtClean="0"/>
              <a:t>keys</a:t>
            </a:r>
          </a:p>
          <a:p>
            <a:r>
              <a:rPr lang="en-US" dirty="0"/>
              <a:t>Each new Symbol has a completely unique value</a:t>
            </a:r>
            <a:endParaRPr lang="da-DK" dirty="0" smtClean="0"/>
          </a:p>
          <a:p>
            <a:pPr marL="0" lvl="0" indent="0">
              <a:buNone/>
            </a:pPr>
            <a:r>
              <a:rPr lang="da-DK" dirty="0" smtClean="0"/>
              <a:t>var </a:t>
            </a:r>
            <a:r>
              <a:rPr lang="da-DK" dirty="0"/>
              <a:t>foo1 = Symbol('foo');</a:t>
            </a:r>
          </a:p>
          <a:p>
            <a:pPr marL="0" lvl="0" indent="0">
              <a:buNone/>
            </a:pPr>
            <a:r>
              <a:rPr lang="da-DK" dirty="0"/>
              <a:t>var foo2 = Symbol('foo</a:t>
            </a:r>
            <a:r>
              <a:rPr lang="da-DK" dirty="0" smtClean="0"/>
              <a:t>');</a:t>
            </a:r>
          </a:p>
          <a:p>
            <a:pPr marL="0" lv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object = {</a:t>
            </a:r>
          </a:p>
          <a:p>
            <a:pPr marL="0" lvl="0" indent="0">
              <a:buNone/>
            </a:pPr>
            <a:r>
              <a:rPr lang="en-US" dirty="0"/>
              <a:t>    [foo1]: 1,</a:t>
            </a:r>
          </a:p>
          <a:p>
            <a:pPr marL="0" lvl="0" indent="0">
              <a:buNone/>
            </a:pPr>
            <a:r>
              <a:rPr lang="en-US" dirty="0"/>
              <a:t>    [foo2]: 2,</a:t>
            </a:r>
          </a:p>
          <a:p>
            <a:pPr marL="0" lvl="0" indent="0">
              <a:buNone/>
            </a:pPr>
            <a:r>
              <a:rPr lang="en-US" dirty="0" smtClean="0"/>
              <a:t>};</a:t>
            </a:r>
          </a:p>
          <a:p>
            <a:pPr marL="0" lvl="0" indent="0">
              <a:buNone/>
            </a:pPr>
            <a:r>
              <a:rPr lang="en-US" dirty="0"/>
              <a:t>object[foo1] === 1</a:t>
            </a:r>
          </a:p>
          <a:p>
            <a:pPr marL="0" lvl="0" indent="0">
              <a:buNone/>
            </a:pPr>
            <a:r>
              <a:rPr lang="en-US" dirty="0"/>
              <a:t>object[foo2] === 2</a:t>
            </a:r>
            <a:endParaRPr lang="en-US" dirty="0" smtClean="0"/>
          </a:p>
          <a:p>
            <a:pPr marL="0" lvl="0" indent="0">
              <a:buNone/>
            </a:pPr>
            <a:endParaRPr lang="da-DK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SYMBOL Example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72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2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Inherits from Object</a:t>
            </a:r>
            <a:endParaRPr lang="en-US" dirty="0"/>
          </a:p>
          <a:p>
            <a:pPr lvl="0"/>
            <a:r>
              <a:rPr lang="en-US" dirty="0" smtClean="0"/>
              <a:t>Indices converted to strings and used as names for retrieving values</a:t>
            </a:r>
            <a:endParaRPr lang="en-US" dirty="0"/>
          </a:p>
          <a:p>
            <a:pPr lvl="0"/>
            <a:r>
              <a:rPr lang="en-US" dirty="0" smtClean="0"/>
              <a:t>Have a special length property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3053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typeof operator returns a string indicating the type of the </a:t>
            </a:r>
            <a:r>
              <a:rPr lang="en-US" dirty="0" smtClean="0"/>
              <a:t>operand.</a:t>
            </a:r>
          </a:p>
          <a:p>
            <a:pPr marL="0" lvl="0" indent="0">
              <a:buNone/>
            </a:pPr>
            <a:r>
              <a:rPr lang="en-US" dirty="0" smtClean="0"/>
              <a:t>	syntax </a:t>
            </a:r>
            <a:r>
              <a:rPr lang="en-US" dirty="0"/>
              <a:t>:  typeof </a:t>
            </a:r>
            <a:r>
              <a:rPr lang="en-US" dirty="0" smtClean="0"/>
              <a:t>operand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US" dirty="0" smtClean="0">
                <a:solidFill>
                  <a:schemeClr val="accent2"/>
                </a:solidFill>
              </a:rPr>
              <a:t>ypeof</a:t>
            </a:r>
            <a:r>
              <a:rPr lang="en-US" dirty="0" smtClean="0"/>
              <a:t> </a:t>
            </a:r>
            <a:r>
              <a:rPr lang="en-US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4618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array = new Array(1, 2, 3);</a:t>
            </a:r>
          </a:p>
          <a:p>
            <a:pPr marL="0" lvl="0" indent="0">
              <a:buNone/>
            </a:pPr>
            <a:r>
              <a:rPr lang="en-US" dirty="0"/>
              <a:t>array = [1, 2, 3];</a:t>
            </a:r>
          </a:p>
          <a:p>
            <a:pPr marL="0" lvl="0" indent="0">
              <a:buNone/>
            </a:pPr>
            <a:r>
              <a:rPr lang="en-US" dirty="0"/>
              <a:t>array = [1, "2", {}, []];</a:t>
            </a:r>
          </a:p>
          <a:p>
            <a:pPr marL="0" lvl="0" indent="0">
              <a:buNone/>
            </a:pPr>
            <a:r>
              <a:rPr lang="en-US" dirty="0" err="1"/>
              <a:t>array.length</a:t>
            </a:r>
            <a:r>
              <a:rPr lang="en-US" dirty="0"/>
              <a:t> == 4 //true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91353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array = new Array(3);</a:t>
            </a:r>
          </a:p>
          <a:p>
            <a:pPr marL="0" lvl="0" indent="0">
              <a:buNone/>
            </a:pPr>
            <a:r>
              <a:rPr lang="en-US" dirty="0" smtClean="0"/>
              <a:t>// [</a:t>
            </a:r>
            <a:r>
              <a:rPr lang="en-US" dirty="0"/>
              <a:t>undefined, undefined, undefined]</a:t>
            </a:r>
          </a:p>
          <a:p>
            <a:pPr marL="0" lvl="0" indent="0">
              <a:buNone/>
            </a:pPr>
            <a:r>
              <a:rPr lang="en-US" dirty="0"/>
              <a:t>var array = new Array("3");</a:t>
            </a:r>
          </a:p>
          <a:p>
            <a:pPr marL="0" lvl="0" indent="0">
              <a:buNone/>
            </a:pPr>
            <a:r>
              <a:rPr lang="en-US" dirty="0" smtClean="0"/>
              <a:t>//["</a:t>
            </a:r>
            <a:r>
              <a:rPr lang="en-US" dirty="0"/>
              <a:t>3"]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 Syntax Sucks</a:t>
            </a:r>
          </a:p>
        </p:txBody>
      </p:sp>
    </p:spTree>
    <p:extLst>
      <p:ext uri="{BB962C8B-B14F-4D97-AF65-F5344CB8AC3E}">
        <p14:creationId xmlns:p14="http://schemas.microsoft.com/office/powerpoint/2010/main" val="36612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arrayAsString</a:t>
            </a:r>
            <a:r>
              <a:rPr lang="en-US" dirty="0"/>
              <a:t> = </a:t>
            </a:r>
            <a:r>
              <a:rPr lang="en-US" dirty="0" err="1"/>
              <a:t>array.join</a:t>
            </a:r>
            <a:r>
              <a:rPr lang="en-US" dirty="0"/>
              <a:t>("");</a:t>
            </a:r>
          </a:p>
          <a:p>
            <a:pPr marL="0" lvl="0" indent="0">
              <a:buNone/>
            </a:pPr>
            <a:r>
              <a:rPr lang="en-US" dirty="0" err="1"/>
              <a:t>array.reverse</a:t>
            </a:r>
            <a:r>
              <a:rPr lang="en-US" dirty="0"/>
              <a:t>();</a:t>
            </a:r>
          </a:p>
          <a:p>
            <a:pPr marL="0" lvl="0" indent="0">
              <a:buNone/>
            </a:pPr>
            <a:r>
              <a:rPr lang="en-US" dirty="0" err="1"/>
              <a:t>array.sort</a:t>
            </a:r>
            <a:r>
              <a:rPr lang="en-US" dirty="0"/>
              <a:t>(/* options: </a:t>
            </a:r>
            <a:r>
              <a:rPr lang="en-US" dirty="0" err="1"/>
              <a:t>comparision</a:t>
            </a:r>
            <a:r>
              <a:rPr lang="en-US" dirty="0"/>
              <a:t> function*/);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newArry</a:t>
            </a:r>
            <a:r>
              <a:rPr lang="en-US" dirty="0"/>
              <a:t> = </a:t>
            </a:r>
            <a:r>
              <a:rPr lang="en-US" dirty="0" err="1"/>
              <a:t>array.concat</a:t>
            </a:r>
            <a:r>
              <a:rPr lang="en-US" dirty="0"/>
              <a:t>("array");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subArray</a:t>
            </a:r>
            <a:r>
              <a:rPr lang="en-US" dirty="0"/>
              <a:t> = </a:t>
            </a:r>
            <a:r>
              <a:rPr lang="en-US" dirty="0" err="1"/>
              <a:t>array.slice</a:t>
            </a:r>
            <a:r>
              <a:rPr lang="en-US" dirty="0"/>
              <a:t>("</a:t>
            </a:r>
            <a:r>
              <a:rPr lang="en-US" dirty="0" err="1"/>
              <a:t>startIndex</a:t>
            </a:r>
            <a:r>
              <a:rPr lang="en-US" dirty="0"/>
              <a:t>", "</a:t>
            </a:r>
            <a:r>
              <a:rPr lang="en-US" dirty="0" err="1"/>
              <a:t>endIndex</a:t>
            </a:r>
            <a:r>
              <a:rPr lang="en-US" dirty="0"/>
              <a:t>");</a:t>
            </a:r>
          </a:p>
          <a:p>
            <a:pPr marL="0" lvl="0" indent="0">
              <a:buNone/>
            </a:pPr>
            <a:r>
              <a:rPr lang="en-US" dirty="0" err="1"/>
              <a:t>array.splice</a:t>
            </a:r>
            <a:r>
              <a:rPr lang="en-US" dirty="0"/>
              <a:t>("</a:t>
            </a:r>
            <a:r>
              <a:rPr lang="en-US" dirty="0" err="1"/>
              <a:t>startIndex</a:t>
            </a:r>
            <a:r>
              <a:rPr lang="en-US" dirty="0"/>
              <a:t>", "</a:t>
            </a:r>
            <a:r>
              <a:rPr lang="en-US" dirty="0" err="1"/>
              <a:t>itemsToRemove</a:t>
            </a:r>
            <a:r>
              <a:rPr lang="en-US" dirty="0"/>
              <a:t>");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newArrayLength</a:t>
            </a:r>
            <a:r>
              <a:rPr lang="en-US" dirty="0"/>
              <a:t> = </a:t>
            </a:r>
            <a:r>
              <a:rPr lang="en-US" dirty="0" err="1"/>
              <a:t>array.push</a:t>
            </a:r>
            <a:r>
              <a:rPr lang="en-US" dirty="0"/>
              <a:t>("value");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removedValue</a:t>
            </a:r>
            <a:r>
              <a:rPr lang="en-US" dirty="0"/>
              <a:t> = </a:t>
            </a:r>
            <a:r>
              <a:rPr lang="en-US" dirty="0" err="1"/>
              <a:t>array.pop</a:t>
            </a:r>
            <a:r>
              <a:rPr lang="en-US" dirty="0"/>
              <a:t>();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newArrayLength</a:t>
            </a:r>
            <a:r>
              <a:rPr lang="en-US" dirty="0"/>
              <a:t> = </a:t>
            </a:r>
            <a:r>
              <a:rPr lang="en-US" dirty="0" err="1"/>
              <a:t>array.unshift</a:t>
            </a:r>
            <a:r>
              <a:rPr lang="en-US" dirty="0"/>
              <a:t>("array");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removedValue</a:t>
            </a:r>
            <a:r>
              <a:rPr lang="en-US" dirty="0"/>
              <a:t> = </a:t>
            </a:r>
            <a:r>
              <a:rPr lang="en-US" dirty="0" err="1"/>
              <a:t>array.shift</a:t>
            </a:r>
            <a:r>
              <a:rPr lang="en-US" dirty="0"/>
              <a:t>();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</a:p>
        </p:txBody>
      </p:sp>
    </p:spTree>
    <p:extLst>
      <p:ext uri="{BB962C8B-B14F-4D97-AF65-F5344CB8AC3E}">
        <p14:creationId xmlns:p14="http://schemas.microsoft.com/office/powerpoint/2010/main" val="6944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/>
              <a:t>myArray</a:t>
            </a:r>
            <a:r>
              <a:rPr lang="en-US" dirty="0"/>
              <a:t> = [‘a’, ‘b’, ‘c’, ‘d’];</a:t>
            </a:r>
          </a:p>
          <a:p>
            <a:pPr marL="0" lvl="0" indent="0">
              <a:buNone/>
            </a:pPr>
            <a:r>
              <a:rPr lang="en-US" dirty="0"/>
              <a:t>delete </a:t>
            </a:r>
            <a:r>
              <a:rPr lang="en-US" dirty="0" err="1"/>
              <a:t>myArray</a:t>
            </a:r>
            <a:r>
              <a:rPr lang="en-US" dirty="0"/>
              <a:t>[1];</a:t>
            </a:r>
          </a:p>
          <a:p>
            <a:pPr marL="0" lvl="0" indent="0">
              <a:buNone/>
            </a:pPr>
            <a:r>
              <a:rPr lang="en-US" dirty="0"/>
              <a:t>['a', undefined, 'c', 'd']</a:t>
            </a:r>
          </a:p>
          <a:p>
            <a:pPr marL="0" lvl="0" indent="0">
              <a:buNone/>
            </a:pPr>
            <a:r>
              <a:rPr lang="en-US" dirty="0" err="1"/>
              <a:t>myArray.splice</a:t>
            </a:r>
            <a:r>
              <a:rPr lang="en-US" dirty="0"/>
              <a:t>(1,1);</a:t>
            </a:r>
          </a:p>
          <a:p>
            <a:pPr marL="0" lvl="0" indent="0">
              <a:buNone/>
            </a:pPr>
            <a:r>
              <a:rPr lang="en-US" dirty="0"/>
              <a:t>['</a:t>
            </a:r>
            <a:r>
              <a:rPr lang="en-US" dirty="0" err="1"/>
              <a:t>a','c</a:t>
            </a:r>
            <a:r>
              <a:rPr lang="en-US" dirty="0"/>
              <a:t>', 'd']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DELETING ELEMENT</a:t>
            </a:r>
          </a:p>
        </p:txBody>
      </p:sp>
    </p:spTree>
    <p:extLst>
      <p:ext uri="{BB962C8B-B14F-4D97-AF65-F5344CB8AC3E}">
        <p14:creationId xmlns:p14="http://schemas.microsoft.com/office/powerpoint/2010/main" val="89704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5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function sum(a, b){</a:t>
            </a:r>
          </a:p>
          <a:p>
            <a:pPr marL="0" lvl="0" indent="0">
              <a:buNone/>
            </a:pPr>
            <a:r>
              <a:rPr lang="en-US" dirty="0"/>
              <a:t>    return a + b;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var division = function(a, b){</a:t>
            </a:r>
          </a:p>
          <a:p>
            <a:pPr marL="0" lvl="0" indent="0">
              <a:buNone/>
            </a:pPr>
            <a:r>
              <a:rPr lang="en-US" dirty="0"/>
              <a:t>    return a / b;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616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COMPARSIONS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da-DK" dirty="0"/>
              <a:t>'' == '0' //false</a:t>
            </a:r>
          </a:p>
          <a:p>
            <a:pPr marL="0" lvl="0" indent="0">
              <a:buNone/>
            </a:pPr>
            <a:r>
              <a:rPr lang="da-DK" dirty="0"/>
              <a:t>0 == ''   // true</a:t>
            </a:r>
          </a:p>
          <a:p>
            <a:pPr marL="0" lvl="0" indent="0">
              <a:buNone/>
            </a:pPr>
            <a:r>
              <a:rPr lang="da-DK" dirty="0"/>
              <a:t>0 == '0' // true</a:t>
            </a:r>
          </a:p>
          <a:p>
            <a:pPr marL="0" lvl="0" indent="0">
              <a:buNone/>
            </a:pPr>
            <a:r>
              <a:rPr lang="da-DK" dirty="0"/>
              <a:t>false == 'false' </a:t>
            </a:r>
            <a:r>
              <a:rPr lang="da-DK" dirty="0" smtClean="0"/>
              <a:t>//false</a:t>
            </a:r>
            <a:endParaRPr lang="da-DK" dirty="0"/>
          </a:p>
          <a:p>
            <a:pPr marL="0" lvl="0" indent="0">
              <a:buNone/>
            </a:pPr>
            <a:r>
              <a:rPr lang="da-DK" dirty="0"/>
              <a:t>false == '0' //true</a:t>
            </a:r>
          </a:p>
          <a:p>
            <a:pPr marL="0" lvl="0" indent="0">
              <a:buNone/>
            </a:pPr>
            <a:r>
              <a:rPr lang="da-DK" dirty="0"/>
              <a:t>false == undefined; //false</a:t>
            </a:r>
          </a:p>
          <a:p>
            <a:pPr marL="0" lvl="0" indent="0">
              <a:buNone/>
            </a:pPr>
            <a:r>
              <a:rPr lang="da-DK" dirty="0"/>
              <a:t>false == null //false</a:t>
            </a:r>
          </a:p>
          <a:p>
            <a:pPr marL="0" lvl="0" indent="0">
              <a:buNone/>
            </a:pPr>
            <a:r>
              <a:rPr lang="da-DK" dirty="0"/>
              <a:t>null == undefined //true</a:t>
            </a:r>
          </a:p>
          <a:p>
            <a:pPr marL="0" lvl="0" indent="0">
              <a:buNone/>
            </a:pPr>
            <a:r>
              <a:rPr lang="da-DK" dirty="0"/>
              <a:t>'\t\r\n' == </a:t>
            </a:r>
            <a:r>
              <a:rPr lang="da-DK" dirty="0" smtClean="0"/>
              <a:t>0 //true</a:t>
            </a:r>
            <a:endParaRPr lang="da-DK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EVILS OF TYPE COERCIONS</a:t>
            </a:r>
          </a:p>
        </p:txBody>
      </p:sp>
    </p:spTree>
    <p:extLst>
      <p:ext uri="{BB962C8B-B14F-4D97-AF65-F5344CB8AC3E}">
        <p14:creationId xmlns:p14="http://schemas.microsoft.com/office/powerpoint/2010/main" val="16646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da-DK" dirty="0" smtClean="0"/>
              <a:t>(==, ===, !=, !===)</a:t>
            </a:r>
            <a:endParaRPr lang="da-DK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0 == ‘’ //true</a:t>
            </a:r>
          </a:p>
          <a:p>
            <a:pPr marL="0" lvl="0" indent="0">
              <a:buNone/>
            </a:pPr>
            <a:r>
              <a:rPr lang="en-US" dirty="0" smtClean="0"/>
              <a:t>0 === ‘’ //false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EQUALITY VS IDENTITY</a:t>
            </a:r>
          </a:p>
        </p:txBody>
      </p:sp>
    </p:spTree>
    <p:extLst>
      <p:ext uri="{BB962C8B-B14F-4D97-AF65-F5344CB8AC3E}">
        <p14:creationId xmlns:p14="http://schemas.microsoft.com/office/powerpoint/2010/main" val="6919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"hello, " + "world" === "hello, world"</a:t>
            </a:r>
          </a:p>
          <a:p>
            <a:pPr marL="0" lvl="0" indent="0">
              <a:buNone/>
            </a:pPr>
            <a:r>
              <a:rPr lang="en-US" dirty="0"/>
              <a:t>+"1" ===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UNUSUAL OPERATORS</a:t>
            </a:r>
          </a:p>
        </p:txBody>
      </p:sp>
    </p:spTree>
    <p:extLst>
      <p:ext uri="{BB962C8B-B14F-4D97-AF65-F5344CB8AC3E}">
        <p14:creationId xmlns:p14="http://schemas.microsoft.com/office/powerpoint/2010/main" val="15405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rgbClr val="2FC2D9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task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Id =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99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smtClean="0">
                <a:solidFill>
                  <a:srgbClr val="2FC2D9"/>
                </a:solidFill>
              </a:rPr>
              <a:t>typeof</a:t>
            </a:r>
            <a:r>
              <a:rPr lang="en-US" dirty="0" smtClean="0">
                <a:solidFill>
                  <a:schemeClr val="bg1"/>
                </a:solidFill>
              </a:rPr>
              <a:t> taskId);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a = {x : 1}</a:t>
            </a:r>
          </a:p>
          <a:p>
            <a:pPr marL="0" lvl="0" indent="0">
              <a:buNone/>
            </a:pPr>
            <a:r>
              <a:rPr lang="en-US" dirty="0"/>
              <a:t>'x' in </a:t>
            </a:r>
            <a:r>
              <a:rPr lang="en-US" dirty="0" smtClean="0"/>
              <a:t>a //true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15410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DEFAULT_WIDTH = 200,</a:t>
            </a:r>
          </a:p>
          <a:p>
            <a:pPr marL="0" lvl="0" indent="0">
              <a:buNone/>
            </a:pPr>
            <a:r>
              <a:rPr lang="en-US" dirty="0"/>
              <a:t>    DEFAULT_HEIGHT = 200;</a:t>
            </a:r>
          </a:p>
          <a:p>
            <a:pPr marL="0" lvl="0" indent="0">
              <a:buNone/>
            </a:pPr>
            <a:r>
              <a:rPr lang="en-US" dirty="0"/>
              <a:t>var options = {width: 300};</a:t>
            </a:r>
          </a:p>
          <a:p>
            <a:pPr marL="0" lvl="0" indent="0">
              <a:buNone/>
            </a:pPr>
            <a:r>
              <a:rPr lang="en-US" dirty="0"/>
              <a:t>var box = {</a:t>
            </a:r>
          </a:p>
          <a:p>
            <a:pPr marL="0" lvl="0" indent="0">
              <a:buNone/>
            </a:pPr>
            <a:r>
              <a:rPr lang="en-US" dirty="0"/>
              <a:t>    width: </a:t>
            </a:r>
            <a:r>
              <a:rPr lang="en-US" dirty="0" err="1"/>
              <a:t>options.width</a:t>
            </a:r>
            <a:r>
              <a:rPr lang="en-US" dirty="0"/>
              <a:t> || DEFAULT_WIDTH,</a:t>
            </a:r>
          </a:p>
          <a:p>
            <a:pPr marL="0" lvl="0" indent="0">
              <a:buNone/>
            </a:pPr>
            <a:r>
              <a:rPr lang="en-US" dirty="0"/>
              <a:t>    height: </a:t>
            </a:r>
            <a:r>
              <a:rPr lang="en-US" dirty="0" err="1"/>
              <a:t>options.height</a:t>
            </a:r>
            <a:r>
              <a:rPr lang="en-US" dirty="0"/>
              <a:t> || DEFAULT_HEIGHT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  <a:p>
            <a:pPr marL="0" lvl="0" indent="0">
              <a:buNone/>
            </a:pPr>
            <a:r>
              <a:rPr lang="en-US" dirty="0" err="1"/>
              <a:t>box.width</a:t>
            </a:r>
            <a:r>
              <a:rPr lang="en-US" dirty="0"/>
              <a:t> === 300;</a:t>
            </a:r>
          </a:p>
          <a:p>
            <a:pPr marL="0" lvl="0" indent="0">
              <a:buNone/>
            </a:pPr>
            <a:r>
              <a:rPr lang="en-US" dirty="0" err="1"/>
              <a:t>box.height</a:t>
            </a:r>
            <a:r>
              <a:rPr lang="en-US" dirty="0"/>
              <a:t> === 200;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|| LOGICAL OR</a:t>
            </a:r>
          </a:p>
        </p:txBody>
      </p:sp>
    </p:spTree>
    <p:extLst>
      <p:ext uri="{BB962C8B-B14F-4D97-AF65-F5344CB8AC3E}">
        <p14:creationId xmlns:p14="http://schemas.microsoft.com/office/powerpoint/2010/main" val="222234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You can skip semicolons</a:t>
            </a:r>
            <a:endParaRPr lang="en-US" dirty="0"/>
          </a:p>
          <a:p>
            <a:pPr lvl="0"/>
            <a:r>
              <a:rPr lang="en-US" dirty="0" smtClean="0"/>
              <a:t>But you should not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var a = b</a:t>
            </a:r>
          </a:p>
          <a:p>
            <a:pPr marL="0" lvl="0" indent="0">
              <a:buNone/>
            </a:pPr>
            <a:r>
              <a:rPr lang="en-US" dirty="0"/>
              <a:t>(function(){alert(1)})()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func</a:t>
            </a:r>
            <a:r>
              <a:rPr lang="en-US" dirty="0"/>
              <a:t> = function(){</a:t>
            </a:r>
          </a:p>
          <a:p>
            <a:pPr marL="0" lvl="0" indent="0">
              <a:buNone/>
            </a:pPr>
            <a:r>
              <a:rPr lang="en-US" dirty="0"/>
              <a:t>    return </a:t>
            </a:r>
          </a:p>
          <a:p>
            <a:pPr marL="0" lvl="0" indent="0">
              <a:buNone/>
            </a:pPr>
            <a:r>
              <a:rPr lang="en-US" dirty="0"/>
              <a:t>        {a: 42}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SEMICOLON</a:t>
            </a:r>
          </a:p>
        </p:txBody>
      </p:sp>
    </p:spTree>
    <p:extLst>
      <p:ext uri="{BB962C8B-B14F-4D97-AF65-F5344CB8AC3E}">
        <p14:creationId xmlns:p14="http://schemas.microsoft.com/office/powerpoint/2010/main" val="40637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COLOR_BLUE = "#00F";</a:t>
            </a:r>
          </a:p>
          <a:p>
            <a:pPr marL="0" lvl="0" indent="0">
              <a:buNone/>
            </a:pPr>
            <a:r>
              <a:rPr lang="en-US" dirty="0"/>
              <a:t>var COLOR_RED = "#0F0";</a:t>
            </a:r>
          </a:p>
          <a:p>
            <a:pPr marL="0" lvl="0" indent="0">
              <a:buNone/>
            </a:pPr>
            <a:r>
              <a:rPr lang="en-US" dirty="0"/>
              <a:t>var COLOR_GREEN = "#F00";</a:t>
            </a:r>
          </a:p>
          <a:p>
            <a:pPr marL="0" lvl="0" indent="0">
              <a:buNone/>
            </a:pPr>
            <a:r>
              <a:rPr lang="en-US" dirty="0"/>
              <a:t>var COLOR_ORANGE = "#FF7F00";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</a:p>
        </p:txBody>
      </p:sp>
    </p:spTree>
    <p:extLst>
      <p:ext uri="{BB962C8B-B14F-4D97-AF65-F5344CB8AC3E}">
        <p14:creationId xmlns:p14="http://schemas.microsoft.com/office/powerpoint/2010/main" val="37481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/*</a:t>
            </a:r>
          </a:p>
          <a:p>
            <a:pPr marL="0" lvl="0" indent="0">
              <a:buNone/>
            </a:pPr>
            <a:r>
              <a:rPr lang="en-US" dirty="0" smtClean="0"/>
              <a:t>Multi line comments</a:t>
            </a:r>
          </a:p>
          <a:p>
            <a:pPr marL="0" lvl="0" indent="0">
              <a:buNone/>
            </a:pPr>
            <a:r>
              <a:rPr lang="en-US" dirty="0" smtClean="0"/>
              <a:t>*/</a:t>
            </a:r>
          </a:p>
          <a:p>
            <a:pPr marL="0" lvl="0" indent="0">
              <a:buNone/>
            </a:pPr>
            <a:r>
              <a:rPr lang="en-US" dirty="0" smtClean="0"/>
              <a:t>// Single line comment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1897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code = 'alert("Hello, World!")';</a:t>
            </a:r>
          </a:p>
          <a:p>
            <a:pPr marL="0" lvl="0" indent="0">
              <a:buNone/>
            </a:pPr>
            <a:r>
              <a:rPr lang="en-US" dirty="0" err="1"/>
              <a:t>eval</a:t>
            </a:r>
            <a:r>
              <a:rPr lang="en-US" dirty="0"/>
              <a:t>(code</a:t>
            </a:r>
            <a:r>
              <a:rPr lang="en-US" dirty="0" smtClean="0"/>
              <a:t>);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smtClean="0"/>
              <a:t>EVAL is Evil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EVAL</a:t>
            </a:r>
          </a:p>
        </p:txBody>
      </p:sp>
    </p:spTree>
    <p:extLst>
      <p:ext uri="{BB962C8B-B14F-4D97-AF65-F5344CB8AC3E}">
        <p14:creationId xmlns:p14="http://schemas.microsoft.com/office/powerpoint/2010/main" val="425108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&lt;script&gt;</a:t>
            </a:r>
          </a:p>
          <a:p>
            <a:pPr marL="0" lvl="0" indent="0">
              <a:buNone/>
            </a:pPr>
            <a:r>
              <a:rPr lang="en-US" dirty="0"/>
              <a:t>    alert("Hello, World");</a:t>
            </a:r>
          </a:p>
          <a:p>
            <a:pPr marL="0" lvl="0" indent="0">
              <a:buNone/>
            </a:pPr>
            <a:r>
              <a:rPr lang="en-US" dirty="0"/>
              <a:t>&lt;/script&gt;</a:t>
            </a:r>
          </a:p>
          <a:p>
            <a:pPr marL="0" lv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="path/to/your/</a:t>
            </a:r>
            <a:r>
              <a:rPr lang="en-US" dirty="0" err="1"/>
              <a:t>js</a:t>
            </a:r>
            <a:r>
              <a:rPr lang="en-US" dirty="0"/>
              <a:t>/file"&gt;&lt;/script&gt;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EMBEDDING SCRIPT IN HTML</a:t>
            </a:r>
          </a:p>
        </p:txBody>
      </p:sp>
    </p:spTree>
    <p:extLst>
      <p:ext uri="{BB962C8B-B14F-4D97-AF65-F5344CB8AC3E}">
        <p14:creationId xmlns:p14="http://schemas.microsoft.com/office/powerpoint/2010/main" val="34451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2.toString() //raises syntax error(identifier starts </a:t>
            </a:r>
            <a:r>
              <a:rPr lang="en-US" dirty="0" smtClean="0"/>
              <a:t>immediately </a:t>
            </a:r>
            <a:r>
              <a:rPr lang="en-US" dirty="0"/>
              <a:t>after numeric literal)</a:t>
            </a:r>
          </a:p>
          <a:p>
            <a:pPr marL="0" lvl="0" indent="0">
              <a:buNone/>
            </a:pPr>
            <a:r>
              <a:rPr lang="en-US" dirty="0"/>
              <a:t>//Fix</a:t>
            </a:r>
          </a:p>
          <a:p>
            <a:pPr marL="0" lvl="0" indent="0">
              <a:buNone/>
            </a:pPr>
            <a:r>
              <a:rPr lang="en-US" dirty="0"/>
              <a:t>2..toString()</a:t>
            </a:r>
          </a:p>
          <a:p>
            <a:pPr marL="0" lvl="0" indent="0">
              <a:buNone/>
            </a:pPr>
            <a:r>
              <a:rPr lang="en-US" dirty="0"/>
              <a:t>2 .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0" lvl="0" indent="0">
              <a:buNone/>
            </a:pPr>
            <a:r>
              <a:rPr lang="en-US" dirty="0"/>
              <a:t>(2).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35191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var x = "50" - 0; // x == 50</a:t>
            </a:r>
          </a:p>
          <a:p>
            <a:pPr marL="0" lvl="0" indent="0">
              <a:buNone/>
            </a:pPr>
            <a:r>
              <a:rPr lang="en-US" dirty="0"/>
              <a:t>var x = "50" + 0; // x == </a:t>
            </a:r>
            <a:r>
              <a:rPr lang="en-US" dirty="0" smtClean="0"/>
              <a:t>500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var bool = new Boolean(false);</a:t>
            </a:r>
          </a:p>
          <a:p>
            <a:pPr marL="0" lvl="0" indent="0">
              <a:buNone/>
            </a:pPr>
            <a:r>
              <a:rPr lang="en-US" dirty="0"/>
              <a:t>if (bool) {</a:t>
            </a:r>
          </a:p>
          <a:p>
            <a:pPr marL="0" lvl="0" indent="0">
              <a:buNone/>
            </a:pPr>
            <a:r>
              <a:rPr lang="en-US" dirty="0"/>
              <a:t>    alert("wat"); //shows wat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var bool = false;</a:t>
            </a:r>
          </a:p>
          <a:p>
            <a:pPr marL="0" lvl="0" indent="0">
              <a:buNone/>
            </a:pPr>
            <a:r>
              <a:rPr lang="en-US" dirty="0"/>
              <a:t>if (bool) {</a:t>
            </a:r>
          </a:p>
          <a:p>
            <a:pPr marL="0" lvl="0" indent="0">
              <a:buNone/>
            </a:pPr>
            <a:r>
              <a:rPr lang="en-US" dirty="0"/>
              <a:t>    alert("wat") //this will never be alerted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ATTENTION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79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a = new String("foo");</a:t>
            </a:r>
          </a:p>
          <a:p>
            <a:pPr marL="0" lvl="0" indent="0">
              <a:buNone/>
            </a:pPr>
            <a:r>
              <a:rPr lang="en-US" dirty="0"/>
              <a:t>var b = "foo";</a:t>
            </a:r>
          </a:p>
          <a:p>
            <a:pPr marL="0" lvl="0" indent="0">
              <a:buNone/>
            </a:pPr>
            <a:r>
              <a:rPr lang="en-US" dirty="0"/>
              <a:t>var c = new String("foo");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a == b //true</a:t>
            </a:r>
          </a:p>
          <a:p>
            <a:pPr marL="0" lvl="0" indent="0">
              <a:buNone/>
            </a:pPr>
            <a:r>
              <a:rPr lang="en-US" dirty="0"/>
              <a:t>b == c //true</a:t>
            </a:r>
          </a:p>
          <a:p>
            <a:pPr marL="0" lvl="0" indent="0">
              <a:buNone/>
            </a:pPr>
            <a:r>
              <a:rPr lang="en-US" dirty="0"/>
              <a:t>a == c //</a:t>
            </a:r>
            <a:r>
              <a:rPr lang="en-US" dirty="0" smtClean="0"/>
              <a:t>false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/>
              <a:t>2 == [[[[2</a:t>
            </a:r>
            <a:r>
              <a:rPr lang="en-US" dirty="0" smtClean="0"/>
              <a:t>]]]] //true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17956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rgbClr val="2FC2D9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task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Id =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99.9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smtClean="0">
                <a:solidFill>
                  <a:srgbClr val="2FC2D9"/>
                </a:solidFill>
              </a:rPr>
              <a:t>typeof</a:t>
            </a:r>
            <a:r>
              <a:rPr lang="en-US" dirty="0" smtClean="0">
                <a:solidFill>
                  <a:schemeClr val="bg1"/>
                </a:solidFill>
              </a:rPr>
              <a:t> taskId);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3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893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6409832" cy="647100"/>
          </a:xfrm>
        </p:spPr>
        <p:txBody>
          <a:bodyPr/>
          <a:lstStyle/>
          <a:p>
            <a:r>
              <a:rPr lang="en-US" dirty="0" smtClean="0"/>
              <a:t>For your attention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816990" cy="6471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33343</TotalTime>
  <Words>1989</Words>
  <Application>Microsoft Office PowerPoint</Application>
  <PresentationFormat>On-screen Show (16:9)</PresentationFormat>
  <Paragraphs>559</Paragraphs>
  <Slides>91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Nadzeya Shedava</dc:creator>
  <cp:lastModifiedBy>Siva Ninala</cp:lastModifiedBy>
  <cp:revision>512</cp:revision>
  <cp:lastPrinted>2014-07-09T13:30:36Z</cp:lastPrinted>
  <dcterms:created xsi:type="dcterms:W3CDTF">2016-08-01T15:30:14Z</dcterms:created>
  <dcterms:modified xsi:type="dcterms:W3CDTF">2017-07-19T18:11:26Z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