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rial Black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3896">
          <p15:clr>
            <a:srgbClr val="A4A3A4"/>
          </p15:clr>
        </p15:guide>
        <p15:guide id="9" pos="521">
          <p15:clr>
            <a:srgbClr val="A4A3A4"/>
          </p15:clr>
        </p15:guide>
        <p15:guide id="10" pos="4211">
          <p15:clr>
            <a:srgbClr val="A4A3A4"/>
          </p15:clr>
        </p15:guide>
        <p15:guide id="11" pos="7299">
          <p15:clr>
            <a:srgbClr val="A4A3A4"/>
          </p15:clr>
        </p15:guide>
        <p15:guide id="12" pos="5316">
          <p15:clr>
            <a:srgbClr val="A4A3A4"/>
          </p15:clr>
        </p15:guide>
        <p15:guide id="13" pos="291">
          <p15:clr>
            <a:srgbClr val="A4A3A4"/>
          </p15:clr>
        </p15:guide>
        <p15:guide id="14" pos="343">
          <p15:clr>
            <a:srgbClr val="A4A3A4"/>
          </p15:clr>
        </p15:guide>
        <p15:guide id="15" pos="6809">
          <p15:clr>
            <a:srgbClr val="A4A3A4"/>
          </p15:clr>
        </p15:guide>
        <p15:guide id="16" pos="6888">
          <p15:clr>
            <a:srgbClr val="A4A3A4"/>
          </p15:clr>
        </p15:guide>
        <p15:guide id="17" pos="647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3079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754">
          <p15:clr>
            <a:srgbClr val="A4A3A4"/>
          </p15:clr>
        </p15:guide>
        <p15:guide id="25" orient="horz" pos="863">
          <p15:clr>
            <a:srgbClr val="A4A3A4"/>
          </p15:clr>
        </p15:guide>
        <p15:guide id="26" pos="2922">
          <p15:clr>
            <a:srgbClr val="A4A3A4"/>
          </p15:clr>
        </p15:guide>
        <p15:guide id="27" pos="391">
          <p15:clr>
            <a:srgbClr val="A4A3A4"/>
          </p15:clr>
        </p15:guide>
        <p15:guide id="28" pos="3158">
          <p15:clr>
            <a:srgbClr val="A4A3A4"/>
          </p15:clr>
        </p15:guide>
        <p15:guide id="29" pos="5474">
          <p15:clr>
            <a:srgbClr val="A4A3A4"/>
          </p15:clr>
        </p15:guide>
        <p15:guide id="30" pos="3987">
          <p15:clr>
            <a:srgbClr val="A4A3A4"/>
          </p15:clr>
        </p15:guide>
        <p15:guide id="31" pos="218">
          <p15:clr>
            <a:srgbClr val="A4A3A4"/>
          </p15:clr>
        </p15:guide>
        <p15:guide id="32" pos="257">
          <p15:clr>
            <a:srgbClr val="A4A3A4"/>
          </p15:clr>
        </p15:guide>
        <p15:guide id="33" pos="5107">
          <p15:clr>
            <a:srgbClr val="A4A3A4"/>
          </p15:clr>
        </p15:guide>
        <p15:guide id="34" pos="5166">
          <p15:clr>
            <a:srgbClr val="A4A3A4"/>
          </p15:clr>
        </p15:guide>
        <p15:guide id="35" pos="485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jlgIjjzfN9dUB0+8kCV8WPEwLy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73" orient="horz"/>
        <p:guide pos="764" orient="horz"/>
        <p:guide pos="3544" orient="horz"/>
        <p:guide pos="2159" orient="horz"/>
        <p:guide pos="1374" orient="horz"/>
        <p:guide pos="3699" orient="horz"/>
        <p:guide pos="1151" orient="horz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pos="280" orient="horz"/>
        <p:guide pos="573" orient="horz"/>
        <p:guide pos="3079" orient="horz"/>
        <p:guide pos="1619" orient="horz"/>
        <p:guide pos="1031" orient="horz"/>
        <p:guide pos="2774" orient="horz"/>
        <p:guide pos="754" orient="horz"/>
        <p:guide pos="863" orient="horz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Black-regular.fntdata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Title">
  <p:cSld name="Image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2"/>
          <p:cNvSpPr txBox="1"/>
          <p:nvPr>
            <p:ph idx="1" type="body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51435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–"/>
              <a:defRPr b="0" i="0" sz="45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514350" lvl="2" marL="13716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  <a:defRPr b="0" i="0" sz="45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514350" lvl="3" marL="18288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–"/>
              <a:defRPr b="0" i="0" sz="45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514350" lvl="4" marL="22860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»"/>
              <a:defRPr b="0" i="0" sz="45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3" type="body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idx="4" type="body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2"/>
          <p:cNvSpPr/>
          <p:nvPr>
            <p:ph idx="5" type="pic"/>
          </p:nvPr>
        </p:nvSpPr>
        <p:spPr>
          <a:xfrm>
            <a:off x="627880" y="504826"/>
            <a:ext cx="1243502" cy="4582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Content">
  <p:cSld name="Bullete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4800" lvl="1" marL="9144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 Sans"/>
              <a:buChar char="–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marR="0" rtl="0" algn="l">
              <a:lnSpc>
                <a:spcPct val="12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3"/>
          <p:cNvSpPr txBox="1"/>
          <p:nvPr>
            <p:ph idx="2" type="body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spcFirstLastPara="1" rIns="68575" wrap="square" tIns="34275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(No Image)">
  <p:cSld name="Section Title (No Image)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tern_ppt.jpg" id="25" name="Google Shape;2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368" y="-11545"/>
            <a:ext cx="6898105" cy="51735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tern_ppt.jpg" id="26" name="Google Shape;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34275" lIns="137150" spcFirstLastPara="1" rIns="137150" wrap="square" tIns="27425">
            <a:spAutoFit/>
          </a:bodyPr>
          <a:lstStyle>
            <a:lvl1pPr indent="-228600" lvl="0" marL="457200" marR="0" rtl="0" algn="l">
              <a:spcBef>
                <a:spcPts val="76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4"/>
          <p:cNvSpPr txBox="1"/>
          <p:nvPr>
            <p:ph idx="2" type="body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34275" lIns="137150" spcFirstLastPara="1" rIns="137150" wrap="square" tIns="27425">
            <a:spAutoFit/>
          </a:bodyPr>
          <a:lstStyle>
            <a:lvl1pPr indent="-228600" lvl="0" marL="457200" marR="0" rtl="0" algn="l">
              <a:spcBef>
                <a:spcPts val="76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4"/>
          <p:cNvSpPr txBox="1"/>
          <p:nvPr>
            <p:ph type="title"/>
          </p:nvPr>
        </p:nvSpPr>
        <p:spPr>
          <a:xfrm>
            <a:off x="872404" y="2869953"/>
            <a:ext cx="4145521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34275" lIns="137150" spcFirstLastPara="1" rIns="137150" wrap="square" tIns="27425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rebuchet MS"/>
              <a:buNone/>
              <a:defRPr b="0" i="0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24"/>
          <p:cNvSpPr txBox="1"/>
          <p:nvPr/>
        </p:nvSpPr>
        <p:spPr>
          <a:xfrm>
            <a:off x="781354" y="2496458"/>
            <a:ext cx="6488113" cy="6924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Google Shape;31;p24"/>
          <p:cNvSpPr txBox="1"/>
          <p:nvPr>
            <p:ph idx="3" type="body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se Study (No Image)">
  <p:cSld name="1_Case Study (No Image)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4850" lIns="68575" spcFirstLastPara="1" rIns="68575" wrap="square" tIns="5485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4" name="Google Shape;34;p25"/>
          <p:cNvCxnSpPr/>
          <p:nvPr/>
        </p:nvCxnSpPr>
        <p:spPr>
          <a:xfrm rot="10800000">
            <a:off x="9144000" y="707789"/>
            <a:ext cx="0" cy="4198874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25"/>
          <p:cNvSpPr txBox="1"/>
          <p:nvPr>
            <p:ph idx="2" type="body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5"/>
          <p:cNvSpPr txBox="1"/>
          <p:nvPr>
            <p:ph idx="3" type="body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4850" lIns="68575" spcFirstLastPara="1" rIns="68575" wrap="square" tIns="5485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5"/>
          <p:cNvSpPr txBox="1"/>
          <p:nvPr>
            <p:ph idx="4" type="body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5"/>
          <p:cNvSpPr txBox="1"/>
          <p:nvPr>
            <p:ph idx="5" type="body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spcFirstLastPara="1" rIns="68575" wrap="square" tIns="34275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 Background">
  <p:cSld name="Map Background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048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2" name="Google Shape;42;p26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-238103" y="-141032"/>
            <a:ext cx="9627732" cy="55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Title">
  <p:cSld name="Text 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idx="1" type="body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7"/>
          <p:cNvSpPr txBox="1"/>
          <p:nvPr>
            <p:ph idx="2" type="body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27425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7"/>
          <p:cNvSpPr txBox="1"/>
          <p:nvPr>
            <p:ph idx="3" type="body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7"/>
          <p:cNvSpPr/>
          <p:nvPr>
            <p:ph idx="4" type="pic"/>
          </p:nvPr>
        </p:nvSpPr>
        <p:spPr>
          <a:xfrm>
            <a:off x="627880" y="504826"/>
            <a:ext cx="1243502" cy="4582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7"/>
          <p:cNvSpPr/>
          <p:nvPr>
            <p:ph idx="5" type="pic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9" name="Google Shape;49;p27"/>
          <p:cNvCxnSpPr/>
          <p:nvPr/>
        </p:nvCxnSpPr>
        <p:spPr>
          <a:xfrm>
            <a:off x="2073088" y="571499"/>
            <a:ext cx="0" cy="34738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itle Only">
  <p:cSld name="Blank 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" type="body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spcFirstLastPara="1" rIns="68575" wrap="square" tIns="34275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 Steps">
  <p:cSld name="1_4 Step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/>
          <p:nvPr/>
        </p:nvSpPr>
        <p:spPr>
          <a:xfrm>
            <a:off x="-1" y="704274"/>
            <a:ext cx="9144000" cy="283464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FC2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9"/>
          <p:cNvSpPr/>
          <p:nvPr/>
        </p:nvSpPr>
        <p:spPr>
          <a:xfrm>
            <a:off x="733111" y="844038"/>
            <a:ext cx="374223" cy="348437"/>
          </a:xfrm>
          <a:prstGeom prst="ellipse">
            <a:avLst/>
          </a:prstGeom>
          <a:solidFill>
            <a:srgbClr val="2FC2D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2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55" name="Google Shape;55;p29"/>
          <p:cNvCxnSpPr/>
          <p:nvPr/>
        </p:nvCxnSpPr>
        <p:spPr>
          <a:xfrm rot="10800000">
            <a:off x="3657600" y="691842"/>
            <a:ext cx="0" cy="4152154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29"/>
          <p:cNvCxnSpPr/>
          <p:nvPr/>
        </p:nvCxnSpPr>
        <p:spPr>
          <a:xfrm flipH="1" rot="10800000">
            <a:off x="5482401" y="691842"/>
            <a:ext cx="1" cy="4143353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29"/>
          <p:cNvCxnSpPr/>
          <p:nvPr/>
        </p:nvCxnSpPr>
        <p:spPr>
          <a:xfrm flipH="1" rot="10800000">
            <a:off x="7310862" y="699516"/>
            <a:ext cx="1" cy="4152155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29"/>
          <p:cNvSpPr/>
          <p:nvPr/>
        </p:nvSpPr>
        <p:spPr>
          <a:xfrm>
            <a:off x="2558729" y="844038"/>
            <a:ext cx="374223" cy="348437"/>
          </a:xfrm>
          <a:prstGeom prst="ellipse">
            <a:avLst/>
          </a:prstGeom>
          <a:solidFill>
            <a:srgbClr val="2FC2D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2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9" name="Google Shape;59;p29"/>
          <p:cNvSpPr/>
          <p:nvPr/>
        </p:nvSpPr>
        <p:spPr>
          <a:xfrm>
            <a:off x="4384887" y="844038"/>
            <a:ext cx="374223" cy="348437"/>
          </a:xfrm>
          <a:prstGeom prst="ellipse">
            <a:avLst/>
          </a:prstGeom>
          <a:solidFill>
            <a:srgbClr val="2FC2D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2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0" name="Google Shape;60;p29"/>
          <p:cNvSpPr/>
          <p:nvPr/>
        </p:nvSpPr>
        <p:spPr>
          <a:xfrm>
            <a:off x="8035985" y="844038"/>
            <a:ext cx="374223" cy="348437"/>
          </a:xfrm>
          <a:prstGeom prst="ellipse">
            <a:avLst/>
          </a:prstGeom>
          <a:solidFill>
            <a:srgbClr val="2FC2D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2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" name="Google Shape;61;p29"/>
          <p:cNvSpPr txBox="1"/>
          <p:nvPr>
            <p:ph idx="1" type="body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spcFirstLastPara="1" rIns="68575" wrap="square" tIns="34275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29"/>
          <p:cNvSpPr txBox="1"/>
          <p:nvPr>
            <p:ph idx="2" type="body"/>
          </p:nvPr>
        </p:nvSpPr>
        <p:spPr>
          <a:xfrm>
            <a:off x="160021" y="1373188"/>
            <a:ext cx="1508760" cy="2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9"/>
          <p:cNvSpPr txBox="1"/>
          <p:nvPr>
            <p:ph idx="3" type="body"/>
          </p:nvPr>
        </p:nvSpPr>
        <p:spPr>
          <a:xfrm>
            <a:off x="1993158" y="1373188"/>
            <a:ext cx="1502253" cy="2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61950" lvl="1" marL="914400" marR="0" rtl="0" algn="l"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9"/>
          <p:cNvSpPr txBox="1"/>
          <p:nvPr>
            <p:ph idx="4" type="body"/>
          </p:nvPr>
        </p:nvSpPr>
        <p:spPr>
          <a:xfrm>
            <a:off x="3844818" y="1373188"/>
            <a:ext cx="1477224" cy="2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61950" lvl="1" marL="914400" marR="0" rtl="0" algn="l"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9"/>
          <p:cNvSpPr txBox="1"/>
          <p:nvPr>
            <p:ph idx="5" type="body"/>
          </p:nvPr>
        </p:nvSpPr>
        <p:spPr>
          <a:xfrm>
            <a:off x="7473052" y="1373188"/>
            <a:ext cx="1502251" cy="2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61950" lvl="1" marL="914400" marR="0" rtl="0" algn="l"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6" name="Google Shape;66;p29"/>
          <p:cNvCxnSpPr/>
          <p:nvPr/>
        </p:nvCxnSpPr>
        <p:spPr>
          <a:xfrm rot="10800000">
            <a:off x="1830969" y="699516"/>
            <a:ext cx="0" cy="4152154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29"/>
          <p:cNvSpPr/>
          <p:nvPr/>
        </p:nvSpPr>
        <p:spPr>
          <a:xfrm>
            <a:off x="6211517" y="847723"/>
            <a:ext cx="374223" cy="348437"/>
          </a:xfrm>
          <a:prstGeom prst="ellipse">
            <a:avLst/>
          </a:prstGeom>
          <a:solidFill>
            <a:srgbClr val="2FC2D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2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8" name="Google Shape;68;p29"/>
          <p:cNvSpPr txBox="1"/>
          <p:nvPr>
            <p:ph idx="6" type="body"/>
          </p:nvPr>
        </p:nvSpPr>
        <p:spPr>
          <a:xfrm>
            <a:off x="5671449" y="1373188"/>
            <a:ext cx="1477224" cy="2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61950" lvl="1" marL="914400" marR="0" rtl="0" algn="l"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9"/>
          <p:cNvSpPr txBox="1"/>
          <p:nvPr>
            <p:ph idx="7" type="body"/>
          </p:nvPr>
        </p:nvSpPr>
        <p:spPr>
          <a:xfrm>
            <a:off x="733109" y="844038"/>
            <a:ext cx="370573" cy="3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29"/>
          <p:cNvSpPr txBox="1"/>
          <p:nvPr>
            <p:ph idx="8" type="body"/>
          </p:nvPr>
        </p:nvSpPr>
        <p:spPr>
          <a:xfrm>
            <a:off x="2567730" y="846006"/>
            <a:ext cx="370573" cy="3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29"/>
          <p:cNvSpPr txBox="1"/>
          <p:nvPr>
            <p:ph idx="9" type="body"/>
          </p:nvPr>
        </p:nvSpPr>
        <p:spPr>
          <a:xfrm>
            <a:off x="4394360" y="839280"/>
            <a:ext cx="370573" cy="3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9"/>
          <p:cNvSpPr txBox="1"/>
          <p:nvPr>
            <p:ph idx="13" type="body"/>
          </p:nvPr>
        </p:nvSpPr>
        <p:spPr>
          <a:xfrm>
            <a:off x="6215167" y="850764"/>
            <a:ext cx="370573" cy="3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29"/>
          <p:cNvSpPr txBox="1"/>
          <p:nvPr>
            <p:ph idx="14" type="body"/>
          </p:nvPr>
        </p:nvSpPr>
        <p:spPr>
          <a:xfrm>
            <a:off x="8047621" y="839279"/>
            <a:ext cx="370573" cy="3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1152">
          <p15:clr>
            <a:srgbClr val="FBAE40"/>
          </p15:clr>
        </p15:guide>
        <p15:guide id="3" pos="2304">
          <p15:clr>
            <a:srgbClr val="FBAE40"/>
          </p15:clr>
        </p15:guide>
        <p15:guide id="4" pos="3456">
          <p15:clr>
            <a:srgbClr val="FBAE40"/>
          </p15:clr>
        </p15:guide>
        <p15:guide id="5" pos="4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1"/>
          <p:cNvSpPr txBox="1"/>
          <p:nvPr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800" u="none" cap="none" strike="noStrike">
              <a:solidFill>
                <a:srgbClr val="CCCC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Google Shape;12;p21"/>
          <p:cNvSpPr txBox="1"/>
          <p:nvPr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CONFIDENTIAL</a:t>
            </a:r>
            <a:endParaRPr b="0" i="0" sz="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" name="Google Shape;13;p21"/>
          <p:cNvCxnSpPr/>
          <p:nvPr/>
        </p:nvCxnSpPr>
        <p:spPr>
          <a:xfrm>
            <a:off x="813249" y="4940808"/>
            <a:ext cx="0" cy="1234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_footer.png" id="14" name="Google Shape;14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2224" y="4931433"/>
            <a:ext cx="476250" cy="1694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zmitry-varabei.github.io/front-end-course/lecture-5-func/#/" TargetMode="External"/><Relationship Id="rId4" Type="http://schemas.openxmlformats.org/officeDocument/2006/relationships/hyperlink" Target="http://dzmitry-varabei.github.io/front-end-course/lecture-5-func/index-part2.html#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ke_view.jpg" id="79" name="Google Shape;79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"/>
          <p:cNvSpPr txBox="1"/>
          <p:nvPr>
            <p:ph idx="1" type="body"/>
          </p:nvPr>
        </p:nvSpPr>
        <p:spPr>
          <a:xfrm>
            <a:off x="631825" y="1556683"/>
            <a:ext cx="6910388" cy="5863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/>
              <a:t>Scope And Functions</a:t>
            </a:r>
            <a:endParaRPr/>
          </a:p>
        </p:txBody>
      </p:sp>
      <p:sp>
        <p:nvSpPr>
          <p:cNvPr id="81" name="Google Shape;81;p1"/>
          <p:cNvSpPr txBox="1"/>
          <p:nvPr>
            <p:ph idx="3" type="body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 Black"/>
              <a:buNone/>
            </a:pPr>
            <a:r>
              <a:rPr lang="en-US"/>
              <a:t>Siva Rallabhandi</a:t>
            </a:r>
            <a:endParaRPr/>
          </a:p>
        </p:txBody>
      </p:sp>
      <p:sp>
        <p:nvSpPr>
          <p:cNvPr id="82" name="Google Shape;82;p1"/>
          <p:cNvSpPr txBox="1"/>
          <p:nvPr>
            <p:ph idx="4" type="body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r>
              <a:rPr lang="en-US"/>
              <a:t>July 25, 2017</a:t>
            </a:r>
            <a:endParaRPr/>
          </a:p>
        </p:txBody>
      </p:sp>
      <p:pic>
        <p:nvPicPr>
          <p:cNvPr descr="logo_cover_5.png" id="83" name="Google Shape;83;p1"/>
          <p:cNvPicPr preferRelativeResize="0"/>
          <p:nvPr>
            <p:ph idx="5" type="pic"/>
          </p:nvPr>
        </p:nvPicPr>
        <p:blipFill rotWithShape="1">
          <a:blip r:embed="rId4">
            <a:alphaModFix/>
          </a:blip>
          <a:srcRect b="3622" l="0" r="0" t="3621"/>
          <a:stretch/>
        </p:blipFill>
        <p:spPr>
          <a:xfrm>
            <a:off x="627880" y="504826"/>
            <a:ext cx="1243502" cy="45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872404" y="2869953"/>
            <a:ext cx="2744021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34275" lIns="137150" spcFirstLastPara="1" rIns="137150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rebuchet MS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139" name="Google Shape;139;p10"/>
          <p:cNvSpPr txBox="1"/>
          <p:nvPr>
            <p:ph idx="3" type="body"/>
          </p:nvPr>
        </p:nvSpPr>
        <p:spPr>
          <a:xfrm>
            <a:off x="866628" y="2457127"/>
            <a:ext cx="855683" cy="2846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/>
              <a:t>Topic 2</a:t>
            </a:r>
            <a:endParaRPr/>
          </a:p>
        </p:txBody>
      </p:sp>
      <p:sp>
        <p:nvSpPr>
          <p:cNvPr id="140" name="Google Shape;140;p10"/>
          <p:cNvSpPr txBox="1"/>
          <p:nvPr>
            <p:ph idx="2" type="body"/>
          </p:nvPr>
        </p:nvSpPr>
        <p:spPr>
          <a:xfrm>
            <a:off x="872404" y="3394370"/>
            <a:ext cx="4842479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34275" lIns="137150" spcFirstLastPara="1" rIns="137150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</a:pPr>
            <a:r>
              <a:rPr lang="en-US"/>
              <a:t>DECLARATIONS, </a:t>
            </a:r>
            <a:endParaRPr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872404" y="3947727"/>
            <a:ext cx="3797193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34275" lIns="137150" spcFirstLastPara="1" rIns="137150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</a:pPr>
            <a:r>
              <a:rPr lang="en-US"/>
              <a:t>EXPRESSION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0302" lvl="0" marL="13030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http://dzmitry-varabei.github.io/front-end-course/lecture-5-func/#/</a:t>
            </a:r>
            <a:endParaRPr/>
          </a:p>
          <a:p>
            <a:pPr indent="-130302" lvl="0" marL="130302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http://dzmitry-varabei.github.io/front-end-course/lecture-5-func/index-part2.html#/</a:t>
            </a:r>
            <a:endParaRPr/>
          </a:p>
        </p:txBody>
      </p:sp>
      <p:sp>
        <p:nvSpPr>
          <p:cNvPr id="147" name="Google Shape;147;p11"/>
          <p:cNvSpPr txBox="1"/>
          <p:nvPr>
            <p:ph idx="2" type="body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EXTERNAL PRESENTATION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idx="1" type="body"/>
          </p:nvPr>
        </p:nvSpPr>
        <p:spPr>
          <a:xfrm>
            <a:off x="872404" y="3947727"/>
            <a:ext cx="3497432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34275" lIns="137150" spcFirstLastPara="1" rIns="137150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153" name="Google Shape;153;p12"/>
          <p:cNvSpPr txBox="1"/>
          <p:nvPr>
            <p:ph idx="2" type="body"/>
          </p:nvPr>
        </p:nvSpPr>
        <p:spPr>
          <a:xfrm>
            <a:off x="872404" y="3394370"/>
            <a:ext cx="3522503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34275" lIns="137150" spcFirstLastPara="1" rIns="137150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</a:pPr>
            <a:r>
              <a:rPr lang="en-US"/>
              <a:t>VARIABLES,</a:t>
            </a:r>
            <a:endParaRPr/>
          </a:p>
        </p:txBody>
      </p:sp>
      <p:sp>
        <p:nvSpPr>
          <p:cNvPr id="154" name="Google Shape;154;p12"/>
          <p:cNvSpPr txBox="1"/>
          <p:nvPr>
            <p:ph type="title"/>
          </p:nvPr>
        </p:nvSpPr>
        <p:spPr>
          <a:xfrm>
            <a:off x="872404" y="2869953"/>
            <a:ext cx="2354491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34275" lIns="137150" spcFirstLastPara="1" rIns="137150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rebuchet MS"/>
              <a:buNone/>
            </a:pPr>
            <a:r>
              <a:rPr lang="en-US"/>
              <a:t>HOISTING</a:t>
            </a:r>
            <a:endParaRPr/>
          </a:p>
        </p:txBody>
      </p:sp>
      <p:sp>
        <p:nvSpPr>
          <p:cNvPr id="155" name="Google Shape;155;p12"/>
          <p:cNvSpPr txBox="1"/>
          <p:nvPr>
            <p:ph idx="3" type="body"/>
          </p:nvPr>
        </p:nvSpPr>
        <p:spPr>
          <a:xfrm>
            <a:off x="866628" y="2457127"/>
            <a:ext cx="855683" cy="2846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/>
              <a:t>Topic 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0302" lvl="0" marL="13030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/>
              <a:t>JavaScript </a:t>
            </a:r>
            <a:r>
              <a:rPr i="1" lang="en-US"/>
              <a:t>hoists</a:t>
            </a:r>
            <a:r>
              <a:rPr lang="en-US"/>
              <a:t> all variable and function declarations, it moves them to the beginning of their direct scopes</a:t>
            </a:r>
            <a:endParaRPr/>
          </a:p>
          <a:p>
            <a:pPr indent="-41402" lvl="0" marL="130302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1" name="Google Shape;161;p13"/>
          <p:cNvSpPr txBox="1"/>
          <p:nvPr>
            <p:ph idx="2" type="body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Hoisting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idx="1" type="body"/>
          </p:nvPr>
        </p:nvSpPr>
        <p:spPr>
          <a:xfrm>
            <a:off x="418148" y="987552"/>
            <a:ext cx="1228541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4850" lIns="68575" spcFirstLastPara="1" rIns="68575" wrap="square" tIns="54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en-US"/>
              <a:t>Before Hoisting</a:t>
            </a:r>
            <a:endParaRPr/>
          </a:p>
        </p:txBody>
      </p:sp>
      <p:sp>
        <p:nvSpPr>
          <p:cNvPr id="167" name="Google Shape;167;p14"/>
          <p:cNvSpPr txBox="1"/>
          <p:nvPr>
            <p:ph idx="3" type="body"/>
          </p:nvPr>
        </p:nvSpPr>
        <p:spPr>
          <a:xfrm>
            <a:off x="4816966" y="987552"/>
            <a:ext cx="1116331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4850" lIns="68575" spcFirstLastPara="1" rIns="68575" wrap="square" tIns="54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en-US"/>
              <a:t>After Hoisting</a:t>
            </a:r>
            <a:endParaRPr/>
          </a:p>
        </p:txBody>
      </p:sp>
      <p:sp>
        <p:nvSpPr>
          <p:cNvPr id="168" name="Google Shape;168;p14"/>
          <p:cNvSpPr txBox="1"/>
          <p:nvPr>
            <p:ph idx="5" type="body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HOISTING – Example-1</a:t>
            </a:r>
            <a:endParaRPr/>
          </a:p>
        </p:txBody>
      </p:sp>
      <p:pic>
        <p:nvPicPr>
          <p:cNvPr id="169" name="Google Shape;169;p14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-821" l="0" r="0" t="-822"/>
          <a:stretch/>
        </p:blipFill>
        <p:spPr>
          <a:xfrm>
            <a:off x="4615181" y="1425946"/>
            <a:ext cx="3400409" cy="2572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-14270" l="0" r="0" t="-14271"/>
          <a:stretch/>
        </p:blipFill>
        <p:spPr>
          <a:xfrm>
            <a:off x="388716" y="1339580"/>
            <a:ext cx="3385616" cy="2629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idx="2" type="body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HOISTING – Example-2</a:t>
            </a:r>
            <a:endParaRPr/>
          </a:p>
        </p:txBody>
      </p:sp>
      <p:pic>
        <p:nvPicPr>
          <p:cNvPr id="176" name="Google Shape;176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28619" l="0" r="0" t="-28619"/>
          <a:stretch/>
        </p:blipFill>
        <p:spPr>
          <a:xfrm>
            <a:off x="476656" y="1373374"/>
            <a:ext cx="3415540" cy="179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idx="2" type="body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HOISTING – Example-3</a:t>
            </a:r>
            <a:endParaRPr/>
          </a:p>
        </p:txBody>
      </p:sp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41402" lvl="0" marL="13030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3" name="Google Shape;1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8912" y="1195387"/>
            <a:ext cx="368617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idx="1" type="body"/>
          </p:nvPr>
        </p:nvSpPr>
        <p:spPr>
          <a:xfrm>
            <a:off x="872404" y="3947727"/>
            <a:ext cx="138409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34275" lIns="137150" spcFirstLastPara="1" rIns="137150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</a:pPr>
            <a:r>
              <a:rPr lang="en-US"/>
              <a:t>VAR</a:t>
            </a:r>
            <a:endParaRPr/>
          </a:p>
        </p:txBody>
      </p:sp>
      <p:sp>
        <p:nvSpPr>
          <p:cNvPr id="189" name="Google Shape;189;p17"/>
          <p:cNvSpPr txBox="1"/>
          <p:nvPr>
            <p:ph idx="2" type="body"/>
          </p:nvPr>
        </p:nvSpPr>
        <p:spPr>
          <a:xfrm>
            <a:off x="872404" y="3394370"/>
            <a:ext cx="355353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34275" lIns="137150" spcFirstLastPara="1" rIns="137150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</a:pPr>
            <a:r>
              <a:rPr lang="en-US"/>
              <a:t>USE STRICT</a:t>
            </a:r>
            <a:endParaRPr/>
          </a:p>
        </p:txBody>
      </p:sp>
      <p:sp>
        <p:nvSpPr>
          <p:cNvPr id="190" name="Google Shape;190;p17"/>
          <p:cNvSpPr txBox="1"/>
          <p:nvPr>
            <p:ph type="title"/>
          </p:nvPr>
        </p:nvSpPr>
        <p:spPr>
          <a:xfrm>
            <a:off x="872404" y="2869953"/>
            <a:ext cx="3575209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34275" lIns="137150" spcFirstLastPara="1" rIns="137150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rebuchet MS"/>
              <a:buNone/>
            </a:pPr>
            <a:r>
              <a:rPr lang="en-US"/>
              <a:t>BEST PRACTICE</a:t>
            </a:r>
            <a:endParaRPr/>
          </a:p>
        </p:txBody>
      </p:sp>
      <p:sp>
        <p:nvSpPr>
          <p:cNvPr id="191" name="Google Shape;191;p17"/>
          <p:cNvSpPr txBox="1"/>
          <p:nvPr>
            <p:ph idx="3" type="body"/>
          </p:nvPr>
        </p:nvSpPr>
        <p:spPr>
          <a:xfrm>
            <a:off x="866628" y="2457127"/>
            <a:ext cx="855683" cy="2846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/>
              <a:t>Topic 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idx="1" type="body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0302" lvl="0" marL="13030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b="1" lang="en-US"/>
              <a:t>“use strict”</a:t>
            </a:r>
            <a:endParaRPr/>
          </a:p>
          <a:p>
            <a:pPr indent="-130302" lvl="0" marL="130302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b="1" lang="en-US"/>
              <a:t>var, let, const</a:t>
            </a:r>
            <a:endParaRPr b="1"/>
          </a:p>
          <a:p>
            <a:pPr indent="-130302" lvl="0" marL="130302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b="1" lang="en-US"/>
              <a:t>not use global variable (this.name === window.name)</a:t>
            </a:r>
            <a:endParaRPr/>
          </a:p>
        </p:txBody>
      </p:sp>
      <p:sp>
        <p:nvSpPr>
          <p:cNvPr id="197" name="Google Shape;197;p18"/>
          <p:cNvSpPr txBox="1"/>
          <p:nvPr>
            <p:ph idx="2" type="body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SCOPE	</a:t>
            </a:r>
            <a:endParaRPr/>
          </a:p>
        </p:txBody>
      </p:sp>
      <p:pic>
        <p:nvPicPr>
          <p:cNvPr id="198" name="Google Shape;1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950" y="2571750"/>
            <a:ext cx="61341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</a:pPr>
            <a:r>
              <a:rPr lang="en-US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idx="1" type="body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/>
              <a:t>Lexical Scope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/>
              <a:t>Functions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/>
              <a:t>Hoisting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/>
              <a:t>Best practice</a:t>
            </a:r>
            <a:endParaRPr/>
          </a:p>
          <a:p>
            <a:pPr indent="-254000" lvl="0" marL="34290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2"/>
          <p:cNvSpPr txBox="1"/>
          <p:nvPr>
            <p:ph idx="2" type="body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idx="2" type="body"/>
          </p:nvPr>
        </p:nvSpPr>
        <p:spPr>
          <a:xfrm>
            <a:off x="872404" y="3394370"/>
            <a:ext cx="6409832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34275" lIns="137150" spcFirstLastPara="1" rIns="137150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</a:pPr>
            <a:r>
              <a:rPr lang="en-US"/>
              <a:t>FOR YOUR ATTENTION</a:t>
            </a:r>
            <a:endParaRPr/>
          </a:p>
        </p:txBody>
      </p:sp>
      <p:sp>
        <p:nvSpPr>
          <p:cNvPr id="209" name="Google Shape;209;p20"/>
          <p:cNvSpPr txBox="1"/>
          <p:nvPr>
            <p:ph type="title"/>
          </p:nvPr>
        </p:nvSpPr>
        <p:spPr>
          <a:xfrm>
            <a:off x="872404" y="2869953"/>
            <a:ext cx="2816990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34275" lIns="137150" spcFirstLastPara="1" rIns="137150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rebuchet MS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idx="1" type="body"/>
          </p:nvPr>
        </p:nvSpPr>
        <p:spPr>
          <a:xfrm>
            <a:off x="872404" y="3947727"/>
            <a:ext cx="4708981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34275" lIns="137150" spcFirstLastPara="1" rIns="137150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</a:pPr>
            <a:r>
              <a:rPr lang="en-US"/>
              <a:t>BLOCK (ES2015)</a:t>
            </a:r>
            <a:endParaRPr/>
          </a:p>
        </p:txBody>
      </p:sp>
      <p:sp>
        <p:nvSpPr>
          <p:cNvPr id="95" name="Google Shape;95;p3"/>
          <p:cNvSpPr txBox="1"/>
          <p:nvPr>
            <p:ph idx="2" type="body"/>
          </p:nvPr>
        </p:nvSpPr>
        <p:spPr>
          <a:xfrm>
            <a:off x="872404" y="3394370"/>
            <a:ext cx="4607352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34275" lIns="137150" spcFirstLastPara="1" rIns="137150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</a:pPr>
            <a:r>
              <a:rPr lang="en-US"/>
              <a:t>LOCAL, GLOBAL</a:t>
            </a:r>
            <a:endParaRPr/>
          </a:p>
        </p:txBody>
      </p:sp>
      <p:sp>
        <p:nvSpPr>
          <p:cNvPr id="96" name="Google Shape;96;p3"/>
          <p:cNvSpPr txBox="1"/>
          <p:nvPr>
            <p:ph type="title"/>
          </p:nvPr>
        </p:nvSpPr>
        <p:spPr>
          <a:xfrm>
            <a:off x="872404" y="2869953"/>
            <a:ext cx="3535455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34275" lIns="137150" spcFirstLastPara="1" rIns="137150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rebuchet MS"/>
              <a:buNone/>
            </a:pPr>
            <a:r>
              <a:rPr lang="en-US"/>
              <a:t>LEXICAL SCOPE</a:t>
            </a:r>
            <a:endParaRPr/>
          </a:p>
        </p:txBody>
      </p:sp>
      <p:sp>
        <p:nvSpPr>
          <p:cNvPr id="97" name="Google Shape;97;p3"/>
          <p:cNvSpPr txBox="1"/>
          <p:nvPr>
            <p:ph idx="3" type="body"/>
          </p:nvPr>
        </p:nvSpPr>
        <p:spPr>
          <a:xfrm>
            <a:off x="866628" y="2457127"/>
            <a:ext cx="855683" cy="2846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/>
              <a:t>Topic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41402" lvl="0" marL="13030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41402" lvl="0" marL="130302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41402" lvl="0" marL="130302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30302" lvl="0" marL="130302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Scope - is a logical boundaries in which a variable (or expression) has its meaning.</a:t>
            </a:r>
            <a:endParaRPr/>
          </a:p>
          <a:p>
            <a:pPr indent="-130302" lvl="0" marL="130302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 txBox="1"/>
          <p:nvPr>
            <p:ph idx="2" type="body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SCOPE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0302" lvl="0" marL="13030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b="1" lang="en-US"/>
              <a:t>Global Scope      </a:t>
            </a:r>
            <a:endParaRPr/>
          </a:p>
          <a:p>
            <a:pPr indent="-130302" lvl="0" marL="130302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b="1" lang="en-US"/>
              <a:t>Local Scope</a:t>
            </a:r>
            <a:endParaRPr/>
          </a:p>
          <a:p>
            <a:pPr indent="-130302" lvl="0" marL="130302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b="1" lang="en-US"/>
              <a:t>Block Scope</a:t>
            </a:r>
            <a:endParaRPr/>
          </a:p>
          <a:p>
            <a:pPr indent="-130302" lvl="0" marL="130302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  <a:p>
            <a:pPr indent="-130302" lvl="0" marL="130302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rPr lang="en-US"/>
              <a:t>  Variables defined </a:t>
            </a:r>
            <a:r>
              <a:rPr b="1" lang="en-US"/>
              <a:t>inside a function</a:t>
            </a:r>
            <a:r>
              <a:rPr lang="en-US"/>
              <a:t> are in local scope while variables defined outside of a function are in the global scope. Each function when invoked creates a new scope.</a:t>
            </a:r>
            <a:endParaRPr/>
          </a:p>
          <a:p>
            <a:pPr indent="-41402" lvl="0" marL="130302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 txBox="1"/>
          <p:nvPr>
            <p:ph idx="2" type="body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SCOPE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idx="2" type="body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SCOPE – Example 1</a:t>
            </a:r>
            <a:endParaRPr/>
          </a:p>
        </p:txBody>
      </p:sp>
      <p:pic>
        <p:nvPicPr>
          <p:cNvPr id="115" name="Google Shape;11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36648" l="0" r="0" t="-36648"/>
          <a:stretch/>
        </p:blipFill>
        <p:spPr>
          <a:xfrm>
            <a:off x="190417" y="725488"/>
            <a:ext cx="4294034" cy="407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idx="2" type="body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NESTED SCOPE – Example 1</a:t>
            </a:r>
            <a:endParaRPr/>
          </a:p>
        </p:txBody>
      </p:sp>
      <p:pic>
        <p:nvPicPr>
          <p:cNvPr id="121" name="Google Shape;12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9637" l="0" r="0" t="-19637"/>
          <a:stretch/>
        </p:blipFill>
        <p:spPr>
          <a:xfrm>
            <a:off x="294343" y="712365"/>
            <a:ext cx="4297111" cy="3966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idx="2" type="body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Shadowing – Example</a:t>
            </a:r>
            <a:endParaRPr/>
          </a:p>
        </p:txBody>
      </p:sp>
      <p:pic>
        <p:nvPicPr>
          <p:cNvPr id="127" name="Google Shape;12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4922" l="0" r="0" t="-4923"/>
          <a:stretch/>
        </p:blipFill>
        <p:spPr>
          <a:xfrm>
            <a:off x="165370" y="721531"/>
            <a:ext cx="4248269" cy="39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idx="2" type="body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SCOPE – Example 2</a:t>
            </a:r>
            <a:endParaRPr/>
          </a:p>
        </p:txBody>
      </p:sp>
      <p:pic>
        <p:nvPicPr>
          <p:cNvPr id="133" name="Google Shape;13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8083" r="-8082" t="0"/>
          <a:stretch/>
        </p:blipFill>
        <p:spPr>
          <a:xfrm>
            <a:off x="184827" y="729573"/>
            <a:ext cx="4182892" cy="401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Slides">
  <a:themeElements>
    <a:clrScheme name="EPAM_Color">
      <a:dk1>
        <a:srgbClr val="464547"/>
      </a:dk1>
      <a:lt1>
        <a:srgbClr val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2016-08-01T15:30:14Z</dcterms:created>
  <dc:creator>Mahesh Bhuvanagiri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