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27"/>
  </p:notesMasterIdLst>
  <p:handoutMasterIdLst>
    <p:handoutMasterId r:id="rId28"/>
  </p:handoutMasterIdLst>
  <p:sldIdLst>
    <p:sldId id="895" r:id="rId5"/>
    <p:sldId id="671" r:id="rId6"/>
    <p:sldId id="888" r:id="rId7"/>
    <p:sldId id="899" r:id="rId8"/>
    <p:sldId id="891" r:id="rId9"/>
    <p:sldId id="892" r:id="rId10"/>
    <p:sldId id="893" r:id="rId11"/>
    <p:sldId id="896" r:id="rId12"/>
    <p:sldId id="921" r:id="rId13"/>
    <p:sldId id="897" r:id="rId14"/>
    <p:sldId id="894" r:id="rId15"/>
    <p:sldId id="898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22" r:id="rId25"/>
    <p:sldId id="92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8B6DF63D-B307-4BEA-9135-0710D89F7935}">
          <p14:sldIdLst>
            <p14:sldId id="895"/>
            <p14:sldId id="671"/>
            <p14:sldId id="888"/>
            <p14:sldId id="899"/>
            <p14:sldId id="891"/>
            <p14:sldId id="892"/>
            <p14:sldId id="893"/>
            <p14:sldId id="896"/>
            <p14:sldId id="921"/>
            <p14:sldId id="897"/>
            <p14:sldId id="894"/>
            <p14:sldId id="898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22"/>
            <p14:sldId id="9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FF6600"/>
    <a:srgbClr val="A3C644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1958" autoAdjust="0"/>
  </p:normalViewPr>
  <p:slideViewPr>
    <p:cSldViewPr snapToGrid="0">
      <p:cViewPr varScale="1">
        <p:scale>
          <a:sx n="67" d="100"/>
          <a:sy n="67" d="100"/>
        </p:scale>
        <p:origin x="131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26080" y="1280160"/>
            <a:ext cx="597322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18148" y="1816099"/>
            <a:ext cx="364551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25048" y="1816099"/>
            <a:ext cx="364551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9144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5" y="1327759"/>
            <a:ext cx="8417209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673102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05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88043"/>
            <a:ext cx="9627732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6" y="182880"/>
            <a:ext cx="601292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663878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82880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3288499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rgbClr val="2FC2D9"/>
                </a:solidFill>
              </a:rPr>
              <a:t>ANSWER</a:t>
            </a:r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3786326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5393"/>
            <a:ext cx="6898105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5393"/>
            <a:ext cx="2338293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414825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4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3707703"/>
            <a:ext cx="8908898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5674289"/>
            <a:ext cx="8921424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47" r:id="rId4"/>
    <p:sldLayoutId id="2147483748" r:id="rId5"/>
    <p:sldLayoutId id="2147483750" r:id="rId6"/>
    <p:sldLayoutId id="2147483705" r:id="rId7"/>
    <p:sldLayoutId id="2147483702" r:id="rId8"/>
    <p:sldLayoutId id="2147483711" r:id="rId9"/>
    <p:sldLayoutId id="2147483746" r:id="rId10"/>
    <p:sldLayoutId id="2147483728" r:id="rId11"/>
    <p:sldLayoutId id="2147483712" r:id="rId12"/>
    <p:sldLayoutId id="2147483734" r:id="rId13"/>
    <p:sldLayoutId id="2147483736" r:id="rId14"/>
    <p:sldLayoutId id="2147483735" r:id="rId15"/>
    <p:sldLayoutId id="2147483737" r:id="rId16"/>
    <p:sldLayoutId id="2147483713" r:id="rId17"/>
    <p:sldLayoutId id="2147483742" r:id="rId18"/>
    <p:sldLayoutId id="2147483745" r:id="rId19"/>
    <p:sldLayoutId id="2147483743" r:id="rId20"/>
    <p:sldLayoutId id="2147483727" r:id="rId21"/>
    <p:sldLayoutId id="2147483741" r:id="rId22"/>
    <p:sldLayoutId id="2147483698" r:id="rId23"/>
    <p:sldLayoutId id="2147483733" r:id="rId24"/>
    <p:sldLayoutId id="2147483706" r:id="rId25"/>
    <p:sldLayoutId id="2147483738" r:id="rId26"/>
    <p:sldLayoutId id="2147483739" r:id="rId27"/>
    <p:sldLayoutId id="2147483754" r:id="rId28"/>
    <p:sldLayoutId id="2147483756" r:id="rId29"/>
    <p:sldLayoutId id="2147483757" r:id="rId30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60007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413933"/>
            <a:ext cx="6910388" cy="586314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Scope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Rallabhandi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April </a:t>
            </a:r>
            <a:r>
              <a:rPr lang="en-US" dirty="0" smtClean="0"/>
              <a:t>28,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1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binding: Can also be done using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bind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1899099"/>
            <a:ext cx="8906720" cy="3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constructor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with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new</a:t>
            </a:r>
            <a:r>
              <a:rPr lang="en-US" dirty="0" smtClean="0"/>
              <a:t> keyword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950550"/>
            <a:ext cx="8524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The new keyword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4 important things that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new</a:t>
            </a:r>
            <a:r>
              <a:rPr lang="en-US" dirty="0" smtClean="0"/>
              <a:t> keyword does: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Creates a brand new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Adds  a [[Prototype]] link in the newly created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newly created object is set as the 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 smtClean="0"/>
              <a:t> binding for that function call.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return this newly created object (</a:t>
            </a:r>
            <a:r>
              <a:rPr lang="en-US" i="1" dirty="0" smtClean="0"/>
              <a:t>unless the function returns and object of its own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Object);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this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typeof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done: </a:t>
            </a:r>
            <a:r>
              <a:rPr lang="en-US" dirty="0" smtClean="0">
                <a:solidFill>
                  <a:srgbClr val="2FC2D9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};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6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>
                <a:solidFill>
                  <a:schemeClr val="bg1"/>
                </a:solidFill>
              </a:rPr>
              <a:t>.action</a:t>
            </a:r>
            <a:r>
              <a:rPr lang="en-US" dirty="0" smtClean="0">
                <a:solidFill>
                  <a:schemeClr val="bg1"/>
                </a:solidFill>
              </a:rPr>
              <a:t>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</a:p>
          <a:p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</a:p>
          <a:p>
            <a:r>
              <a:rPr lang="en-US" dirty="0" smtClean="0"/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console.log(task.action);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console.log(task[</a:t>
            </a:r>
            <a:r>
              <a:rPr lang="en-US" dirty="0" smtClean="0">
                <a:solidFill>
                  <a:srgbClr val="FF6600"/>
                </a:solidFill>
              </a:rPr>
              <a:t>“action”</a:t>
            </a:r>
            <a:r>
              <a:rPr lang="en-US" dirty="0" smtClean="0">
                <a:solidFill>
                  <a:schemeClr val="bg1"/>
                </a:solidFill>
              </a:rPr>
              <a:t>]);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9050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90409" y="1936377"/>
            <a:ext cx="7780439" cy="408253"/>
            <a:chOff x="357780" y="2067708"/>
            <a:chExt cx="7780439" cy="408253"/>
          </a:xfrm>
        </p:grpSpPr>
        <p:sp>
          <p:nvSpPr>
            <p:cNvPr id="34" name="TextBox 33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 new keyword</a:t>
              </a:r>
              <a:endParaRPr lang="en-US" sz="1600" dirty="0"/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090409" y="1299875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The this keyword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pic>
        <p:nvPicPr>
          <p:cNvPr id="41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6" y="128298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ask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(action)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.action = action;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task1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“create”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task2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 Task(</a:t>
            </a:r>
            <a:r>
              <a:rPr lang="en-US" dirty="0" smtClean="0">
                <a:solidFill>
                  <a:srgbClr val="FF6600"/>
                </a:solidFill>
              </a:rPr>
              <a:t>“delete”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console.log(task1 === task2);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0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425162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372720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DETERMINED ON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Explicit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Implicit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</a:rPr>
              <a:t>Hard</a:t>
            </a:r>
            <a:r>
              <a:rPr lang="en-US" dirty="0">
                <a:latin typeface="Calibri" panose="020F0502020204030204" pitchFamily="34" charset="0"/>
              </a:rPr>
              <a:t>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Used with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7" y="1298171"/>
            <a:ext cx="5103513" cy="387798"/>
          </a:xfrm>
        </p:spPr>
        <p:txBody>
          <a:bodyPr/>
          <a:lstStyle/>
          <a:p>
            <a:r>
              <a:rPr lang="en-US" sz="1800" dirty="0"/>
              <a:t>Rules to determine the context of THIS</a:t>
            </a:r>
          </a:p>
        </p:txBody>
      </p:sp>
    </p:spTree>
    <p:extLst>
      <p:ext uri="{BB962C8B-B14F-4D97-AF65-F5344CB8AC3E}">
        <p14:creationId xmlns:p14="http://schemas.microsoft.com/office/powerpoint/2010/main" val="12542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“This”</a:t>
            </a:r>
            <a:r>
              <a:rPr lang="en-US" b="1" dirty="0"/>
              <a:t> in the global 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2301262"/>
            <a:ext cx="8837710" cy="3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“This”</a:t>
            </a:r>
            <a:r>
              <a:rPr lang="en-US" b="1" dirty="0"/>
              <a:t> in the function 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Binding: Value </a:t>
            </a:r>
            <a:r>
              <a:rPr lang="en-US" dirty="0"/>
              <a:t>of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/>
              <a:t> in function is determined by the form on invocation but not context of definition.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9" y="2005336"/>
            <a:ext cx="7814630" cy="4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“This”</a:t>
            </a:r>
            <a:r>
              <a:rPr lang="en-US" b="1" dirty="0"/>
              <a:t> in the function 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2" y="1950454"/>
            <a:ext cx="7944915" cy="40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binding: </a:t>
            </a:r>
            <a:r>
              <a:rPr lang="en-US" dirty="0"/>
              <a:t>A function’s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apply</a:t>
            </a:r>
            <a:r>
              <a:rPr lang="en-US" dirty="0"/>
              <a:t> or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call</a:t>
            </a:r>
            <a:r>
              <a:rPr lang="en-US" dirty="0"/>
              <a:t> method allows for calling the function, explicitly specifying </a:t>
            </a:r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ea typeface="+mn-ea"/>
              </a:rPr>
              <a:t>this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1" y="1995857"/>
            <a:ext cx="8906006" cy="43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EXPLICIT SETTING OF </a:t>
            </a:r>
            <a:r>
              <a:rPr lang="en-US" b="1" u="sng" dirty="0" smtClean="0"/>
              <a:t>THIS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7" y="1298171"/>
            <a:ext cx="2597121" cy="387798"/>
          </a:xfrm>
        </p:spPr>
        <p:txBody>
          <a:bodyPr/>
          <a:lstStyle/>
          <a:p>
            <a:r>
              <a:rPr lang="en-US" sz="1800" dirty="0" smtClean="0"/>
              <a:t>Function borrowing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924752"/>
            <a:ext cx="8329612" cy="1808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4195873"/>
            <a:ext cx="8329612" cy="17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26308</TotalTime>
  <Words>268</Words>
  <Application>Microsoft Office PowerPoint</Application>
  <PresentationFormat>On-screen Show (4:3)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Arial Black</vt:lpstr>
      <vt:lpstr>Calibri</vt:lpstr>
      <vt:lpstr>Calibri Light</vt:lpstr>
      <vt:lpstr>Lucida Grande</vt:lpstr>
      <vt:lpstr>SimHei</vt:lpstr>
      <vt:lpstr>Trebuchet MS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Siva Ninala</cp:lastModifiedBy>
  <cp:revision>1876</cp:revision>
  <cp:lastPrinted>2014-07-09T13:30:36Z</cp:lastPrinted>
  <dcterms:created xsi:type="dcterms:W3CDTF">2014-07-08T13:27:24Z</dcterms:created>
  <dcterms:modified xsi:type="dcterms:W3CDTF">2017-07-26T18:56:32Z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