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49"/>
  </p:notesMasterIdLst>
  <p:handoutMasterIdLst>
    <p:handoutMasterId r:id="rId50"/>
  </p:handoutMasterIdLst>
  <p:sldIdLst>
    <p:sldId id="448" r:id="rId5"/>
    <p:sldId id="532" r:id="rId6"/>
    <p:sldId id="552" r:id="rId7"/>
    <p:sldId id="557" r:id="rId8"/>
    <p:sldId id="553" r:id="rId9"/>
    <p:sldId id="554" r:id="rId10"/>
    <p:sldId id="536" r:id="rId11"/>
    <p:sldId id="533" r:id="rId12"/>
    <p:sldId id="541" r:id="rId13"/>
    <p:sldId id="534" r:id="rId14"/>
    <p:sldId id="535" r:id="rId15"/>
    <p:sldId id="556" r:id="rId16"/>
    <p:sldId id="537" r:id="rId17"/>
    <p:sldId id="539" r:id="rId18"/>
    <p:sldId id="544" r:id="rId19"/>
    <p:sldId id="543" r:id="rId20"/>
    <p:sldId id="540" r:id="rId21"/>
    <p:sldId id="555" r:id="rId22"/>
    <p:sldId id="513" r:id="rId23"/>
    <p:sldId id="514" r:id="rId24"/>
    <p:sldId id="559" r:id="rId25"/>
    <p:sldId id="515" r:id="rId26"/>
    <p:sldId id="516" r:id="rId27"/>
    <p:sldId id="545" r:id="rId28"/>
    <p:sldId id="517" r:id="rId29"/>
    <p:sldId id="518" r:id="rId30"/>
    <p:sldId id="519" r:id="rId31"/>
    <p:sldId id="520" r:id="rId32"/>
    <p:sldId id="558" r:id="rId33"/>
    <p:sldId id="547" r:id="rId34"/>
    <p:sldId id="549" r:id="rId35"/>
    <p:sldId id="550" r:id="rId36"/>
    <p:sldId id="521" r:id="rId37"/>
    <p:sldId id="522" r:id="rId38"/>
    <p:sldId id="546" r:id="rId39"/>
    <p:sldId id="523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531" r:id="rId4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Siva Ninala" initials="SN" lastIdx="9" clrIdx="2">
    <p:extLst>
      <p:ext uri="{19B8F6BF-5375-455C-9EA6-DF929625EA0E}">
        <p15:presenceInfo xmlns:p15="http://schemas.microsoft.com/office/powerpoint/2012/main" userId="S-1-5-21-2676001572-3131771074-2776907194-28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666666"/>
    <a:srgbClr val="464547"/>
    <a:srgbClr val="B22746"/>
    <a:srgbClr val="A3C644"/>
    <a:srgbClr val="E6E6E6"/>
    <a:srgbClr val="CCCCCC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6388" autoAdjust="0"/>
  </p:normalViewPr>
  <p:slideViewPr>
    <p:cSldViewPr snapToGrid="0">
      <p:cViewPr varScale="1">
        <p:scale>
          <a:sx n="91" d="100"/>
          <a:sy n="91" d="100"/>
        </p:scale>
        <p:origin x="672" y="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en-US" baseline="0" dirty="0" smtClean="0"/>
              <a:t> property </a:t>
            </a:r>
            <a:r>
              <a:rPr lang="en-US" baseline="0" dirty="0" err="1" smtClean="0"/>
              <a:t>osName</a:t>
            </a:r>
            <a:r>
              <a:rPr lang="en-US" baseline="0" dirty="0" smtClean="0"/>
              <a:t> 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5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3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6" y="2869953"/>
            <a:ext cx="3178434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70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2571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9" y="995247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8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01.11.17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097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57600" y="691842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5482401" y="69184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7310862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Lorem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ipsum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830969" y="699516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109" y="844038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67730" y="846006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94360" y="839280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15167" y="850764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47621" y="839279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69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7" y="137161"/>
            <a:ext cx="6012929" cy="460707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1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497909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37161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/>
              <a:t>QUESTION</a:t>
            </a:r>
            <a:endParaRPr lang="en-US" sz="21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2466375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>
                <a:solidFill>
                  <a:srgbClr val="2FC2D9"/>
                </a:solidFill>
              </a:rPr>
              <a:t>ANSWER</a:t>
            </a:r>
            <a:endParaRPr lang="en-US" sz="21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2839745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20602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66" r:id="rId4"/>
    <p:sldLayoutId id="2147483767" r:id="rId5"/>
    <p:sldLayoutId id="2147483711" r:id="rId6"/>
    <p:sldLayoutId id="2147483749" r:id="rId7"/>
    <p:sldLayoutId id="2147483768" r:id="rId8"/>
    <p:sldLayoutId id="2147483769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OOP and Inheritance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Ninala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Aug 3, 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Task()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 err="1">
                <a:solidFill>
                  <a:srgbClr val="2FC2D9"/>
                </a:solidFill>
              </a:rPr>
              <a:t>typeof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task.__proto</a:t>
            </a:r>
            <a:r>
              <a:rPr lang="en-US" dirty="0" smtClean="0">
                <a:solidFill>
                  <a:schemeClr val="bg1"/>
                </a:solidFill>
              </a:rPr>
              <a:t>__ === </a:t>
            </a:r>
            <a:r>
              <a:rPr lang="en-US" dirty="0" err="1" smtClean="0">
                <a:solidFill>
                  <a:schemeClr val="bg1"/>
                </a:solidFill>
              </a:rPr>
              <a:t>Task.prototype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7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Task(id)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this.id = id;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Task.prototype.showId</a:t>
            </a:r>
            <a:r>
              <a:rPr lang="en-US" dirty="0" smtClean="0">
                <a:solidFill>
                  <a:schemeClr val="bg1"/>
                </a:solidFill>
              </a:rPr>
              <a:t> = function()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this.id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task1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Task(1);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task2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Task(2);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task1.showId();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task2.showId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07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16" y="64331"/>
            <a:ext cx="3375446" cy="195438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function </a:t>
            </a:r>
            <a:r>
              <a:rPr lang="en-US" sz="1500" b="1" dirty="0" smtClean="0">
                <a:solidFill>
                  <a:schemeClr val="accent2"/>
                </a:solidFill>
              </a:rPr>
              <a:t>Task</a:t>
            </a:r>
            <a:r>
              <a:rPr lang="en-US" sz="1500" b="1" dirty="0" smtClean="0"/>
              <a:t>(id) </a:t>
            </a:r>
            <a:r>
              <a:rPr lang="en-US" sz="1500" b="1" dirty="0"/>
              <a:t>{</a:t>
            </a:r>
          </a:p>
          <a:p>
            <a:r>
              <a:rPr lang="en-US" sz="1500" b="1" dirty="0"/>
              <a:t>    </a:t>
            </a:r>
            <a:r>
              <a:rPr lang="en-US" sz="1500" b="1" dirty="0" smtClean="0">
                <a:solidFill>
                  <a:srgbClr val="00B050"/>
                </a:solidFill>
              </a:rPr>
              <a:t>this</a:t>
            </a:r>
            <a:r>
              <a:rPr lang="en-US" sz="1500" b="1" dirty="0" smtClean="0"/>
              <a:t>.id </a:t>
            </a:r>
            <a:r>
              <a:rPr lang="en-US" sz="1500" b="1" dirty="0"/>
              <a:t>= </a:t>
            </a:r>
            <a:r>
              <a:rPr lang="en-US" sz="1500" b="1" dirty="0" smtClean="0"/>
              <a:t>id;</a:t>
            </a:r>
            <a:endParaRPr lang="en-US" sz="1500" b="1" dirty="0"/>
          </a:p>
          <a:p>
            <a:r>
              <a:rPr lang="en-US" sz="1500" b="1" dirty="0" smtClean="0"/>
              <a:t>}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500" b="1" dirty="0" err="1" smtClean="0"/>
              <a:t>Task.prototype.showId</a:t>
            </a:r>
            <a:r>
              <a:rPr lang="en-US" sz="1500" b="1" dirty="0" smtClean="0"/>
              <a:t> </a:t>
            </a:r>
            <a:r>
              <a:rPr lang="en-US" sz="1500" b="1" dirty="0"/>
              <a:t>= function() {</a:t>
            </a:r>
          </a:p>
          <a:p>
            <a:r>
              <a:rPr lang="en-US" sz="1500" b="1" dirty="0"/>
              <a:t>	</a:t>
            </a:r>
            <a:r>
              <a:rPr lang="en-US" sz="1500" b="1" dirty="0" smtClean="0"/>
              <a:t>console.log(this.id</a:t>
            </a:r>
            <a:r>
              <a:rPr lang="en-US" sz="1500" b="1" dirty="0"/>
              <a:t>);</a:t>
            </a:r>
          </a:p>
          <a:p>
            <a:r>
              <a:rPr lang="en-US" sz="1500" b="1" dirty="0"/>
              <a:t>}</a:t>
            </a:r>
          </a:p>
          <a:p>
            <a:r>
              <a:rPr lang="en-US" sz="1500" b="1" dirty="0" smtClean="0"/>
              <a:t>let task1 </a:t>
            </a:r>
            <a:r>
              <a:rPr lang="en-US" sz="1500" b="1" dirty="0"/>
              <a:t>= </a:t>
            </a:r>
            <a:r>
              <a:rPr lang="en-US" sz="1500" b="1" dirty="0">
                <a:solidFill>
                  <a:srgbClr val="7030A0"/>
                </a:solidFill>
              </a:rPr>
              <a:t>new</a:t>
            </a:r>
            <a:r>
              <a:rPr lang="en-US" sz="1500" b="1" dirty="0"/>
              <a:t> </a:t>
            </a:r>
            <a:r>
              <a:rPr lang="en-US" sz="1500" b="1" dirty="0" smtClean="0">
                <a:solidFill>
                  <a:schemeClr val="accent2"/>
                </a:solidFill>
              </a:rPr>
              <a:t>Task</a:t>
            </a:r>
            <a:r>
              <a:rPr lang="en-US" sz="1500" b="1" dirty="0" smtClean="0"/>
              <a:t>( </a:t>
            </a:r>
            <a:r>
              <a:rPr lang="en-US" sz="1500" b="1" dirty="0"/>
              <a:t>1</a:t>
            </a:r>
            <a:r>
              <a:rPr lang="en-US" sz="1500" b="1" dirty="0" smtClean="0"/>
              <a:t>);</a:t>
            </a:r>
            <a:endParaRPr lang="en-US" sz="1500" b="1" dirty="0"/>
          </a:p>
          <a:p>
            <a:r>
              <a:rPr lang="en-US" sz="1500" b="1" dirty="0" smtClean="0"/>
              <a:t>let task2 </a:t>
            </a:r>
            <a:r>
              <a:rPr lang="en-US" sz="1500" b="1" dirty="0"/>
              <a:t>= </a:t>
            </a:r>
            <a:r>
              <a:rPr lang="en-US" sz="1500" b="1" dirty="0">
                <a:solidFill>
                  <a:schemeClr val="tx1"/>
                </a:solidFill>
              </a:rPr>
              <a:t>new</a:t>
            </a:r>
            <a:r>
              <a:rPr lang="en-US" sz="1500" b="1" dirty="0"/>
              <a:t> </a:t>
            </a:r>
            <a:r>
              <a:rPr lang="en-US" sz="1500" b="1" dirty="0" smtClean="0">
                <a:solidFill>
                  <a:schemeClr val="accent2"/>
                </a:solidFill>
              </a:rPr>
              <a:t>Task</a:t>
            </a:r>
            <a:r>
              <a:rPr lang="en-US" sz="1500" b="1" dirty="0" smtClean="0"/>
              <a:t>(2);</a:t>
            </a:r>
            <a:endParaRPr lang="en-US" sz="1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45478"/>
              </p:ext>
            </p:extLst>
          </p:nvPr>
        </p:nvGraphicFramePr>
        <p:xfrm>
          <a:off x="3612236" y="145151"/>
          <a:ext cx="1446620" cy="11179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7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Task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5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prototype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21814"/>
              </p:ext>
            </p:extLst>
          </p:nvPr>
        </p:nvGraphicFramePr>
        <p:xfrm>
          <a:off x="3465034" y="2120342"/>
          <a:ext cx="1446620" cy="11334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task1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 =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3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91321"/>
              </p:ext>
            </p:extLst>
          </p:nvPr>
        </p:nvGraphicFramePr>
        <p:xfrm>
          <a:off x="6175340" y="1287505"/>
          <a:ext cx="1660934" cy="12961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6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Task.prototype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3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Constructor</a:t>
                      </a:r>
                    </a:p>
                    <a:p>
                      <a:r>
                        <a:rPr lang="en-US" sz="1100" dirty="0" err="1" smtClean="0"/>
                        <a:t>showId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5094159" y="935421"/>
            <a:ext cx="1672821" cy="337595"/>
            <a:chOff x="6215074" y="1911669"/>
            <a:chExt cx="3946145" cy="450127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215074" y="1911669"/>
              <a:ext cx="3946145" cy="1713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0135197" y="1911669"/>
              <a:ext cx="0" cy="450127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4987522" y="4326008"/>
            <a:ext cx="9108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5634225" y="1879969"/>
            <a:ext cx="482207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34225" y="1860331"/>
            <a:ext cx="0" cy="13000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91283" y="3160389"/>
            <a:ext cx="642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08682"/>
              </p:ext>
            </p:extLst>
          </p:nvPr>
        </p:nvGraphicFramePr>
        <p:xfrm>
          <a:off x="3465034" y="3451788"/>
          <a:ext cx="1446620" cy="10423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95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task2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 =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V="1">
            <a:off x="5898357" y="2051213"/>
            <a:ext cx="0" cy="22747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98357" y="2062547"/>
            <a:ext cx="267893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58856" y="175965"/>
            <a:ext cx="3416248" cy="1875248"/>
            <a:chOff x="3660344" y="1500174"/>
            <a:chExt cx="4554994" cy="250033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7429521" y="4000504"/>
              <a:ext cx="78581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660344" y="1500174"/>
              <a:ext cx="4554994" cy="60725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86351"/>
              </p:ext>
            </p:extLst>
          </p:nvPr>
        </p:nvGraphicFramePr>
        <p:xfrm>
          <a:off x="6277167" y="3029863"/>
          <a:ext cx="1660934" cy="12961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6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Object.prototype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36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toString</a:t>
                      </a:r>
                      <a:endParaRPr lang="en-US" sz="110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 == 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6750656" y="2564756"/>
            <a:ext cx="16324" cy="4651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80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Task(id)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this.id = id;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Task.prototype.name = ‘processing’;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task1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Task(1);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task2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Task(2);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task1.name;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task2.name;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processing</a:t>
            </a:r>
            <a:endParaRPr lang="en-US" dirty="0" smtClean="0"/>
          </a:p>
          <a:p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4963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Task(id)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this.id = id;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Task.prototype.name = ‘processing’;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task1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Task(1);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task2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Task(2);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task1.name </a:t>
            </a:r>
            <a:r>
              <a:rPr lang="en-US" dirty="0">
                <a:solidFill>
                  <a:schemeClr val="bg1"/>
                </a:solidFill>
              </a:rPr>
              <a:t>= “processed”;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onsole.log(task1.name)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console.log(task2.name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processed</a:t>
            </a:r>
          </a:p>
          <a:p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24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2FC2D9"/>
                </a:solidFill>
              </a:rPr>
              <a:t>function</a:t>
            </a:r>
            <a:r>
              <a:rPr lang="en-US" sz="1400" dirty="0" smtClean="0">
                <a:solidFill>
                  <a:schemeClr val="bg1"/>
                </a:solidFill>
              </a:rPr>
              <a:t> Task(name) 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this._</a:t>
            </a:r>
            <a:r>
              <a:rPr lang="en-US" sz="1400" dirty="0" err="1" smtClean="0">
                <a:solidFill>
                  <a:schemeClr val="bg1"/>
                </a:solidFill>
              </a:rPr>
              <a:t>totalHrs</a:t>
            </a:r>
            <a:r>
              <a:rPr lang="en-US" sz="1400" dirty="0" smtClean="0">
                <a:solidFill>
                  <a:schemeClr val="bg1"/>
                </a:solidFill>
              </a:rPr>
              <a:t> = 1;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this.taskName</a:t>
            </a:r>
            <a:r>
              <a:rPr lang="en-US" sz="1400" dirty="0" smtClean="0">
                <a:solidFill>
                  <a:schemeClr val="bg1"/>
                </a:solidFill>
              </a:rPr>
              <a:t> = name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Task.osName</a:t>
            </a:r>
            <a:r>
              <a:rPr lang="en-US" sz="1400" dirty="0" smtClean="0">
                <a:solidFill>
                  <a:schemeClr val="bg1"/>
                </a:solidFill>
              </a:rPr>
              <a:t> = "windows";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Task.sayHello</a:t>
            </a:r>
            <a:r>
              <a:rPr lang="en-US" sz="1400" dirty="0" smtClean="0">
                <a:solidFill>
                  <a:schemeClr val="bg1"/>
                </a:solidFill>
              </a:rPr>
              <a:t> = function(){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console.log("Hello");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let </a:t>
            </a:r>
            <a:r>
              <a:rPr lang="en-US" sz="1400" dirty="0">
                <a:solidFill>
                  <a:schemeClr val="bg1"/>
                </a:solidFill>
              </a:rPr>
              <a:t>task = new Task("processing");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console.log(</a:t>
            </a:r>
            <a:r>
              <a:rPr lang="en-US" sz="1400" dirty="0" err="1" smtClean="0">
                <a:solidFill>
                  <a:schemeClr val="bg1"/>
                </a:solidFill>
              </a:rPr>
              <a:t>task.osName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console.log(</a:t>
            </a:r>
            <a:r>
              <a:rPr lang="en-US" sz="1400" dirty="0" err="1" smtClean="0">
                <a:solidFill>
                  <a:schemeClr val="bg1"/>
                </a:solidFill>
              </a:rPr>
              <a:t>task.sayHello</a:t>
            </a:r>
            <a:r>
              <a:rPr lang="en-US" sz="1400" dirty="0" smtClean="0">
                <a:solidFill>
                  <a:schemeClr val="bg1"/>
                </a:solidFill>
              </a:rPr>
              <a:t>());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console.log(</a:t>
            </a:r>
            <a:r>
              <a:rPr lang="en-US" sz="1400" dirty="0" err="1" smtClean="0">
                <a:solidFill>
                  <a:schemeClr val="bg1"/>
                </a:solidFill>
              </a:rPr>
              <a:t>Task.osName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console.log(</a:t>
            </a:r>
            <a:r>
              <a:rPr lang="en-US" sz="1400" dirty="0" err="1" smtClean="0">
                <a:solidFill>
                  <a:schemeClr val="bg1"/>
                </a:solidFill>
              </a:rPr>
              <a:t>Task.sayHello</a:t>
            </a:r>
            <a:r>
              <a:rPr lang="en-US" sz="1400" dirty="0">
                <a:solidFill>
                  <a:schemeClr val="bg1"/>
                </a:solidFill>
              </a:rPr>
              <a:t>());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</a:p>
          <a:p>
            <a:r>
              <a:rPr lang="en-US" dirty="0" err="1"/>
              <a:t>TypeError</a:t>
            </a:r>
            <a:r>
              <a:rPr lang="en-US" dirty="0"/>
              <a:t>: </a:t>
            </a:r>
            <a:r>
              <a:rPr lang="en-US" dirty="0" err="1"/>
              <a:t>task.sayHello</a:t>
            </a:r>
            <a:r>
              <a:rPr lang="en-US" dirty="0"/>
              <a:t> is not a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Windows</a:t>
            </a:r>
          </a:p>
          <a:p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0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2FC2D9"/>
                </a:solidFill>
              </a:rPr>
              <a:t>function</a:t>
            </a:r>
            <a:r>
              <a:rPr lang="en-US" sz="1400" dirty="0" smtClean="0">
                <a:solidFill>
                  <a:schemeClr val="bg1"/>
                </a:solidFill>
              </a:rPr>
              <a:t> Task(name)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var</a:t>
            </a:r>
            <a:r>
              <a:rPr lang="en-US" sz="1400" dirty="0" smtClean="0">
                <a:solidFill>
                  <a:schemeClr val="bg1"/>
                </a:solidFill>
              </a:rPr>
              <a:t> _</a:t>
            </a:r>
            <a:r>
              <a:rPr lang="en-US" sz="1400" dirty="0" err="1" smtClean="0">
                <a:solidFill>
                  <a:schemeClr val="bg1"/>
                </a:solidFill>
              </a:rPr>
              <a:t>totalHrs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this.taskName</a:t>
            </a:r>
            <a:r>
              <a:rPr lang="en-US" sz="1400" dirty="0" smtClean="0">
                <a:solidFill>
                  <a:schemeClr val="bg1"/>
                </a:solidFill>
              </a:rPr>
              <a:t> = name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Object.defineProperty</a:t>
            </a:r>
            <a:r>
              <a:rPr lang="en-US" sz="1400" dirty="0" smtClean="0">
                <a:solidFill>
                  <a:schemeClr val="bg1"/>
                </a:solidFill>
              </a:rPr>
              <a:t>(this, </a:t>
            </a:r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en-US" sz="1400" dirty="0" err="1">
                <a:solidFill>
                  <a:schemeClr val="bg1"/>
                </a:solidFill>
              </a:rPr>
              <a:t>totalHrs</a:t>
            </a:r>
            <a:r>
              <a:rPr lang="en-US" sz="1400" dirty="0">
                <a:solidFill>
                  <a:schemeClr val="bg1"/>
                </a:solidFill>
              </a:rPr>
              <a:t>",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get</a:t>
            </a:r>
            <a:r>
              <a:rPr lang="en-US" sz="1400" dirty="0">
                <a:solidFill>
                  <a:schemeClr val="bg1"/>
                </a:solidFill>
              </a:rPr>
              <a:t>: function()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	return _</a:t>
            </a:r>
            <a:r>
              <a:rPr lang="en-US" sz="1400" dirty="0" err="1" smtClean="0">
                <a:solidFill>
                  <a:schemeClr val="bg1"/>
                </a:solidFill>
              </a:rPr>
              <a:t>totalHrs</a:t>
            </a:r>
            <a:r>
              <a:rPr lang="en-US" sz="1400" dirty="0" smtClean="0">
                <a:solidFill>
                  <a:schemeClr val="bg1"/>
                </a:solidFill>
              </a:rPr>
              <a:t> + 4;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},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set</a:t>
            </a:r>
            <a:r>
              <a:rPr lang="en-US" sz="1400" dirty="0">
                <a:solidFill>
                  <a:schemeClr val="bg1"/>
                </a:solidFill>
              </a:rPr>
              <a:t>: function(</a:t>
            </a:r>
            <a:r>
              <a:rPr lang="en-US" sz="1400" dirty="0" err="1">
                <a:solidFill>
                  <a:schemeClr val="bg1"/>
                </a:solidFill>
              </a:rPr>
              <a:t>newVal</a:t>
            </a:r>
            <a:r>
              <a:rPr lang="en-US" sz="14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	_</a:t>
            </a:r>
            <a:r>
              <a:rPr lang="en-US" sz="1400" dirty="0" err="1" smtClean="0">
                <a:solidFill>
                  <a:schemeClr val="bg1"/>
                </a:solidFill>
              </a:rPr>
              <a:t>totalHrs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= </a:t>
            </a:r>
            <a:r>
              <a:rPr lang="en-US" sz="1400" dirty="0" err="1">
                <a:solidFill>
                  <a:schemeClr val="bg1"/>
                </a:solidFill>
              </a:rPr>
              <a:t>newVal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}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});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>
                <a:solidFill>
                  <a:srgbClr val="2FC2D9"/>
                </a:solidFill>
              </a:rPr>
              <a:t>let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task = new Task("processing");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task.totalHrs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rgbClr val="FF6600"/>
                </a:solidFill>
              </a:rPr>
              <a:t>8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console.log(</a:t>
            </a:r>
            <a:r>
              <a:rPr lang="en-US" sz="1400" dirty="0" err="1">
                <a:solidFill>
                  <a:schemeClr val="bg1"/>
                </a:solidFill>
              </a:rPr>
              <a:t>task.totalHrs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console.log(</a:t>
            </a:r>
            <a:r>
              <a:rPr lang="en-US" sz="1400" dirty="0" err="1" smtClean="0">
                <a:solidFill>
                  <a:schemeClr val="bg1"/>
                </a:solidFill>
              </a:rPr>
              <a:t>task.taskName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  <a:p>
            <a:r>
              <a:rPr lang="en-US" dirty="0" smtClean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569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2FC2D9"/>
                </a:solidFill>
              </a:rPr>
              <a:t>function </a:t>
            </a:r>
            <a:r>
              <a:rPr lang="en-US" sz="1800" dirty="0" smtClean="0">
                <a:solidFill>
                  <a:schemeClr val="bg1"/>
                </a:solidFill>
              </a:rPr>
              <a:t>Task() {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>
                <a:solidFill>
                  <a:schemeClr val="bg1"/>
                </a:solidFill>
              </a:rPr>
              <a:t>console.log(</a:t>
            </a:r>
            <a:r>
              <a:rPr lang="en-US" sz="1800" dirty="0">
                <a:solidFill>
                  <a:srgbClr val="FF6600"/>
                </a:solidFill>
              </a:rPr>
              <a:t>"Constructing Task"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}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rgbClr val="2FC2D9"/>
                </a:solidFill>
              </a:rPr>
              <a:t>function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UrgentTask</a:t>
            </a:r>
            <a:r>
              <a:rPr lang="en-US" sz="18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Task.call</a:t>
            </a:r>
            <a:r>
              <a:rPr lang="en-US" sz="1800" dirty="0" smtClean="0">
                <a:solidFill>
                  <a:schemeClr val="bg1"/>
                </a:solidFill>
              </a:rPr>
              <a:t>(this);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console.log(</a:t>
            </a:r>
            <a:r>
              <a:rPr lang="en-US" sz="1800" dirty="0">
                <a:solidFill>
                  <a:srgbClr val="FF6600"/>
                </a:solidFill>
              </a:rPr>
              <a:t>"Urgent  Task"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 err="1" smtClean="0">
                <a:solidFill>
                  <a:schemeClr val="bg1"/>
                </a:solidFill>
              </a:rPr>
              <a:t>UrgentTask.prototype</a:t>
            </a:r>
            <a:r>
              <a:rPr lang="en-US" sz="1800" dirty="0" smtClean="0">
                <a:solidFill>
                  <a:schemeClr val="bg1"/>
                </a:solidFill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</a:rPr>
              <a:t>Object.create</a:t>
            </a: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</a:rPr>
              <a:t>Task.prototype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console.log(</a:t>
            </a:r>
            <a:r>
              <a:rPr lang="en-US" sz="1800" dirty="0" err="1">
                <a:solidFill>
                  <a:schemeClr val="bg1"/>
                </a:solidFill>
              </a:rPr>
              <a:t>UrgentTask.prototype.constructor</a:t>
            </a:r>
            <a:r>
              <a:rPr lang="en-US" sz="1800" dirty="0">
                <a:solidFill>
                  <a:schemeClr val="bg1"/>
                </a:solidFill>
              </a:rPr>
              <a:t>);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err="1" smtClean="0">
                <a:solidFill>
                  <a:schemeClr val="bg1"/>
                </a:solidFill>
              </a:rPr>
              <a:t>UrgentTask.prototype.constructor</a:t>
            </a:r>
            <a:r>
              <a:rPr lang="en-US" sz="1800" dirty="0" smtClean="0">
                <a:solidFill>
                  <a:schemeClr val="bg1"/>
                </a:solidFill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</a:rPr>
              <a:t>UrgentTask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rgbClr val="2FC2D9"/>
                </a:solidFill>
              </a:rPr>
              <a:t>let</a:t>
            </a:r>
            <a:r>
              <a:rPr lang="en-US" sz="1800" dirty="0">
                <a:solidFill>
                  <a:schemeClr val="bg1"/>
                </a:solidFill>
              </a:rPr>
              <a:t> task = </a:t>
            </a:r>
            <a:r>
              <a:rPr lang="en-US" sz="1800" dirty="0">
                <a:solidFill>
                  <a:srgbClr val="2FC2D9"/>
                </a:solidFill>
              </a:rPr>
              <a:t>new </a:t>
            </a:r>
            <a:r>
              <a:rPr lang="en-US" sz="1800" dirty="0" err="1">
                <a:solidFill>
                  <a:schemeClr val="bg1"/>
                </a:solidFill>
              </a:rPr>
              <a:t>UrgentTask</a:t>
            </a:r>
            <a:r>
              <a:rPr lang="en-US" sz="1800" dirty="0" smtClean="0">
                <a:solidFill>
                  <a:schemeClr val="bg1"/>
                </a:solidFill>
              </a:rPr>
              <a:t>();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Constructing Task UrgentTask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2FC2D9"/>
                </a:solidFill>
              </a:rPr>
              <a:t>function </a:t>
            </a:r>
            <a:r>
              <a:rPr lang="en-US" sz="1200" dirty="0" smtClean="0">
                <a:solidFill>
                  <a:schemeClr val="bg1"/>
                </a:solidFill>
              </a:rPr>
              <a:t>Task(name) </a:t>
            </a: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rgbClr val="2FC2D9"/>
                </a:solidFill>
              </a:rPr>
              <a:t>this</a:t>
            </a:r>
            <a:r>
              <a:rPr lang="en-US" sz="1200" dirty="0" smtClean="0">
                <a:solidFill>
                  <a:schemeClr val="bg1"/>
                </a:solidFill>
              </a:rPr>
              <a:t>.task1 </a:t>
            </a:r>
            <a:r>
              <a:rPr lang="en-US" sz="1200" dirty="0">
                <a:solidFill>
                  <a:schemeClr val="bg1"/>
                </a:solidFill>
              </a:rPr>
              <a:t>= name;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Task.prototype.getTaskName1 = function(){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return this.task1;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 smtClean="0">
                <a:solidFill>
                  <a:srgbClr val="2FC2D9"/>
                </a:solidFill>
              </a:rPr>
              <a:t>function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UrgentTask</a:t>
            </a:r>
            <a:r>
              <a:rPr lang="en-US" sz="1200" dirty="0" smtClean="0">
                <a:solidFill>
                  <a:schemeClr val="bg1"/>
                </a:solidFill>
              </a:rPr>
              <a:t>() </a:t>
            </a: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	 </a:t>
            </a:r>
            <a:r>
              <a:rPr lang="en-US" sz="1200" dirty="0" err="1">
                <a:solidFill>
                  <a:schemeClr val="bg1"/>
                </a:solidFill>
              </a:rPr>
              <a:t>Task.call</a:t>
            </a:r>
            <a:r>
              <a:rPr lang="en-US" sz="1200" dirty="0">
                <a:solidFill>
                  <a:schemeClr val="bg1"/>
                </a:solidFill>
              </a:rPr>
              <a:t>(this, '</a:t>
            </a:r>
            <a:r>
              <a:rPr lang="en-US" sz="1200" dirty="0">
                <a:solidFill>
                  <a:srgbClr val="FF6600"/>
                </a:solidFill>
              </a:rPr>
              <a:t>Edit</a:t>
            </a:r>
            <a:r>
              <a:rPr lang="en-US" sz="1200" dirty="0">
                <a:solidFill>
                  <a:schemeClr val="bg1"/>
                </a:solidFill>
              </a:rPr>
              <a:t>');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rgbClr val="2FC2D9"/>
                </a:solidFill>
              </a:rPr>
              <a:t>this</a:t>
            </a:r>
            <a:r>
              <a:rPr lang="en-US" sz="1200" dirty="0" smtClean="0">
                <a:solidFill>
                  <a:schemeClr val="bg1"/>
                </a:solidFill>
              </a:rPr>
              <a:t>.task2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smtClean="0">
                <a:solidFill>
                  <a:srgbClr val="FF6600"/>
                </a:solidFill>
              </a:rPr>
              <a:t>`</a:t>
            </a:r>
            <a:r>
              <a:rPr lang="en-US" sz="1200" dirty="0" smtClean="0">
                <a:solidFill>
                  <a:schemeClr val="bg1"/>
                </a:solidFill>
              </a:rPr>
              <a:t>${</a:t>
            </a:r>
            <a:r>
              <a:rPr lang="en-US" sz="1200" dirty="0" smtClean="0">
                <a:solidFill>
                  <a:srgbClr val="2FC2D9"/>
                </a:solidFill>
              </a:rPr>
              <a:t>this</a:t>
            </a:r>
            <a:r>
              <a:rPr lang="en-US" sz="1200" dirty="0" smtClean="0">
                <a:solidFill>
                  <a:schemeClr val="bg1"/>
                </a:solidFill>
              </a:rPr>
              <a:t>.task1} </a:t>
            </a:r>
            <a:r>
              <a:rPr lang="en-US" sz="1200" dirty="0">
                <a:solidFill>
                  <a:srgbClr val="FF6600"/>
                </a:solidFill>
              </a:rPr>
              <a:t>Comment`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UrgentTask.prototype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Object.create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Task.prototype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UrgentTask.prototype.constructor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UrgentTask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UrgentTask.prototype.getTaskName2 = function(){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return </a:t>
            </a:r>
            <a:r>
              <a:rPr lang="en-US" sz="1200" dirty="0">
                <a:solidFill>
                  <a:srgbClr val="2FC2D9"/>
                </a:solidFill>
              </a:rPr>
              <a:t>this</a:t>
            </a:r>
            <a:r>
              <a:rPr lang="en-US" sz="1200" dirty="0" smtClean="0">
                <a:solidFill>
                  <a:schemeClr val="bg1"/>
                </a:solidFill>
              </a:rPr>
              <a:t>.task2;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>
                <a:solidFill>
                  <a:srgbClr val="2FC2D9"/>
                </a:solidFill>
              </a:rPr>
              <a:t>let</a:t>
            </a:r>
            <a:r>
              <a:rPr lang="en-US" sz="1200" dirty="0">
                <a:solidFill>
                  <a:schemeClr val="bg1"/>
                </a:solidFill>
              </a:rPr>
              <a:t> task = </a:t>
            </a:r>
            <a:r>
              <a:rPr lang="en-US" sz="1200" dirty="0">
                <a:solidFill>
                  <a:srgbClr val="2FC2D9"/>
                </a:solidFill>
              </a:rPr>
              <a:t>new </a:t>
            </a:r>
            <a:r>
              <a:rPr lang="en-US" sz="1200" dirty="0">
                <a:solidFill>
                  <a:schemeClr val="bg1"/>
                </a:solidFill>
              </a:rPr>
              <a:t>UrgentTask();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console.log(task.task2);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console.log(task.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getTaskName2());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Edit Comment</a:t>
            </a:r>
          </a:p>
          <a:p>
            <a:r>
              <a:rPr lang="en-US" dirty="0"/>
              <a:t>Edit Comment</a:t>
            </a:r>
          </a:p>
        </p:txBody>
      </p:sp>
    </p:spTree>
    <p:extLst>
      <p:ext uri="{BB962C8B-B14F-4D97-AF65-F5344CB8AC3E}">
        <p14:creationId xmlns:p14="http://schemas.microsoft.com/office/powerpoint/2010/main" val="17962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Fundamentals(ES6)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- </a:t>
            </a:r>
            <a:r>
              <a:rPr lang="en-US" dirty="0"/>
              <a:t>Object Oriented Programming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self-contained pieces of code to develop </a:t>
            </a:r>
            <a:r>
              <a:rPr lang="en-US" dirty="0" smtClean="0"/>
              <a:t>applications.</a:t>
            </a:r>
          </a:p>
          <a:p>
            <a:r>
              <a:rPr lang="en-US" i="1" dirty="0" smtClean="0"/>
              <a:t>Classes</a:t>
            </a:r>
            <a:r>
              <a:rPr lang="en-US" dirty="0"/>
              <a:t> in most OOP programming languages and </a:t>
            </a:r>
            <a:r>
              <a:rPr lang="en-US" i="1" dirty="0"/>
              <a:t>Functions</a:t>
            </a:r>
            <a:r>
              <a:rPr lang="en-US" dirty="0"/>
              <a:t> in </a:t>
            </a:r>
            <a:r>
              <a:rPr lang="en-US" dirty="0" smtClean="0"/>
              <a:t>JavaScript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us to adopt some valuable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Polymorphism </a:t>
            </a:r>
            <a:r>
              <a:rPr lang="en-US" dirty="0" smtClean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6101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</a:t>
            </a:r>
            <a:r>
              <a:rPr lang="en-US" dirty="0" smtClean="0">
                <a:solidFill>
                  <a:srgbClr val="2FC2D9"/>
                </a:solidFill>
              </a:rPr>
              <a:t>lass</a:t>
            </a:r>
            <a:r>
              <a:rPr lang="en-US" dirty="0" smtClean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 </a:t>
            </a:r>
            <a:r>
              <a:rPr lang="en-US" dirty="0" smtClean="0">
                <a:solidFill>
                  <a:schemeClr val="bg1"/>
                </a:solidFill>
              </a:rPr>
              <a:t>Task);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</a:t>
            </a:r>
            <a:r>
              <a:rPr lang="en-US" dirty="0" smtClean="0">
                <a:solidFill>
                  <a:srgbClr val="2FC2D9"/>
                </a:solidFill>
              </a:rPr>
              <a:t>lass</a:t>
            </a:r>
            <a:r>
              <a:rPr lang="en-US" dirty="0" smtClean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Task{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SyntaxError</a:t>
            </a:r>
            <a:r>
              <a:rPr lang="en-US" dirty="0"/>
              <a:t>: Identifier 'Task' has already been declared</a:t>
            </a:r>
          </a:p>
        </p:txBody>
      </p:sp>
    </p:spTree>
    <p:extLst>
      <p:ext uri="{BB962C8B-B14F-4D97-AF65-F5344CB8AC3E}">
        <p14:creationId xmlns:p14="http://schemas.microsoft.com/office/powerpoint/2010/main" val="35565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 </a:t>
            </a:r>
            <a:r>
              <a:rPr lang="en-US" dirty="0" smtClean="0">
                <a:solidFill>
                  <a:schemeClr val="bg1"/>
                </a:solidFill>
              </a:rPr>
              <a:t>task);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 </a:t>
            </a:r>
            <a:r>
              <a:rPr lang="en-US" dirty="0" smtClean="0">
                <a:solidFill>
                  <a:srgbClr val="2FC2D9"/>
                </a:solidFill>
              </a:rPr>
              <a:t>instanceof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constructor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console.log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6600"/>
                </a:solidFill>
              </a:rPr>
              <a:t>“Constructing Task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Constructing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showId()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task.showId();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console.log(task.showId ===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		Task.prototype.showId);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>
                <a:solidFill>
                  <a:schemeClr val="bg1"/>
                </a:solidFill>
              </a:rPr>
              <a:t>taskId =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rgbClr val="A3C644"/>
                </a:solidFill>
              </a:rPr>
              <a:t>// is it valid?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constructor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“Constructing Task”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Syntax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FC2D9"/>
                </a:solidFill>
              </a:rPr>
              <a:t>class</a:t>
            </a:r>
            <a:r>
              <a:rPr lang="en-US" sz="1800" dirty="0">
                <a:solidFill>
                  <a:schemeClr val="bg1"/>
                </a:solidFill>
              </a:rPr>
              <a:t> Task {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	constructor(id) {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		console.log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rgbClr val="FF6600"/>
                </a:solidFill>
              </a:rPr>
              <a:t>“Constructing Task</a:t>
            </a:r>
            <a:r>
              <a:rPr lang="en-US" sz="1800" dirty="0" smtClean="0">
                <a:solidFill>
                  <a:srgbClr val="FF6600"/>
                </a:solidFill>
              </a:rPr>
              <a:t>”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>
                <a:solidFill>
                  <a:srgbClr val="2FC2D9"/>
                </a:solidFill>
              </a:rPr>
              <a:t> this</a:t>
            </a:r>
            <a:r>
              <a:rPr lang="en-US" sz="1800" dirty="0">
                <a:solidFill>
                  <a:schemeClr val="bg1"/>
                </a:solidFill>
              </a:rPr>
              <a:t>.taskId = </a:t>
            </a:r>
            <a:r>
              <a:rPr lang="en-US" sz="1800" dirty="0" smtClean="0">
                <a:solidFill>
                  <a:srgbClr val="FF6600"/>
                </a:solidFill>
              </a:rPr>
              <a:t>id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}</a:t>
            </a:r>
            <a:endParaRPr lang="en-US" sz="1800" dirty="0">
              <a:solidFill>
                <a:srgbClr val="A3C644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</a:t>
            </a:r>
            <a:r>
              <a:rPr lang="en-US" sz="1800" dirty="0" smtClean="0">
                <a:solidFill>
                  <a:schemeClr val="bg1"/>
                </a:solidFill>
              </a:rPr>
              <a:t>console.log(</a:t>
            </a:r>
            <a:r>
              <a:rPr lang="en-US" sz="1800" dirty="0" smtClean="0">
                <a:solidFill>
                  <a:srgbClr val="2FC2D9"/>
                </a:solidFill>
              </a:rPr>
              <a:t>this</a:t>
            </a:r>
            <a:r>
              <a:rPr lang="en-US" sz="1800" dirty="0" smtClean="0">
                <a:solidFill>
                  <a:schemeClr val="bg1"/>
                </a:solidFill>
              </a:rPr>
              <a:t>.taskId);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rgbClr val="2FC2D9"/>
                </a:solidFill>
              </a:rPr>
              <a:t>let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task1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en-US" sz="1800" dirty="0">
                <a:solidFill>
                  <a:srgbClr val="2FC2D9"/>
                </a:solidFill>
              </a:rPr>
              <a:t>new </a:t>
            </a:r>
            <a:r>
              <a:rPr lang="en-US" sz="1800" dirty="0" smtClean="0">
                <a:solidFill>
                  <a:schemeClr val="bg1"/>
                </a:solidFill>
              </a:rPr>
              <a:t>Task(1);</a:t>
            </a:r>
          </a:p>
          <a:p>
            <a:r>
              <a:rPr lang="en-US" sz="1800" dirty="0">
                <a:solidFill>
                  <a:srgbClr val="2FC2D9"/>
                </a:solidFill>
              </a:rPr>
              <a:t>let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task2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en-US" sz="1800" dirty="0">
                <a:solidFill>
                  <a:srgbClr val="2FC2D9"/>
                </a:solidFill>
              </a:rPr>
              <a:t>new </a:t>
            </a:r>
            <a:r>
              <a:rPr lang="en-US" sz="1800" dirty="0">
                <a:solidFill>
                  <a:schemeClr val="bg1"/>
                </a:solidFill>
              </a:rPr>
              <a:t>Task(2);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task1.showId();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task2.showId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Constructing Task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14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16" y="64331"/>
            <a:ext cx="3375446" cy="240065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chemeClr val="accent2"/>
                </a:solidFill>
              </a:rPr>
              <a:t>class</a:t>
            </a:r>
            <a:r>
              <a:rPr lang="en-US" sz="1500" b="1" dirty="0" smtClean="0"/>
              <a:t> </a:t>
            </a:r>
            <a:r>
              <a:rPr lang="en-US" sz="1500" b="1" dirty="0"/>
              <a:t>Task {</a:t>
            </a:r>
          </a:p>
          <a:p>
            <a:r>
              <a:rPr lang="en-US" sz="1500" b="1" dirty="0"/>
              <a:t>	constructor(id) {</a:t>
            </a:r>
            <a:br>
              <a:rPr lang="en-US" sz="1500" b="1" dirty="0"/>
            </a:br>
            <a:r>
              <a:rPr lang="en-US" sz="1500" b="1" dirty="0"/>
              <a:t>		</a:t>
            </a:r>
            <a:r>
              <a:rPr lang="en-US" sz="1500" b="1" dirty="0" smtClean="0"/>
              <a:t> </a:t>
            </a:r>
            <a:r>
              <a:rPr lang="en-US" sz="1500" b="1" dirty="0" err="1">
                <a:solidFill>
                  <a:schemeClr val="accent2"/>
                </a:solidFill>
              </a:rPr>
              <a:t>this</a:t>
            </a:r>
            <a:r>
              <a:rPr lang="en-US" sz="1500" b="1" dirty="0" err="1"/>
              <a:t>.taskId</a:t>
            </a:r>
            <a:r>
              <a:rPr lang="en-US" sz="1500" b="1" dirty="0"/>
              <a:t> = id;</a:t>
            </a:r>
          </a:p>
          <a:p>
            <a:r>
              <a:rPr lang="en-US" sz="1500" b="1" dirty="0"/>
              <a:t>	}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showId</a:t>
            </a:r>
            <a:r>
              <a:rPr lang="en-US" sz="1500" b="1" dirty="0"/>
              <a:t>() {</a:t>
            </a:r>
          </a:p>
          <a:p>
            <a:r>
              <a:rPr lang="en-US" sz="1500" b="1" dirty="0"/>
              <a:t>		console.log(</a:t>
            </a:r>
            <a:r>
              <a:rPr lang="en-US" sz="1500" b="1" dirty="0" err="1">
                <a:solidFill>
                  <a:schemeClr val="accent2"/>
                </a:solidFill>
              </a:rPr>
              <a:t>this</a:t>
            </a:r>
            <a:r>
              <a:rPr lang="en-US" sz="1500" b="1" dirty="0" err="1"/>
              <a:t>.taskId</a:t>
            </a:r>
            <a:r>
              <a:rPr lang="en-US" sz="1500" b="1" dirty="0"/>
              <a:t>);</a:t>
            </a:r>
          </a:p>
          <a:p>
            <a:r>
              <a:rPr lang="en-US" sz="1500" b="1" dirty="0"/>
              <a:t>	}</a:t>
            </a:r>
          </a:p>
          <a:p>
            <a:r>
              <a:rPr lang="en-US" sz="1500" b="1" dirty="0"/>
              <a:t>}</a:t>
            </a:r>
          </a:p>
          <a:p>
            <a:r>
              <a:rPr lang="en-US" sz="1500" b="1" dirty="0"/>
              <a:t>let task1 = new Task(1);</a:t>
            </a:r>
          </a:p>
          <a:p>
            <a:r>
              <a:rPr lang="en-US" sz="1500" b="1" dirty="0"/>
              <a:t>let task2 = new Task(2</a:t>
            </a:r>
            <a:r>
              <a:rPr lang="en-US" sz="1500" b="1" dirty="0" smtClean="0"/>
              <a:t>);</a:t>
            </a:r>
            <a:endParaRPr lang="en-US" sz="1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5718"/>
              </p:ext>
            </p:extLst>
          </p:nvPr>
        </p:nvGraphicFramePr>
        <p:xfrm>
          <a:off x="3612236" y="145151"/>
          <a:ext cx="1446620" cy="11179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7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Class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Task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5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prototype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20662"/>
              </p:ext>
            </p:extLst>
          </p:nvPr>
        </p:nvGraphicFramePr>
        <p:xfrm>
          <a:off x="3547745" y="2113890"/>
          <a:ext cx="1446620" cy="11334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task1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taskId</a:t>
                      </a:r>
                      <a:r>
                        <a:rPr lang="en-US" sz="1400" b="1" dirty="0" smtClean="0"/>
                        <a:t> = 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3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59722" y="1275606"/>
          <a:ext cx="1660934" cy="12961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6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Task.prototype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3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Constructor</a:t>
                      </a:r>
                    </a:p>
                    <a:p>
                      <a:r>
                        <a:rPr lang="en-US" sz="1100" dirty="0" err="1" smtClean="0"/>
                        <a:t>showId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5038917" y="934792"/>
            <a:ext cx="1672821" cy="337595"/>
            <a:chOff x="6215074" y="1911669"/>
            <a:chExt cx="3946145" cy="450127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215074" y="1911669"/>
              <a:ext cx="3946145" cy="1713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0135197" y="1911669"/>
              <a:ext cx="0" cy="450127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4987522" y="4326008"/>
            <a:ext cx="9108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5634225" y="1879969"/>
            <a:ext cx="482207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34225" y="1860331"/>
            <a:ext cx="0" cy="13000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91283" y="3160389"/>
            <a:ext cx="642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6542"/>
              </p:ext>
            </p:extLst>
          </p:nvPr>
        </p:nvGraphicFramePr>
        <p:xfrm>
          <a:off x="3540901" y="3475205"/>
          <a:ext cx="1446620" cy="10423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9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task2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7">
                <a:tc>
                  <a:txBody>
                    <a:bodyPr/>
                    <a:lstStyle/>
                    <a:p>
                      <a:r>
                        <a:rPr lang="en-US" sz="1400" b="1" smtClean="0"/>
                        <a:t>taskId </a:t>
                      </a:r>
                      <a:r>
                        <a:rPr lang="en-US" sz="1400" b="1" dirty="0" smtClean="0"/>
                        <a:t>=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V="1">
            <a:off x="5898357" y="2051213"/>
            <a:ext cx="0" cy="22747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98357" y="2062547"/>
            <a:ext cx="267893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58856" y="175965"/>
            <a:ext cx="3416248" cy="1875248"/>
            <a:chOff x="3660344" y="1500174"/>
            <a:chExt cx="4554994" cy="250033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7429521" y="4000504"/>
              <a:ext cx="78581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660344" y="1500174"/>
              <a:ext cx="4554994" cy="60725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55965"/>
              </p:ext>
            </p:extLst>
          </p:nvPr>
        </p:nvGraphicFramePr>
        <p:xfrm>
          <a:off x="6259722" y="3069636"/>
          <a:ext cx="1660934" cy="12563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Object.prototype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66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toString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__proto__== 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 flipV="1">
            <a:off x="6958211" y="2571752"/>
            <a:ext cx="20658" cy="497884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04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- </a:t>
            </a:r>
            <a:r>
              <a:rPr lang="en-US" dirty="0"/>
              <a:t>Object Oriented Programming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0" y="777766"/>
            <a:ext cx="9144000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Objects </a:t>
            </a:r>
            <a:r>
              <a:rPr lang="en-US" sz="2000" dirty="0" smtClean="0"/>
              <a:t>- </a:t>
            </a:r>
            <a:r>
              <a:rPr lang="en-US" sz="2000" dirty="0"/>
              <a:t>B</a:t>
            </a:r>
            <a:r>
              <a:rPr lang="en-US" sz="2000" dirty="0" smtClean="0"/>
              <a:t>uilding </a:t>
            </a:r>
            <a:r>
              <a:rPr lang="en-US" sz="2000" dirty="0"/>
              <a:t>blocks for our </a:t>
            </a:r>
            <a:r>
              <a:rPr lang="en-US" sz="2000" dirty="0" smtClean="0"/>
              <a:t>applications. </a:t>
            </a:r>
            <a:r>
              <a:rPr lang="en-US" sz="2000" dirty="0"/>
              <a:t>We normally use object literals or constructor functions to create objects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Encapsulation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E</a:t>
            </a:r>
            <a:r>
              <a:rPr lang="en-US" sz="2000" dirty="0" smtClean="0"/>
              <a:t>nclosing </a:t>
            </a:r>
            <a:r>
              <a:rPr lang="en-US" sz="2000" dirty="0"/>
              <a:t>all the functionalities of an object within that object so that the object’s internal workings (its methods and properties) are hidden from the rest of the </a:t>
            </a:r>
            <a:r>
              <a:rPr lang="en-US" sz="2000" dirty="0" smtClean="0"/>
              <a:t>application.</a:t>
            </a:r>
          </a:p>
          <a:p>
            <a:pPr marL="0" indent="0">
              <a:buNone/>
            </a:pPr>
            <a:r>
              <a:rPr lang="en-US" sz="2000" b="1" dirty="0"/>
              <a:t>Inheritance</a:t>
            </a:r>
            <a:r>
              <a:rPr lang="en-US" sz="2000" dirty="0"/>
              <a:t> </a:t>
            </a:r>
            <a:r>
              <a:rPr lang="en-US" sz="2000" dirty="0" smtClean="0"/>
              <a:t>- An </a:t>
            </a:r>
            <a:r>
              <a:rPr lang="en-US" sz="2000" dirty="0"/>
              <a:t>object being able to inherit methods and properties from a parent object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instance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sz="2000" dirty="0" smtClean="0"/>
              <a:t>it </a:t>
            </a:r>
            <a:r>
              <a:rPr lang="en-US" sz="2000" dirty="0"/>
              <a:t>is a copy (or “child”) of a Function or </a:t>
            </a:r>
            <a:r>
              <a:rPr lang="en-US" sz="2000" dirty="0" smtClean="0"/>
              <a:t>object.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4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constructor() 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console.log(" </a:t>
            </a:r>
            <a:r>
              <a:rPr lang="en-US" dirty="0" smtClean="0">
                <a:solidFill>
                  <a:srgbClr val="FF6600"/>
                </a:solidFill>
              </a:rPr>
              <a:t>Constructing Task</a:t>
            </a:r>
            <a:r>
              <a:rPr lang="en-US" dirty="0">
                <a:solidFill>
                  <a:schemeClr val="bg1"/>
                </a:solidFill>
              </a:rPr>
              <a:t> ");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 </a:t>
            </a:r>
            <a:r>
              <a:rPr lang="en-US" dirty="0" err="1" smtClean="0">
                <a:solidFill>
                  <a:srgbClr val="2FC2D9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.taskId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Task.osName</a:t>
            </a:r>
            <a:r>
              <a:rPr lang="en-US" dirty="0">
                <a:solidFill>
                  <a:schemeClr val="bg1"/>
                </a:solidFill>
              </a:rPr>
              <a:t> = "windows";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task.osName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Constructing Task</a:t>
            </a:r>
          </a:p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2FC2D9"/>
                </a:solidFill>
              </a:rPr>
              <a:t>class</a:t>
            </a:r>
            <a:r>
              <a:rPr lang="en-US" sz="1600" dirty="0">
                <a:solidFill>
                  <a:schemeClr val="bg1"/>
                </a:solidFill>
              </a:rPr>
              <a:t> Task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constructor</a:t>
            </a:r>
            <a:r>
              <a:rPr lang="en-US" sz="1600" dirty="0">
                <a:solidFill>
                  <a:schemeClr val="bg1"/>
                </a:solidFill>
              </a:rPr>
              <a:t>() </a:t>
            </a: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rgbClr val="2FC2D9"/>
                </a:solidFill>
              </a:rPr>
              <a:t> this</a:t>
            </a:r>
            <a:r>
              <a:rPr lang="en-US" sz="1600" dirty="0">
                <a:solidFill>
                  <a:schemeClr val="bg1"/>
                </a:solidFill>
              </a:rPr>
              <a:t>.taskId = </a:t>
            </a:r>
            <a:r>
              <a:rPr lang="en-US" sz="1600" dirty="0">
                <a:solidFill>
                  <a:srgbClr val="FF6600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rgbClr val="A3C644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console.log(</a:t>
            </a:r>
            <a:r>
              <a:rPr lang="en-US" sz="1600" dirty="0" smtClean="0">
                <a:solidFill>
                  <a:srgbClr val="2FC2D9"/>
                </a:solidFill>
              </a:rPr>
              <a:t>this</a:t>
            </a:r>
            <a:r>
              <a:rPr lang="en-US" sz="1600" dirty="0" smtClean="0">
                <a:solidFill>
                  <a:schemeClr val="bg1"/>
                </a:solidFill>
              </a:rPr>
              <a:t>.taskId);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rgbClr val="2FC2D9"/>
                </a:solidFill>
              </a:rPr>
              <a:t>static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sayHello</a:t>
            </a:r>
            <a:r>
              <a:rPr lang="en-US" sz="1600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</a:rPr>
              <a:t>console.log("Hello</a:t>
            </a:r>
            <a:r>
              <a:rPr lang="en-US" sz="1600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task </a:t>
            </a:r>
            <a:r>
              <a:rPr lang="en-US" sz="1600" dirty="0">
                <a:solidFill>
                  <a:schemeClr val="bg1"/>
                </a:solidFill>
              </a:rPr>
              <a:t>= </a:t>
            </a:r>
            <a:r>
              <a:rPr lang="en-US" sz="1600" dirty="0">
                <a:solidFill>
                  <a:srgbClr val="2FC2D9"/>
                </a:solidFill>
              </a:rPr>
              <a:t>new </a:t>
            </a:r>
            <a:r>
              <a:rPr lang="en-US" sz="1600" dirty="0">
                <a:solidFill>
                  <a:schemeClr val="bg1"/>
                </a:solidFill>
              </a:rPr>
              <a:t>Task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console.log(</a:t>
            </a:r>
            <a:r>
              <a:rPr lang="en-US" sz="1600" dirty="0" err="1" smtClean="0">
                <a:solidFill>
                  <a:schemeClr val="bg1"/>
                </a:solidFill>
              </a:rPr>
              <a:t>task.sayHello</a:t>
            </a:r>
            <a:r>
              <a:rPr lang="en-US" sz="1600" dirty="0" smtClean="0">
                <a:solidFill>
                  <a:schemeClr val="bg1"/>
                </a:solidFill>
              </a:rPr>
              <a:t>());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console.log(</a:t>
            </a:r>
            <a:r>
              <a:rPr lang="en-US" sz="1600" dirty="0" err="1" smtClean="0">
                <a:solidFill>
                  <a:schemeClr val="bg1"/>
                </a:solidFill>
              </a:rPr>
              <a:t>Task.sayHello</a:t>
            </a:r>
            <a:r>
              <a:rPr lang="en-US" sz="1600" dirty="0">
                <a:solidFill>
                  <a:schemeClr val="bg1"/>
                </a:solidFill>
              </a:rPr>
              <a:t>());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TypeError</a:t>
            </a:r>
            <a:r>
              <a:rPr lang="en-US" dirty="0"/>
              <a:t>: </a:t>
            </a:r>
            <a:r>
              <a:rPr lang="en-US" dirty="0" err="1"/>
              <a:t>task.sayHello</a:t>
            </a:r>
            <a:r>
              <a:rPr lang="en-US" dirty="0"/>
              <a:t> is not a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3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2FC2D9"/>
                </a:solidFill>
              </a:rPr>
              <a:t>class</a:t>
            </a:r>
            <a:r>
              <a:rPr lang="en-US" sz="1600" dirty="0">
                <a:solidFill>
                  <a:schemeClr val="bg1"/>
                </a:solidFill>
              </a:rPr>
              <a:t> Task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constructor</a:t>
            </a:r>
            <a:r>
              <a:rPr lang="en-US" sz="1600" dirty="0">
                <a:solidFill>
                  <a:schemeClr val="bg1"/>
                </a:solidFill>
              </a:rPr>
              <a:t>() </a:t>
            </a: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rgbClr val="2FC2D9"/>
                </a:solidFill>
              </a:rPr>
              <a:t> this</a:t>
            </a:r>
            <a:r>
              <a:rPr lang="en-US" sz="1600" dirty="0">
                <a:solidFill>
                  <a:schemeClr val="bg1"/>
                </a:solidFill>
              </a:rPr>
              <a:t>.taskId = </a:t>
            </a:r>
            <a:r>
              <a:rPr lang="en-US" sz="1600" dirty="0">
                <a:solidFill>
                  <a:srgbClr val="FF6600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rgbClr val="A3C644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rgbClr val="2FC2D9"/>
                </a:solidFill>
              </a:rPr>
              <a:t> static </a:t>
            </a:r>
            <a:r>
              <a:rPr lang="en-US" sz="1600" dirty="0" smtClean="0">
                <a:solidFill>
                  <a:srgbClr val="2FC2D9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showId</a:t>
            </a:r>
            <a:r>
              <a:rPr lang="en-US" sz="1600" dirty="0">
                <a:solidFill>
                  <a:schemeClr val="bg1"/>
                </a:solidFill>
              </a:rPr>
              <a:t>() </a:t>
            </a: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console.log(</a:t>
            </a:r>
            <a:r>
              <a:rPr lang="en-US" sz="1600" dirty="0" smtClean="0">
                <a:solidFill>
                  <a:srgbClr val="2FC2D9"/>
                </a:solidFill>
              </a:rPr>
              <a:t>this</a:t>
            </a:r>
            <a:r>
              <a:rPr lang="en-US" sz="1600" dirty="0" smtClean="0">
                <a:solidFill>
                  <a:schemeClr val="bg1"/>
                </a:solidFill>
              </a:rPr>
              <a:t>.taskId);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task </a:t>
            </a:r>
            <a:r>
              <a:rPr lang="en-US" sz="1600" dirty="0">
                <a:solidFill>
                  <a:schemeClr val="bg1"/>
                </a:solidFill>
              </a:rPr>
              <a:t>= </a:t>
            </a:r>
            <a:r>
              <a:rPr lang="en-US" sz="1600" dirty="0">
                <a:solidFill>
                  <a:srgbClr val="2FC2D9"/>
                </a:solidFill>
              </a:rPr>
              <a:t>new </a:t>
            </a:r>
            <a:r>
              <a:rPr lang="en-US" sz="1600" dirty="0">
                <a:solidFill>
                  <a:schemeClr val="bg1"/>
                </a:solidFill>
              </a:rPr>
              <a:t>Task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Task.showId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endParaRPr lang="en-US" dirty="0" smtClean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“Constructing Task”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ReferenceError</a:t>
            </a:r>
            <a:r>
              <a:rPr lang="en-US" dirty="0"/>
              <a:t>: Task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406353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console.log(window.Task === Task);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49877" y="146993"/>
            <a:ext cx="6012929" cy="4607072"/>
          </a:xfrm>
        </p:spPr>
        <p:txBody>
          <a:bodyPr/>
          <a:lstStyle/>
          <a:p>
            <a:r>
              <a:rPr lang="en-US" sz="1800" dirty="0" smtClean="0">
                <a:solidFill>
                  <a:srgbClr val="2FC2D9"/>
                </a:solidFill>
              </a:rPr>
              <a:t>class </a:t>
            </a:r>
            <a:r>
              <a:rPr lang="en-US" sz="1800" dirty="0" smtClean="0">
                <a:solidFill>
                  <a:schemeClr val="bg1"/>
                </a:solidFill>
              </a:rPr>
              <a:t>Task {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		this._id = 1;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>
                <a:solidFill>
                  <a:srgbClr val="2FC2D9"/>
                </a:solidFill>
              </a:rPr>
              <a:t>get</a:t>
            </a:r>
            <a:r>
              <a:rPr lang="en-US" sz="1800" dirty="0">
                <a:solidFill>
                  <a:schemeClr val="bg1"/>
                </a:solidFill>
              </a:rPr>
              <a:t> id(){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return this._id;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>
                <a:solidFill>
                  <a:srgbClr val="2FC2D9"/>
                </a:solidFill>
              </a:rPr>
              <a:t>set</a:t>
            </a:r>
            <a:r>
              <a:rPr lang="en-US" sz="1800" dirty="0">
                <a:solidFill>
                  <a:schemeClr val="bg1"/>
                </a:solidFill>
              </a:rPr>
              <a:t> id(value){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this._id = value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 smtClean="0">
                <a:solidFill>
                  <a:srgbClr val="2FC2D9"/>
                </a:solidFill>
              </a:rPr>
              <a:t>let</a:t>
            </a:r>
            <a:r>
              <a:rPr lang="en-US" sz="1800" dirty="0" smtClean="0">
                <a:solidFill>
                  <a:schemeClr val="bg1"/>
                </a:solidFill>
              </a:rPr>
              <a:t> task = </a:t>
            </a:r>
            <a:r>
              <a:rPr lang="en-US" sz="1800" dirty="0" smtClean="0">
                <a:solidFill>
                  <a:srgbClr val="2FC2D9"/>
                </a:solidFill>
              </a:rPr>
              <a:t>new </a:t>
            </a:r>
            <a:r>
              <a:rPr lang="en-US" sz="1800" dirty="0" smtClean="0">
                <a:solidFill>
                  <a:schemeClr val="bg1"/>
                </a:solidFill>
              </a:rPr>
              <a:t>Task();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task.id = 10;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console.log(task.id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FC2D9"/>
                </a:solidFill>
              </a:rPr>
              <a:t>class </a:t>
            </a:r>
            <a:r>
              <a:rPr lang="en-US" sz="18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console.log(</a:t>
            </a:r>
            <a:r>
              <a:rPr lang="en-US" sz="1800" dirty="0">
                <a:solidFill>
                  <a:srgbClr val="FF6600"/>
                </a:solidFill>
              </a:rPr>
              <a:t>“Constructing Task”</a:t>
            </a:r>
            <a:r>
              <a:rPr lang="en-US" sz="1800" dirty="0">
                <a:solidFill>
                  <a:schemeClr val="bg1"/>
                </a:solidFill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rgbClr val="2FC2D9"/>
                </a:solidFill>
              </a:rPr>
              <a:t>class</a:t>
            </a:r>
            <a:r>
              <a:rPr lang="en-US" sz="1800" dirty="0">
                <a:solidFill>
                  <a:schemeClr val="bg1"/>
                </a:solidFill>
              </a:rPr>
              <a:t> UrgentTask </a:t>
            </a:r>
            <a:r>
              <a:rPr lang="en-US" sz="1800" dirty="0">
                <a:solidFill>
                  <a:srgbClr val="2FC2D9"/>
                </a:solidFill>
              </a:rPr>
              <a:t>extends</a:t>
            </a:r>
            <a:r>
              <a:rPr lang="en-US" sz="1800" dirty="0">
                <a:solidFill>
                  <a:schemeClr val="bg1"/>
                </a:solidFill>
              </a:rPr>
              <a:t> Task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</a:t>
            </a:r>
            <a:r>
              <a:rPr lang="en-US" sz="1800" dirty="0">
                <a:solidFill>
                  <a:srgbClr val="2FC2D9"/>
                </a:solidFill>
              </a:rPr>
              <a:t>super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console.log(</a:t>
            </a:r>
            <a:r>
              <a:rPr lang="en-US" sz="1800" dirty="0">
                <a:solidFill>
                  <a:srgbClr val="FF6600"/>
                </a:solidFill>
              </a:rPr>
              <a:t>“Urgent  Task”</a:t>
            </a:r>
            <a:r>
              <a:rPr lang="en-US" sz="1800" dirty="0">
                <a:solidFill>
                  <a:schemeClr val="bg1"/>
                </a:solidFill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rgbClr val="2FC2D9"/>
                </a:solidFill>
              </a:rPr>
              <a:t>let</a:t>
            </a:r>
            <a:r>
              <a:rPr lang="en-US" sz="1800" dirty="0">
                <a:solidFill>
                  <a:schemeClr val="bg1"/>
                </a:solidFill>
              </a:rPr>
              <a:t> task = </a:t>
            </a:r>
            <a:r>
              <a:rPr lang="en-US" sz="1800" dirty="0">
                <a:solidFill>
                  <a:srgbClr val="2FC2D9"/>
                </a:solidFill>
              </a:rPr>
              <a:t>new </a:t>
            </a:r>
            <a:r>
              <a:rPr lang="en-US" sz="1800" dirty="0">
                <a:solidFill>
                  <a:schemeClr val="bg1"/>
                </a:solidFill>
              </a:rPr>
              <a:t>UrgentTask();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Constructing Task UrgentTask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2FC2D9"/>
                </a:solidFill>
              </a:rPr>
              <a:t>class </a:t>
            </a:r>
            <a:r>
              <a:rPr lang="en-US" sz="16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rgbClr val="2FC2D9"/>
                </a:solidFill>
              </a:rPr>
              <a:t>this</a:t>
            </a:r>
            <a:r>
              <a:rPr lang="en-US" sz="1600" dirty="0">
                <a:solidFill>
                  <a:schemeClr val="bg1"/>
                </a:solidFill>
              </a:rPr>
              <a:t>.id1 = </a:t>
            </a:r>
            <a:r>
              <a:rPr lang="en-US" sz="1600" dirty="0">
                <a:solidFill>
                  <a:srgbClr val="FF6600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sz="1600" dirty="0">
                <a:solidFill>
                  <a:srgbClr val="2FC2D9"/>
                </a:solidFill>
              </a:rPr>
              <a:t>class</a:t>
            </a:r>
            <a:r>
              <a:rPr lang="en-US" sz="1600" dirty="0">
                <a:solidFill>
                  <a:schemeClr val="bg1"/>
                </a:solidFill>
              </a:rPr>
              <a:t> UrgentTask </a:t>
            </a:r>
            <a:r>
              <a:rPr lang="en-US" sz="1600" dirty="0">
                <a:solidFill>
                  <a:srgbClr val="2FC2D9"/>
                </a:solidFill>
              </a:rPr>
              <a:t>extends</a:t>
            </a:r>
            <a:r>
              <a:rPr lang="en-US" sz="1600" dirty="0">
                <a:solidFill>
                  <a:schemeClr val="bg1"/>
                </a:solidFill>
              </a:rPr>
              <a:t> Task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rgbClr val="2FC2D9"/>
                </a:solidFill>
              </a:rPr>
              <a:t>super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		this</a:t>
            </a:r>
            <a:r>
              <a:rPr lang="en-US" sz="1600" dirty="0">
                <a:solidFill>
                  <a:schemeClr val="bg1"/>
                </a:solidFill>
              </a:rPr>
              <a:t>.id2 = </a:t>
            </a:r>
            <a:r>
              <a:rPr lang="en-US" sz="1600" dirty="0">
                <a:solidFill>
                  <a:srgbClr val="FF6600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>
                <a:solidFill>
                  <a:schemeClr val="bg1"/>
                </a:solidFill>
              </a:rPr>
              <a:t> task = </a:t>
            </a:r>
            <a:r>
              <a:rPr lang="en-US" sz="1600" dirty="0">
                <a:solidFill>
                  <a:srgbClr val="2FC2D9"/>
                </a:solidFill>
              </a:rPr>
              <a:t>new </a:t>
            </a:r>
            <a:r>
              <a:rPr lang="en-US" sz="1600" dirty="0">
                <a:solidFill>
                  <a:schemeClr val="bg1"/>
                </a:solidFill>
              </a:rPr>
              <a:t>UrgentTask();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console.log(task</a:t>
            </a:r>
            <a:r>
              <a:rPr lang="en-US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console.log(</a:t>
            </a:r>
            <a:r>
              <a:rPr lang="en-US" sz="1600" dirty="0" err="1">
                <a:solidFill>
                  <a:schemeClr val="bg1"/>
                </a:solidFill>
              </a:rPr>
              <a:t>UrgentTask.prototype</a:t>
            </a:r>
            <a:r>
              <a:rPr lang="en-US" sz="1600" dirty="0" err="1" smtClean="0">
                <a:solidFill>
                  <a:schemeClr val="bg1"/>
                </a:solidFill>
              </a:rPr>
              <a:t>.__proto</a:t>
            </a:r>
            <a:r>
              <a:rPr lang="en-US" sz="1600" dirty="0">
                <a:solidFill>
                  <a:schemeClr val="bg1"/>
                </a:solidFill>
              </a:rPr>
              <a:t>__ === </a:t>
            </a:r>
            <a:r>
              <a:rPr lang="en-US" sz="1600" dirty="0" err="1" smtClean="0">
                <a:solidFill>
                  <a:schemeClr val="bg1"/>
                </a:solidFill>
              </a:rPr>
              <a:t>Task.prototype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UrgentTask {id1: 1, id2: 2</a:t>
            </a:r>
            <a:r>
              <a:rPr lang="en-US" dirty="0" smtClean="0"/>
              <a:t>}</a:t>
            </a:r>
          </a:p>
          <a:p>
            <a:r>
              <a:rPr lang="en-US" dirty="0"/>
              <a:t>T</a:t>
            </a:r>
            <a:r>
              <a:rPr lang="en-US" dirty="0" smtClean="0"/>
              <a:t>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getTaskPriority()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UrgentTask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>
                <a:solidFill>
                  <a:schemeClr val="bg1"/>
                </a:solidFill>
              </a:rPr>
              <a:t> Task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getTaskPriority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UrgentTask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console.log(task.getTaskPriority());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getTaskPriority()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UrgentTask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getTaskPriority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super</a:t>
            </a:r>
            <a:r>
              <a:rPr lang="en-US" dirty="0" smtClean="0">
                <a:solidFill>
                  <a:schemeClr val="bg1"/>
                </a:solidFill>
              </a:rPr>
              <a:t>.getTaskPriority() 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smtClean="0">
                <a:solidFill>
                  <a:srgbClr val="E4471C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UrgentTask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console.log(task.getTaskPriority());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60807" y="1452283"/>
            <a:ext cx="5835329" cy="306190"/>
            <a:chOff x="357780" y="2067708"/>
            <a:chExt cx="7780439" cy="408253"/>
          </a:xfrm>
        </p:grpSpPr>
        <p:sp>
          <p:nvSpPr>
            <p:cNvPr id="34" name="TextBox 3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Constructor Functions(ES5)</a:t>
              </a:r>
              <a:endParaRPr lang="en-US" sz="1200" dirty="0"/>
            </a:p>
          </p:txBody>
        </p: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460807" y="974907"/>
            <a:ext cx="5835329" cy="306190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6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Encapsulation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460807" y="1929660"/>
            <a:ext cx="5835329" cy="306190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/>
                <a:t>Prototypal Inheritance using constructor Functions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41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30" y="962237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460807" y="2407036"/>
            <a:ext cx="5835329" cy="306190"/>
            <a:chOff x="357780" y="2067708"/>
            <a:chExt cx="7780439" cy="408253"/>
          </a:xfrm>
        </p:grpSpPr>
        <p:sp>
          <p:nvSpPr>
            <p:cNvPr id="20" name="TextBox 19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Class Fundamentals(ES6)</a:t>
              </a: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466067" y="2832703"/>
            <a:ext cx="5835329" cy="306190"/>
            <a:chOff x="357780" y="2067708"/>
            <a:chExt cx="7780439" cy="408253"/>
          </a:xfrm>
        </p:grpSpPr>
        <p:sp>
          <p:nvSpPr>
            <p:cNvPr id="27" name="TextBox 26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/>
                <a:t>Prototypal </a:t>
              </a:r>
              <a:r>
                <a:rPr lang="en-US" sz="1200" dirty="0"/>
                <a:t>Inheritance using </a:t>
              </a:r>
              <a:r>
                <a:rPr lang="en-US" sz="1200" dirty="0" smtClean="0"/>
                <a:t>Classes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2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FC2D9"/>
                </a:solidFill>
              </a:rPr>
              <a:t>class </a:t>
            </a:r>
            <a:r>
              <a:rPr lang="en-US" sz="18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</a:t>
            </a:r>
            <a:r>
              <a:rPr lang="en-US" sz="1800" dirty="0">
                <a:solidFill>
                  <a:srgbClr val="2FC2D9"/>
                </a:solidFill>
              </a:rPr>
              <a:t>this</a:t>
            </a:r>
            <a:r>
              <a:rPr lang="en-US" sz="1800" dirty="0">
                <a:solidFill>
                  <a:schemeClr val="bg1"/>
                </a:solidFill>
              </a:rPr>
              <a:t>.taskName = </a:t>
            </a:r>
            <a:r>
              <a:rPr lang="en-US" sz="1800" dirty="0">
                <a:solidFill>
                  <a:srgbClr val="FF6600"/>
                </a:solidFill>
              </a:rPr>
              <a:t>“Edit”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rgbClr val="2FC2D9"/>
                </a:solidFill>
              </a:rPr>
              <a:t>class</a:t>
            </a:r>
            <a:r>
              <a:rPr lang="en-US" sz="1800" dirty="0">
                <a:solidFill>
                  <a:schemeClr val="bg1"/>
                </a:solidFill>
              </a:rPr>
              <a:t> UrgentTask </a:t>
            </a:r>
            <a:r>
              <a:rPr lang="en-US" sz="1800" dirty="0">
                <a:solidFill>
                  <a:srgbClr val="2FC2D9"/>
                </a:solidFill>
              </a:rPr>
              <a:t>extends</a:t>
            </a:r>
            <a:r>
              <a:rPr lang="en-US" sz="1800" dirty="0">
                <a:solidFill>
                  <a:schemeClr val="bg1"/>
                </a:solidFill>
              </a:rPr>
              <a:t> Task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</a:t>
            </a:r>
            <a:r>
              <a:rPr lang="en-US" sz="1800" dirty="0">
                <a:solidFill>
                  <a:srgbClr val="2FC2D9"/>
                </a:solidFill>
              </a:rPr>
              <a:t>super()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</a:t>
            </a:r>
            <a:r>
              <a:rPr lang="en-US" sz="1800" dirty="0">
                <a:solidFill>
                  <a:srgbClr val="2FC2D9"/>
                </a:solidFill>
              </a:rPr>
              <a:t>this</a:t>
            </a:r>
            <a:r>
              <a:rPr lang="en-US" sz="1800" dirty="0">
                <a:solidFill>
                  <a:schemeClr val="bg1"/>
                </a:solidFill>
              </a:rPr>
              <a:t>.taskName =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dirty="0">
                <a:solidFill>
                  <a:srgbClr val="FF6600"/>
                </a:solidFill>
              </a:rPr>
              <a:t>`</a:t>
            </a:r>
            <a:r>
              <a:rPr lang="en-US" sz="1800" dirty="0">
                <a:solidFill>
                  <a:schemeClr val="bg1"/>
                </a:solidFill>
              </a:rPr>
              <a:t>${</a:t>
            </a:r>
            <a:r>
              <a:rPr lang="en-US" sz="1800" dirty="0">
                <a:solidFill>
                  <a:srgbClr val="2FC2D9"/>
                </a:solidFill>
              </a:rPr>
              <a:t>this</a:t>
            </a:r>
            <a:r>
              <a:rPr lang="en-US" sz="1800" dirty="0">
                <a:solidFill>
                  <a:schemeClr val="bg1"/>
                </a:solidFill>
              </a:rPr>
              <a:t>.taskName} </a:t>
            </a:r>
            <a:r>
              <a:rPr lang="en-US" sz="1800" dirty="0">
                <a:solidFill>
                  <a:srgbClr val="FF6600"/>
                </a:solidFill>
              </a:rPr>
              <a:t>Comment`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rgbClr val="2FC2D9"/>
                </a:solidFill>
              </a:rPr>
              <a:t>let</a:t>
            </a:r>
            <a:r>
              <a:rPr lang="en-US" sz="1800" dirty="0">
                <a:solidFill>
                  <a:schemeClr val="bg1"/>
                </a:solidFill>
              </a:rPr>
              <a:t> task = </a:t>
            </a:r>
            <a:r>
              <a:rPr lang="en-US" sz="1800" dirty="0">
                <a:solidFill>
                  <a:srgbClr val="2FC2D9"/>
                </a:solidFill>
              </a:rPr>
              <a:t>new </a:t>
            </a:r>
            <a:r>
              <a:rPr lang="en-US" sz="1800" dirty="0">
                <a:solidFill>
                  <a:schemeClr val="bg1"/>
                </a:solidFill>
              </a:rPr>
              <a:t>UrgentTask();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console.log(task.taskName);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Edit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getDefaultName()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“Task: unknown”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console.log(Task.getDefaultName());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Task: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2FC2D9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name = </a:t>
            </a:r>
            <a:r>
              <a:rPr lang="en-US" dirty="0" smtClean="0">
                <a:solidFill>
                  <a:srgbClr val="FF6600"/>
                </a:solidFill>
              </a:rPr>
              <a:t>“</a:t>
            </a:r>
            <a:r>
              <a:rPr lang="en-US" dirty="0">
                <a:solidFill>
                  <a:srgbClr val="FF6600"/>
                </a:solidFill>
              </a:rPr>
              <a:t>Task: unknown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console.log(Task.name);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Syntax Error: (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18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7303" y="3188715"/>
            <a:ext cx="4880247" cy="500906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303" y="2795402"/>
            <a:ext cx="2182777" cy="50090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 Constructor/Prototype Pattern</a:t>
            </a:r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0" y="0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95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0387" y="165450"/>
            <a:ext cx="8983613" cy="4607072"/>
          </a:xfrm>
        </p:spPr>
        <p:txBody>
          <a:bodyPr/>
          <a:lstStyle/>
          <a:p>
            <a:r>
              <a:rPr lang="en-US" sz="1400" dirty="0" smtClean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 User(</a:t>
            </a:r>
            <a:r>
              <a:rPr lang="en-US" sz="1400" dirty="0" err="1">
                <a:solidFill>
                  <a:schemeClr val="bg1"/>
                </a:solidFill>
              </a:rPr>
              <a:t>theName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theEmail</a:t>
            </a:r>
            <a:r>
              <a:rPr lang="en-US" sz="1400" dirty="0">
                <a:solidFill>
                  <a:schemeClr val="bg1"/>
                </a:solidFill>
              </a:rPr>
              <a:t>) </a:t>
            </a:r>
            <a:r>
              <a:rPr lang="en-US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this</a:t>
            </a:r>
            <a:r>
              <a:rPr lang="en-US" sz="1400" dirty="0" smtClean="0">
                <a:solidFill>
                  <a:schemeClr val="bg1"/>
                </a:solidFill>
              </a:rPr>
              <a:t>.name </a:t>
            </a:r>
            <a:r>
              <a:rPr lang="en-US" sz="1400" dirty="0">
                <a:solidFill>
                  <a:schemeClr val="bg1"/>
                </a:solidFill>
              </a:rPr>
              <a:t>= </a:t>
            </a:r>
            <a:r>
              <a:rPr lang="en-US" sz="1400" dirty="0" err="1">
                <a:solidFill>
                  <a:schemeClr val="bg1"/>
                </a:solidFill>
              </a:rPr>
              <a:t>theName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rgbClr val="2FC2D9"/>
                </a:solidFill>
              </a:rPr>
              <a:t>this</a:t>
            </a:r>
            <a:r>
              <a:rPr lang="en-US" sz="1400" dirty="0" err="1">
                <a:solidFill>
                  <a:schemeClr val="bg1"/>
                </a:solidFill>
              </a:rPr>
              <a:t>.email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theEmail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rgbClr val="2FC2D9"/>
                </a:solidFill>
              </a:rPr>
              <a:t>this</a:t>
            </a:r>
            <a:r>
              <a:rPr lang="en-US" sz="1400" dirty="0" err="1">
                <a:solidFill>
                  <a:schemeClr val="bg1"/>
                </a:solidFill>
              </a:rPr>
              <a:t>.quizScores</a:t>
            </a:r>
            <a:r>
              <a:rPr lang="en-US" sz="1400" dirty="0">
                <a:solidFill>
                  <a:schemeClr val="bg1"/>
                </a:solidFill>
              </a:rPr>
              <a:t> = [];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rgbClr val="2FC2D9"/>
                </a:solidFill>
              </a:rPr>
              <a:t>this</a:t>
            </a:r>
            <a:r>
              <a:rPr lang="en-US" sz="1400" dirty="0" err="1">
                <a:solidFill>
                  <a:schemeClr val="bg1"/>
                </a:solidFill>
              </a:rPr>
              <a:t>.currentScore</a:t>
            </a:r>
            <a:r>
              <a:rPr lang="en-US" sz="1400" dirty="0">
                <a:solidFill>
                  <a:schemeClr val="bg1"/>
                </a:solidFill>
              </a:rPr>
              <a:t> = 0;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User.prototype</a:t>
            </a:r>
            <a:r>
              <a:rPr lang="en-US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constructor: User,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saveScore:function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en-US" sz="1400" dirty="0" err="1">
                <a:solidFill>
                  <a:schemeClr val="bg1"/>
                </a:solidFill>
              </a:rPr>
              <a:t>theScoreToAdd</a:t>
            </a:r>
            <a:r>
              <a:rPr lang="en-US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rgbClr val="2FC2D9"/>
                </a:solidFill>
              </a:rPr>
              <a:t>this</a:t>
            </a:r>
            <a:r>
              <a:rPr lang="en-US" sz="1400" dirty="0" err="1">
                <a:solidFill>
                  <a:schemeClr val="bg1"/>
                </a:solidFill>
              </a:rPr>
              <a:t>.quizScores.push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theScoreToAdd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showNameAndScores:function</a:t>
            </a:r>
            <a:r>
              <a:rPr lang="en-US" sz="1400" dirty="0">
                <a:solidFill>
                  <a:schemeClr val="bg1"/>
                </a:solidFill>
              </a:rPr>
              <a:t> ()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scores = </a:t>
            </a:r>
            <a:r>
              <a:rPr lang="en-US" sz="1400" dirty="0" err="1">
                <a:solidFill>
                  <a:srgbClr val="2FC2D9"/>
                </a:solidFill>
              </a:rPr>
              <a:t>this</a:t>
            </a:r>
            <a:r>
              <a:rPr lang="en-US" sz="1400" dirty="0" err="1">
                <a:solidFill>
                  <a:schemeClr val="bg1"/>
                </a:solidFill>
              </a:rPr>
              <a:t>.quizScores.length</a:t>
            </a:r>
            <a:r>
              <a:rPr lang="en-US" sz="1400" dirty="0">
                <a:solidFill>
                  <a:schemeClr val="bg1"/>
                </a:solidFill>
              </a:rPr>
              <a:t> &gt; 0 ? </a:t>
            </a:r>
            <a:r>
              <a:rPr lang="en-US" sz="1400" dirty="0" err="1">
                <a:solidFill>
                  <a:schemeClr val="bg1"/>
                </a:solidFill>
              </a:rPr>
              <a:t>this.quizScores.join</a:t>
            </a:r>
            <a:r>
              <a:rPr lang="en-US" sz="1400" dirty="0">
                <a:solidFill>
                  <a:schemeClr val="bg1"/>
                </a:solidFill>
              </a:rPr>
              <a:t>(",") : "No Scores Yet";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return this.name + " Scores: " + scores;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doesn’t really have classes in the same </a:t>
            </a:r>
            <a:r>
              <a:rPr lang="en-US" dirty="0" smtClean="0"/>
              <a:t>sense </a:t>
            </a:r>
            <a:r>
              <a:rPr lang="en-US" dirty="0"/>
              <a:t>of static </a:t>
            </a:r>
            <a:r>
              <a:rPr lang="en-US" dirty="0" smtClean="0"/>
              <a:t>languages(es6 </a:t>
            </a:r>
            <a:r>
              <a:rPr lang="en-US" dirty="0"/>
              <a:t>have class like syntax). </a:t>
            </a: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onstructor functions with New keyword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0387" y="165450"/>
            <a:ext cx="6012929" cy="4607072"/>
          </a:xfrm>
        </p:spPr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Task()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 </a:t>
            </a:r>
            <a:r>
              <a:rPr lang="en-US" dirty="0" smtClean="0">
                <a:solidFill>
                  <a:schemeClr val="bg1"/>
                </a:solidFill>
              </a:rPr>
              <a:t>Task);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Task()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console.log(window.Task === Task);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37889</TotalTime>
  <Words>755</Words>
  <Application>Microsoft Office PowerPoint</Application>
  <PresentationFormat>On-screen Show (16:9)</PresentationFormat>
  <Paragraphs>468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Siva Ninala</cp:lastModifiedBy>
  <cp:revision>857</cp:revision>
  <cp:lastPrinted>2014-07-09T13:30:36Z</cp:lastPrinted>
  <dcterms:created xsi:type="dcterms:W3CDTF">2016-08-01T15:30:14Z</dcterms:created>
  <dcterms:modified xsi:type="dcterms:W3CDTF">2017-11-01T18:22:30Z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