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48"/>
  </p:notesMasterIdLst>
  <p:handoutMasterIdLst>
    <p:handoutMasterId r:id="rId49"/>
  </p:handoutMasterIdLst>
  <p:sldIdLst>
    <p:sldId id="448" r:id="rId5"/>
    <p:sldId id="684" r:id="rId6"/>
    <p:sldId id="524" r:id="rId7"/>
    <p:sldId id="676" r:id="rId8"/>
    <p:sldId id="686" r:id="rId9"/>
    <p:sldId id="687" r:id="rId10"/>
    <p:sldId id="689" r:id="rId11"/>
    <p:sldId id="690" r:id="rId12"/>
    <p:sldId id="717" r:id="rId13"/>
    <p:sldId id="691" r:id="rId14"/>
    <p:sldId id="692" r:id="rId15"/>
    <p:sldId id="693" r:id="rId16"/>
    <p:sldId id="694" r:id="rId17"/>
    <p:sldId id="695" r:id="rId18"/>
    <p:sldId id="696" r:id="rId19"/>
    <p:sldId id="697" r:id="rId20"/>
    <p:sldId id="698" r:id="rId21"/>
    <p:sldId id="699" r:id="rId22"/>
    <p:sldId id="700" r:id="rId23"/>
    <p:sldId id="720" r:id="rId24"/>
    <p:sldId id="704" r:id="rId25"/>
    <p:sldId id="716" r:id="rId26"/>
    <p:sldId id="705" r:id="rId27"/>
    <p:sldId id="706" r:id="rId28"/>
    <p:sldId id="707" r:id="rId29"/>
    <p:sldId id="708" r:id="rId30"/>
    <p:sldId id="709" r:id="rId31"/>
    <p:sldId id="710" r:id="rId32"/>
    <p:sldId id="711" r:id="rId33"/>
    <p:sldId id="712" r:id="rId34"/>
    <p:sldId id="713" r:id="rId35"/>
    <p:sldId id="714" r:id="rId36"/>
    <p:sldId id="719" r:id="rId37"/>
    <p:sldId id="701" r:id="rId38"/>
    <p:sldId id="703" r:id="rId39"/>
    <p:sldId id="721" r:id="rId40"/>
    <p:sldId id="722" r:id="rId41"/>
    <p:sldId id="723" r:id="rId42"/>
    <p:sldId id="718" r:id="rId43"/>
    <p:sldId id="724" r:id="rId44"/>
    <p:sldId id="715" r:id="rId45"/>
    <p:sldId id="559" r:id="rId46"/>
    <p:sldId id="560" r:id="rId4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88" autoAdjust="0"/>
  </p:normalViewPr>
  <p:slideViewPr>
    <p:cSldViewPr snapToGrid="0">
      <p:cViewPr varScale="1">
        <p:scale>
          <a:sx n="117" d="100"/>
          <a:sy n="117" d="100"/>
        </p:scale>
        <p:origin x="654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393192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/>
              <a:t>QUESTION</a:t>
            </a:r>
            <a:endParaRPr lang="en-US" sz="2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>
                <a:solidFill>
                  <a:srgbClr val="2FC2D9"/>
                </a:solidFill>
              </a:rPr>
              <a:t>ANSWER</a:t>
            </a:r>
            <a:endParaRPr lang="en-US" sz="21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13147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9" y="995247"/>
            <a:ext cx="1350370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  <p:sldLayoutId id="2147483770" r:id="rId10"/>
    <p:sldLayoutId id="2147483771" r:id="rId11"/>
    <p:sldLayoutId id="2147483773" r:id="rId12"/>
    <p:sldLayoutId id="2147483774" r:id="rId13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3r3qzrv/" TargetMode="External"/><Relationship Id="rId2" Type="http://schemas.openxmlformats.org/officeDocument/2006/relationships/hyperlink" Target="https://jsfiddle.net/L08tum85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jsfiddle.net/b4pt6q8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ECMAScript 6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Ninala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August 22,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Template literals are string literals allowing embedded expressions</a:t>
            </a:r>
          </a:p>
          <a:p>
            <a:r>
              <a:rPr lang="en-US" dirty="0" smtClean="0"/>
              <a:t>Defined by new operator </a:t>
            </a:r>
            <a:r>
              <a:rPr lang="en-US" dirty="0">
                <a:solidFill>
                  <a:schemeClr val="accent3"/>
                </a:solidFill>
              </a:rPr>
              <a:t>‘`’</a:t>
            </a:r>
            <a:r>
              <a:rPr lang="en-US" dirty="0"/>
              <a:t> </a:t>
            </a:r>
            <a:r>
              <a:rPr lang="en-US" dirty="0" smtClean="0"/>
              <a:t>introduced in ES6</a:t>
            </a:r>
          </a:p>
          <a:p>
            <a:pPr lvl="0"/>
            <a:r>
              <a:rPr lang="en-US" dirty="0" smtClean="0"/>
              <a:t>Supports multi-line </a:t>
            </a:r>
            <a:r>
              <a:rPr lang="en-US" dirty="0"/>
              <a:t>strings and string interpolation </a:t>
            </a:r>
            <a:r>
              <a:rPr lang="en-US" dirty="0" smtClean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</p:spTree>
    <p:extLst>
      <p:ext uri="{BB962C8B-B14F-4D97-AF65-F5344CB8AC3E}">
        <p14:creationId xmlns:p14="http://schemas.microsoft.com/office/powerpoint/2010/main" val="30363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 = `string text line 1</a:t>
            </a:r>
          </a:p>
          <a:p>
            <a:r>
              <a:rPr lang="en-US" dirty="0">
                <a:solidFill>
                  <a:schemeClr val="bg1"/>
                </a:solidFill>
              </a:rPr>
              <a:t> string text line 2`;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name = "Bob", time = "today";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chemeClr val="bg1"/>
                </a:solidFill>
              </a:rPr>
              <a:t> result = `Hello ${name}, how are you ${time}?`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console.log(result);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string text line 1 </a:t>
            </a:r>
          </a:p>
          <a:p>
            <a:r>
              <a:rPr lang="en-US" dirty="0" smtClean="0"/>
              <a:t>string </a:t>
            </a:r>
            <a:r>
              <a:rPr lang="en-US" dirty="0"/>
              <a:t>text line </a:t>
            </a:r>
            <a:r>
              <a:rPr lang="en-US" dirty="0" smtClean="0"/>
              <a:t>2</a:t>
            </a:r>
          </a:p>
          <a:p>
            <a:r>
              <a:rPr lang="en-US" dirty="0"/>
              <a:t>Hello Bob, how are you today?</a:t>
            </a:r>
          </a:p>
        </p:txBody>
      </p:sp>
    </p:spTree>
    <p:extLst>
      <p:ext uri="{BB962C8B-B14F-4D97-AF65-F5344CB8AC3E}">
        <p14:creationId xmlns:p14="http://schemas.microsoft.com/office/powerpoint/2010/main" val="39797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Destructuring</a:t>
            </a:r>
            <a:r>
              <a:rPr lang="en-US" dirty="0"/>
              <a:t> allows binding using pattern matching, with support for matching arrays and </a:t>
            </a:r>
            <a:r>
              <a:rPr lang="en-US" dirty="0" smtClean="0"/>
              <a:t>objects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onvenient </a:t>
            </a:r>
            <a:r>
              <a:rPr lang="en-US" dirty="0"/>
              <a:t>way of extracting multiple values </a:t>
            </a:r>
            <a:r>
              <a:rPr lang="en-US" dirty="0" smtClean="0"/>
              <a:t>from </a:t>
            </a:r>
            <a:r>
              <a:rPr lang="en-US" dirty="0"/>
              <a:t>(possibly nested) objects and </a:t>
            </a:r>
            <a:r>
              <a:rPr lang="en-US" dirty="0" smtClean="0"/>
              <a:t>Arrays</a:t>
            </a:r>
          </a:p>
          <a:p>
            <a:pPr lvl="0"/>
            <a:r>
              <a:rPr lang="en-US" dirty="0" smtClean="0"/>
              <a:t>Pick what you need</a:t>
            </a:r>
          </a:p>
          <a:p>
            <a:pPr lvl="0"/>
            <a:r>
              <a:rPr lang="en-US" dirty="0" err="1" smtClean="0"/>
              <a:t>Destructuring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fail-soft.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// </a:t>
            </a:r>
            <a:r>
              <a:rPr lang="en-US" sz="1200" dirty="0">
                <a:solidFill>
                  <a:schemeClr val="bg1"/>
                </a:solidFill>
              </a:rPr>
              <a:t>list matching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[a, , b] = [1, 2, 3</a:t>
            </a:r>
            <a:r>
              <a:rPr lang="en-US" sz="1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console.log(a, b);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// </a:t>
            </a:r>
            <a:r>
              <a:rPr lang="en-US" sz="1200" dirty="0">
                <a:solidFill>
                  <a:schemeClr val="bg1"/>
                </a:solidFill>
              </a:rPr>
              <a:t>Can be used in parameter position</a:t>
            </a:r>
          </a:p>
          <a:p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g</a:t>
            </a:r>
            <a:r>
              <a:rPr lang="en-US" sz="1200" dirty="0" smtClean="0">
                <a:solidFill>
                  <a:schemeClr val="bg1"/>
                </a:solidFill>
              </a:rPr>
              <a:t>({ </a:t>
            </a:r>
            <a:r>
              <a:rPr lang="en-US" sz="1200" dirty="0">
                <a:solidFill>
                  <a:schemeClr val="bg1"/>
                </a:solidFill>
              </a:rPr>
              <a:t>name: </a:t>
            </a:r>
            <a:r>
              <a:rPr lang="en-US" sz="1200" dirty="0" smtClean="0">
                <a:solidFill>
                  <a:schemeClr val="bg1"/>
                </a:solidFill>
              </a:rPr>
              <a:t>x})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console.log(x);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g</a:t>
            </a:r>
            <a:r>
              <a:rPr lang="en-US" sz="1200" dirty="0" smtClean="0">
                <a:solidFill>
                  <a:schemeClr val="bg1"/>
                </a:solidFill>
              </a:rPr>
              <a:t>({ name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smtClean="0">
                <a:solidFill>
                  <a:schemeClr val="bg1"/>
                </a:solidFill>
              </a:rPr>
              <a:t>5})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// Fail-soft </a:t>
            </a:r>
            <a:r>
              <a:rPr lang="en-US" sz="1200" dirty="0" err="1">
                <a:solidFill>
                  <a:schemeClr val="bg1"/>
                </a:solidFill>
              </a:rPr>
              <a:t>destructuring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[a] = [];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 smtClean="0">
                <a:solidFill>
                  <a:schemeClr val="bg1"/>
                </a:solidFill>
              </a:rPr>
              <a:t>onsole.log(a </a:t>
            </a:r>
            <a:r>
              <a:rPr lang="en-US" sz="1200" dirty="0">
                <a:solidFill>
                  <a:schemeClr val="bg1"/>
                </a:solidFill>
              </a:rPr>
              <a:t>=== </a:t>
            </a:r>
            <a:r>
              <a:rPr lang="en-US" sz="1200" dirty="0" smtClean="0">
                <a:solidFill>
                  <a:schemeClr val="bg1"/>
                </a:solidFill>
              </a:rPr>
              <a:t>undefined);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// Fail-soft </a:t>
            </a:r>
            <a:r>
              <a:rPr lang="en-US" sz="1200" dirty="0" err="1">
                <a:solidFill>
                  <a:schemeClr val="bg1"/>
                </a:solidFill>
              </a:rPr>
              <a:t>destructuring</a:t>
            </a:r>
            <a:r>
              <a:rPr lang="en-US" sz="1200" dirty="0">
                <a:solidFill>
                  <a:schemeClr val="bg1"/>
                </a:solidFill>
              </a:rPr>
              <a:t> with defaults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[a = 1] = [];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</a:t>
            </a:r>
            <a:r>
              <a:rPr lang="en-US" sz="1200" dirty="0" smtClean="0">
                <a:solidFill>
                  <a:schemeClr val="bg1"/>
                </a:solidFill>
              </a:rPr>
              <a:t>a </a:t>
            </a:r>
            <a:r>
              <a:rPr lang="en-US" sz="1200" dirty="0">
                <a:solidFill>
                  <a:schemeClr val="bg1"/>
                </a:solidFill>
              </a:rPr>
              <a:t>=== </a:t>
            </a:r>
            <a:r>
              <a:rPr lang="en-US" sz="1200" dirty="0" smtClean="0">
                <a:solidFill>
                  <a:schemeClr val="bg1"/>
                </a:solidFill>
              </a:rPr>
              <a:t>1);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1, 3</a:t>
            </a:r>
          </a:p>
          <a:p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049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Callee</a:t>
            </a:r>
            <a:r>
              <a:rPr lang="en-US" dirty="0" smtClean="0"/>
              <a:t>-evaluated </a:t>
            </a:r>
            <a:r>
              <a:rPr lang="en-US" dirty="0"/>
              <a:t>default parameter values</a:t>
            </a:r>
            <a:endParaRPr lang="en-US" dirty="0" smtClean="0"/>
          </a:p>
          <a:p>
            <a:pPr lvl="0"/>
            <a:r>
              <a:rPr lang="en-US" dirty="0"/>
              <a:t>Rest replaces the need for arguments and </a:t>
            </a:r>
            <a:r>
              <a:rPr lang="en-US" dirty="0" smtClean="0"/>
              <a:t>addresses</a:t>
            </a:r>
          </a:p>
          <a:p>
            <a:pPr lvl="0"/>
            <a:r>
              <a:rPr lang="en-US" dirty="0"/>
              <a:t>Turn an array into consecutive arguments in a function </a:t>
            </a:r>
            <a:r>
              <a:rPr lang="en-US" dirty="0" smtClean="0"/>
              <a:t>call</a:t>
            </a:r>
          </a:p>
          <a:p>
            <a:r>
              <a:rPr lang="en-US" dirty="0"/>
              <a:t>Default values can refer to other variables in the pattern, but order matters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+ Rest + Spread</a:t>
            </a:r>
          </a:p>
        </p:txBody>
      </p:sp>
    </p:spTree>
    <p:extLst>
      <p:ext uri="{BB962C8B-B14F-4D97-AF65-F5344CB8AC3E}">
        <p14:creationId xmlns:p14="http://schemas.microsoft.com/office/powerpoint/2010/main" val="3836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//default value</a:t>
            </a:r>
          </a:p>
          <a:p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f(x, y = 12)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x + y;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console.log(f(3) == 15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//</a:t>
            </a:r>
            <a:r>
              <a:rPr lang="en-US" sz="1200" dirty="0">
                <a:solidFill>
                  <a:schemeClr val="bg1"/>
                </a:solidFill>
              </a:rPr>
              <a:t>rest</a:t>
            </a:r>
          </a:p>
          <a:p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f(x, ...y)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// y is an Array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x * </a:t>
            </a:r>
            <a:r>
              <a:rPr lang="en-US" sz="1200" dirty="0" err="1">
                <a:solidFill>
                  <a:schemeClr val="bg1"/>
                </a:solidFill>
              </a:rPr>
              <a:t>y.length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console.log(f(3, "hello", true))</a:t>
            </a:r>
          </a:p>
          <a:p>
            <a:r>
              <a:rPr lang="en-US" sz="1200" dirty="0">
                <a:solidFill>
                  <a:schemeClr val="bg1"/>
                </a:solidFill>
              </a:rPr>
              <a:t>//spread</a:t>
            </a:r>
          </a:p>
          <a:p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f(x, y, z)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x + y + z;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</a:rPr>
              <a:t>// Pass each </a:t>
            </a:r>
            <a:r>
              <a:rPr lang="en-US" sz="1200" dirty="0" smtClean="0">
                <a:solidFill>
                  <a:schemeClr val="bg1"/>
                </a:solidFill>
              </a:rPr>
              <a:t>element </a:t>
            </a:r>
            <a:r>
              <a:rPr lang="en-US" sz="1200" dirty="0">
                <a:solidFill>
                  <a:schemeClr val="bg1"/>
                </a:solidFill>
              </a:rPr>
              <a:t>of array as argument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console.log(f(...[1, 2, 3]))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30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ES6 </a:t>
            </a:r>
            <a:r>
              <a:rPr lang="en-US" dirty="0"/>
              <a:t>classes are a simple sugar over the prototype-based OO pattern</a:t>
            </a:r>
            <a:endParaRPr lang="en-US" dirty="0" smtClean="0"/>
          </a:p>
          <a:p>
            <a:pPr lvl="0"/>
            <a:r>
              <a:rPr lang="en-US" dirty="0" smtClean="0"/>
              <a:t>Support </a:t>
            </a:r>
            <a:r>
              <a:rPr lang="en-US" dirty="0"/>
              <a:t>prototype-based inheritance, super calls, instance and static methods and </a:t>
            </a:r>
            <a:r>
              <a:rPr lang="en-US" dirty="0" smtClean="0"/>
              <a:t>constructors</a:t>
            </a:r>
            <a:endParaRPr lang="en-US" dirty="0"/>
          </a:p>
          <a:p>
            <a:pPr lvl="0"/>
            <a:r>
              <a:rPr lang="en-US" dirty="0" smtClean="0"/>
              <a:t>Build-in constructors (like Array) </a:t>
            </a:r>
            <a:r>
              <a:rPr lang="en-US" dirty="0"/>
              <a:t>as super class is easier in </a:t>
            </a:r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2FC2D9"/>
                </a:solidFill>
              </a:rPr>
              <a:t>class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Animal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constructor</a:t>
            </a:r>
            <a:r>
              <a:rPr lang="en-US" sz="1200" dirty="0">
                <a:solidFill>
                  <a:schemeClr val="bg1"/>
                </a:solidFill>
              </a:rPr>
              <a:t>(name)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this.name = name;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speak()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console.log(this.name + ' makes a noise.');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rgbClr val="2FC2D9"/>
                </a:solidFill>
              </a:rPr>
              <a:t>class</a:t>
            </a:r>
            <a:r>
              <a:rPr lang="en-US" sz="1200" dirty="0">
                <a:solidFill>
                  <a:schemeClr val="bg1"/>
                </a:solidFill>
              </a:rPr>
              <a:t> Dog </a:t>
            </a:r>
            <a:r>
              <a:rPr lang="en-US" sz="1200" dirty="0">
                <a:solidFill>
                  <a:srgbClr val="2FC2D9"/>
                </a:solidFill>
              </a:rPr>
              <a:t>extends</a:t>
            </a:r>
            <a:r>
              <a:rPr lang="en-US" sz="1200" dirty="0">
                <a:solidFill>
                  <a:schemeClr val="bg1"/>
                </a:solidFill>
              </a:rPr>
              <a:t> Animal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speak()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console.log(this.name + ' barks.');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d = new Dog('Snoopy');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d.speak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Snoopy </a:t>
            </a:r>
            <a:r>
              <a:rPr lang="en-US" dirty="0"/>
              <a:t>barks</a:t>
            </a:r>
          </a:p>
        </p:txBody>
      </p:sp>
    </p:spTree>
    <p:extLst>
      <p:ext uri="{BB962C8B-B14F-4D97-AF65-F5344CB8AC3E}">
        <p14:creationId xmlns:p14="http://schemas.microsoft.com/office/powerpoint/2010/main" val="11706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for...of statement creates a loop iterating over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pPr lvl="0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a helper function if you want to iterate over plain objects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for...of</a:t>
            </a:r>
          </a:p>
        </p:txBody>
      </p:sp>
    </p:spTree>
    <p:extLst>
      <p:ext uri="{BB962C8B-B14F-4D97-AF65-F5344CB8AC3E}">
        <p14:creationId xmlns:p14="http://schemas.microsoft.com/office/powerpoint/2010/main" val="12111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2FC2D9"/>
                </a:solidFill>
              </a:rPr>
              <a:t>let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iterable</a:t>
            </a:r>
            <a:r>
              <a:rPr lang="en-US" sz="1200" dirty="0">
                <a:solidFill>
                  <a:schemeClr val="bg1"/>
                </a:solidFill>
              </a:rPr>
              <a:t> = [10, 20, 30];</a:t>
            </a:r>
          </a:p>
          <a:p>
            <a:r>
              <a:rPr lang="en-US" sz="1200" dirty="0">
                <a:solidFill>
                  <a:srgbClr val="2FC2D9"/>
                </a:solidFill>
              </a:rPr>
              <a:t>let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arr</a:t>
            </a:r>
            <a:r>
              <a:rPr lang="en-US" sz="1200" dirty="0" smtClean="0">
                <a:solidFill>
                  <a:schemeClr val="bg1"/>
                </a:solidFill>
              </a:rPr>
              <a:t> = [];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rgbClr val="2FC2D9"/>
                </a:solidFill>
              </a:rPr>
              <a:t>for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dirty="0">
                <a:solidFill>
                  <a:srgbClr val="2FC2D9"/>
                </a:solidFill>
              </a:rPr>
              <a:t>let</a:t>
            </a:r>
            <a:r>
              <a:rPr lang="en-US" sz="1200" dirty="0">
                <a:solidFill>
                  <a:schemeClr val="bg1"/>
                </a:solidFill>
              </a:rPr>
              <a:t> value </a:t>
            </a:r>
            <a:r>
              <a:rPr lang="en-US" sz="1200" dirty="0">
                <a:solidFill>
                  <a:srgbClr val="2FC2D9"/>
                </a:solidFill>
              </a:rPr>
              <a:t>of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iterable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r>
              <a:rPr lang="en-US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console.log(value);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</a:rPr>
              <a:t>arr.push</a:t>
            </a:r>
            <a:r>
              <a:rPr lang="en-US" sz="1200" dirty="0" smtClean="0">
                <a:solidFill>
                  <a:schemeClr val="bg1"/>
                </a:solidFill>
              </a:rPr>
              <a:t>(() =&gt; value);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</a:t>
            </a:r>
            <a:r>
              <a:rPr lang="en-US" sz="1200" dirty="0" err="1" smtClean="0">
                <a:solidFill>
                  <a:schemeClr val="bg1"/>
                </a:solidFill>
              </a:rPr>
              <a:t>arr.map</a:t>
            </a:r>
            <a:r>
              <a:rPr lang="en-US" sz="1200" dirty="0" smtClean="0">
                <a:solidFill>
                  <a:schemeClr val="bg1"/>
                </a:solidFill>
              </a:rPr>
              <a:t>(a </a:t>
            </a:r>
            <a:r>
              <a:rPr lang="en-US" sz="1200" dirty="0" smtClean="0">
                <a:solidFill>
                  <a:schemeClr val="bg1"/>
                </a:solidFill>
              </a:rPr>
              <a:t>=&gt; a</a:t>
            </a:r>
            <a:r>
              <a:rPr lang="en-US" sz="1200" dirty="0" smtClean="0">
                <a:solidFill>
                  <a:schemeClr val="bg1"/>
                </a:solidFill>
              </a:rPr>
              <a:t>()));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  <a:endParaRPr lang="en-US" dirty="0"/>
          </a:p>
          <a:p>
            <a:r>
              <a:rPr lang="en-US" dirty="0" smtClean="0"/>
              <a:t>30</a:t>
            </a:r>
          </a:p>
          <a:p>
            <a:r>
              <a:rPr lang="en-US" dirty="0" smtClean="0"/>
              <a:t>[10, 20, 30]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0728" y="1327316"/>
            <a:ext cx="3903426" cy="30415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6" y="1321134"/>
            <a:ext cx="3931920" cy="330985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8148" y="960623"/>
            <a:ext cx="1578894" cy="318549"/>
          </a:xfrm>
        </p:spPr>
        <p:txBody>
          <a:bodyPr/>
          <a:lstStyle/>
          <a:p>
            <a:r>
              <a:rPr lang="en-US" dirty="0" smtClean="0"/>
              <a:t>ES6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986" y="1372543"/>
            <a:ext cx="5835329" cy="306190"/>
            <a:chOff x="357780" y="1435606"/>
            <a:chExt cx="7780439" cy="408253"/>
          </a:xfrm>
        </p:grpSpPr>
        <p:sp>
          <p:nvSpPr>
            <p:cNvPr id="9" name="TextBox 8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Let + </a:t>
              </a:r>
              <a:r>
                <a:rPr lang="en-US" sz="12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Const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2986" y="1807645"/>
            <a:ext cx="5835329" cy="293484"/>
            <a:chOff x="357780" y="2067708"/>
            <a:chExt cx="7780439" cy="430442"/>
          </a:xfrm>
        </p:grpSpPr>
        <p:sp>
          <p:nvSpPr>
            <p:cNvPr id="14" name="TextBox 13"/>
            <p:cNvSpPr txBox="1"/>
            <p:nvPr/>
          </p:nvSpPr>
          <p:spPr>
            <a:xfrm>
              <a:off x="823019" y="2091887"/>
              <a:ext cx="7315200" cy="406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arrow functions</a:t>
              </a: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02986" y="2214908"/>
            <a:ext cx="5963811" cy="306190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8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enhanced object literals</a:t>
              </a: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986" y="2636091"/>
            <a:ext cx="5835329" cy="306190"/>
            <a:chOff x="357780" y="2067708"/>
            <a:chExt cx="7780439" cy="408253"/>
          </a:xfrm>
        </p:grpSpPr>
        <p:sp>
          <p:nvSpPr>
            <p:cNvPr id="24" name="TextBox 2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template strings</a:t>
              </a:r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02986" y="3057274"/>
            <a:ext cx="5835329" cy="306190"/>
            <a:chOff x="3072303" y="4642732"/>
            <a:chExt cx="7780439" cy="408253"/>
          </a:xfrm>
        </p:grpSpPr>
        <p:sp>
          <p:nvSpPr>
            <p:cNvPr id="29" name="TextBox 28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Destructuring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986" y="3918596"/>
            <a:ext cx="5835329" cy="306190"/>
            <a:chOff x="3126316" y="6096806"/>
            <a:chExt cx="7780439" cy="408253"/>
          </a:xfrm>
        </p:grpSpPr>
        <p:sp>
          <p:nvSpPr>
            <p:cNvPr id="33" name="TextBox 32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classes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2986" y="3500634"/>
            <a:ext cx="5835329" cy="306190"/>
            <a:chOff x="3126316" y="6096806"/>
            <a:chExt cx="7780439" cy="408253"/>
          </a:xfrm>
        </p:grpSpPr>
        <p:sp>
          <p:nvSpPr>
            <p:cNvPr id="37" name="TextBox 3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Default + Rest + Spread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83835" y="1444011"/>
            <a:ext cx="5835329" cy="306190"/>
            <a:chOff x="357780" y="1435606"/>
            <a:chExt cx="7780439" cy="408253"/>
          </a:xfrm>
        </p:grpSpPr>
        <p:sp>
          <p:nvSpPr>
            <p:cNvPr id="43" name="TextBox 42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For..Of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83835" y="1844487"/>
            <a:ext cx="5835329" cy="293485"/>
            <a:chOff x="357780" y="2067708"/>
            <a:chExt cx="7780439" cy="430443"/>
          </a:xfrm>
        </p:grpSpPr>
        <p:sp>
          <p:nvSpPr>
            <p:cNvPr id="48" name="TextBox 47"/>
            <p:cNvSpPr txBox="1"/>
            <p:nvPr/>
          </p:nvSpPr>
          <p:spPr>
            <a:xfrm>
              <a:off x="823019" y="2091887"/>
              <a:ext cx="7315200" cy="40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Generators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9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683835" y="2251749"/>
            <a:ext cx="5963811" cy="306190"/>
            <a:chOff x="357780" y="2067708"/>
            <a:chExt cx="7780439" cy="408253"/>
          </a:xfrm>
        </p:grpSpPr>
        <p:sp>
          <p:nvSpPr>
            <p:cNvPr id="53" name="TextBox 52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Map + Set + </a:t>
              </a:r>
              <a:r>
                <a:rPr lang="en-US" sz="1200" dirty="0" err="1"/>
                <a:t>WeakMap</a:t>
              </a:r>
              <a:r>
                <a:rPr lang="en-US" sz="1200" dirty="0"/>
                <a:t> + </a:t>
              </a:r>
              <a:r>
                <a:rPr lang="en-US" sz="1200" dirty="0" err="1"/>
                <a:t>WeakSet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10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683835" y="2672932"/>
            <a:ext cx="5835329" cy="306190"/>
            <a:chOff x="357780" y="2067708"/>
            <a:chExt cx="7780439" cy="408253"/>
          </a:xfrm>
        </p:grpSpPr>
        <p:sp>
          <p:nvSpPr>
            <p:cNvPr id="58" name="TextBox 57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Proxies</a:t>
              </a: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683835" y="3094115"/>
            <a:ext cx="5835329" cy="306190"/>
            <a:chOff x="3072303" y="4642732"/>
            <a:chExt cx="7780439" cy="408253"/>
          </a:xfrm>
        </p:grpSpPr>
        <p:sp>
          <p:nvSpPr>
            <p:cNvPr id="63" name="TextBox 62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Symbols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12</a:t>
              </a:r>
              <a:endParaRPr lang="en-US" sz="1275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83835" y="3483493"/>
            <a:ext cx="5835329" cy="306190"/>
            <a:chOff x="3126316" y="6096806"/>
            <a:chExt cx="7780439" cy="408253"/>
          </a:xfrm>
        </p:grpSpPr>
        <p:sp>
          <p:nvSpPr>
            <p:cNvPr id="67" name="TextBox 6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/>
                <a:t>Promises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13</a:t>
              </a:r>
              <a:endParaRPr lang="en-US" sz="1275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83835" y="3890072"/>
            <a:ext cx="5835329" cy="306190"/>
            <a:chOff x="3126316" y="6096806"/>
            <a:chExt cx="7780439" cy="408253"/>
          </a:xfrm>
        </p:grpSpPr>
        <p:sp>
          <p:nvSpPr>
            <p:cNvPr id="75" name="TextBox 74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Modules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14</a:t>
              </a:r>
              <a:endParaRPr lang="en-US" sz="1275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objectEntries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)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index = 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propKeys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</a:rPr>
              <a:t>Reflect.ownKeys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[</a:t>
            </a:r>
            <a:r>
              <a:rPr lang="en-US" sz="1200" dirty="0" err="1">
                <a:solidFill>
                  <a:schemeClr val="bg1"/>
                </a:solidFill>
              </a:rPr>
              <a:t>Symbol.iterator</a:t>
            </a:r>
            <a:r>
              <a:rPr lang="en-US" sz="1200" dirty="0">
                <a:solidFill>
                  <a:schemeClr val="bg1"/>
                </a:solidFill>
              </a:rPr>
              <a:t>]()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this;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next() </a:t>
            </a:r>
            <a:r>
              <a:rPr lang="en-US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entry </a:t>
            </a:r>
            <a:r>
              <a:rPr lang="en-US" sz="1200" dirty="0">
                <a:solidFill>
                  <a:schemeClr val="bg1"/>
                </a:solidFill>
              </a:rPr>
              <a:t>= {done: index &gt;= </a:t>
            </a:r>
            <a:r>
              <a:rPr lang="en-US" sz="1200" dirty="0" err="1">
                <a:solidFill>
                  <a:schemeClr val="bg1"/>
                </a:solidFill>
              </a:rPr>
              <a:t>propKeys.length</a:t>
            </a:r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if </a:t>
            </a:r>
            <a:r>
              <a:rPr lang="en-US" sz="1200" dirty="0" smtClean="0">
                <a:solidFill>
                  <a:schemeClr val="bg1"/>
                </a:solidFill>
              </a:rPr>
              <a:t>(!</a:t>
            </a:r>
            <a:r>
              <a:rPr lang="en-US" sz="1200" dirty="0" err="1" smtClean="0">
                <a:solidFill>
                  <a:schemeClr val="bg1"/>
                </a:solidFill>
              </a:rPr>
              <a:t>entry.done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key = </a:t>
            </a:r>
            <a:r>
              <a:rPr lang="en-US" sz="1200" dirty="0" err="1">
                <a:solidFill>
                  <a:schemeClr val="bg1"/>
                </a:solidFill>
              </a:rPr>
              <a:t>propKeys</a:t>
            </a:r>
            <a:r>
              <a:rPr lang="en-US" sz="1200" dirty="0">
                <a:solidFill>
                  <a:schemeClr val="bg1"/>
                </a:solidFill>
              </a:rPr>
              <a:t>[index++];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</a:rPr>
              <a:t>entry.value</a:t>
            </a:r>
            <a:r>
              <a:rPr lang="en-US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chemeClr val="bg1"/>
                </a:solidFill>
              </a:rPr>
              <a:t>[key, 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[key</a:t>
            </a:r>
            <a:r>
              <a:rPr lang="en-US" sz="1200" dirty="0">
                <a:solidFill>
                  <a:schemeClr val="bg1"/>
                </a:solidFill>
              </a:rPr>
              <a:t>]];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 smtClean="0">
                <a:solidFill>
                  <a:schemeClr val="bg1"/>
                </a:solidFill>
              </a:rPr>
              <a:t> entry;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</a:t>
            </a:r>
            <a:r>
              <a:rPr lang="en-US" sz="1200" dirty="0" err="1">
                <a:solidFill>
                  <a:srgbClr val="2FC2D9"/>
                </a:solidFill>
              </a:rPr>
              <a:t>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 = {name: ‘</a:t>
            </a:r>
            <a:r>
              <a:rPr lang="en-US" sz="1200" dirty="0" err="1" smtClean="0">
                <a:solidFill>
                  <a:schemeClr val="bg1"/>
                </a:solidFill>
              </a:rPr>
              <a:t>myName</a:t>
            </a:r>
            <a:r>
              <a:rPr lang="en-US" sz="1200" dirty="0" smtClean="0">
                <a:solidFill>
                  <a:schemeClr val="bg1"/>
                </a:solidFill>
              </a:rPr>
              <a:t>’, age: 35};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f</a:t>
            </a:r>
            <a:r>
              <a:rPr lang="en-US" sz="1200" dirty="0" smtClean="0">
                <a:solidFill>
                  <a:schemeClr val="bg1"/>
                </a:solidFill>
              </a:rPr>
              <a:t>or (</a:t>
            </a:r>
            <a:r>
              <a:rPr lang="en-US" sz="1200" dirty="0">
                <a:solidFill>
                  <a:srgbClr val="2FC2D9"/>
                </a:solidFill>
              </a:rPr>
              <a:t>let</a:t>
            </a:r>
            <a:r>
              <a:rPr lang="en-US" sz="1200" dirty="0" smtClean="0">
                <a:solidFill>
                  <a:schemeClr val="bg1"/>
                </a:solidFill>
              </a:rPr>
              <a:t> value of </a:t>
            </a:r>
            <a:r>
              <a:rPr lang="en-US" sz="1200" dirty="0" err="1" smtClean="0">
                <a:solidFill>
                  <a:schemeClr val="bg1"/>
                </a:solidFill>
              </a:rPr>
              <a:t>objectEntries</a:t>
            </a: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)) {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  console.log(value);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[‘name’, ‘</a:t>
            </a:r>
            <a:r>
              <a:rPr lang="en-US" dirty="0" err="1" smtClean="0"/>
              <a:t>myName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[‘age’, 35]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Generators (yield)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Generators simplify iterator-authoring using function* and yield.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The function* declaration defines a generator function, which returns a Generator object.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 Generators are subtypes of </a:t>
            </a:r>
            <a:r>
              <a:rPr lang="en-US" dirty="0" smtClean="0"/>
              <a:t>iterators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function* name([</a:t>
            </a:r>
            <a:r>
              <a:rPr lang="en-US" dirty="0" err="1"/>
              <a:t>param</a:t>
            </a:r>
            <a:r>
              <a:rPr lang="en-US" dirty="0"/>
              <a:t>[, </a:t>
            </a:r>
            <a:r>
              <a:rPr lang="en-US" dirty="0" err="1"/>
              <a:t>param</a:t>
            </a:r>
            <a:r>
              <a:rPr lang="en-US" dirty="0"/>
              <a:t>[, ... </a:t>
            </a:r>
            <a:r>
              <a:rPr lang="en-US" dirty="0" err="1"/>
              <a:t>param</a:t>
            </a:r>
            <a:r>
              <a:rPr lang="en-US" dirty="0"/>
              <a:t>]]]) {</a:t>
            </a:r>
          </a:p>
          <a:p>
            <a:pPr marL="0" indent="0">
              <a:buNone/>
            </a:pPr>
            <a:r>
              <a:rPr lang="en-US" dirty="0"/>
              <a:t>   statements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1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" y="137161"/>
            <a:ext cx="6162806" cy="4607072"/>
          </a:xfrm>
        </p:spPr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* gen(){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console.log("Hello");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2FC2D9"/>
                </a:solidFill>
              </a:rPr>
              <a:t>yield</a:t>
            </a:r>
            <a:r>
              <a:rPr lang="en-US" dirty="0">
                <a:solidFill>
                  <a:schemeClr val="bg1"/>
                </a:solidFill>
              </a:rPr>
              <a:t> null;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console.log("World");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it = gen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it.next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It.next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866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2FC2D9"/>
                </a:solidFill>
              </a:rPr>
              <a:t>function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*foo(x)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y = 2 * (yield (x + 1));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z = yield (y / 3);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(x + y + z);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it = foo( 5 </a:t>
            </a:r>
            <a:r>
              <a:rPr lang="en-US" sz="12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it.next</a:t>
            </a:r>
            <a:r>
              <a:rPr lang="en-US" sz="1200" dirty="0">
                <a:solidFill>
                  <a:schemeClr val="bg1"/>
                </a:solidFill>
              </a:rPr>
              <a:t>() );     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 </a:t>
            </a:r>
            <a:r>
              <a:rPr lang="en-US" sz="1200" dirty="0" err="1">
                <a:solidFill>
                  <a:schemeClr val="bg1"/>
                </a:solidFill>
              </a:rPr>
              <a:t>it.next</a:t>
            </a:r>
            <a:r>
              <a:rPr lang="en-US" sz="1200" dirty="0">
                <a:solidFill>
                  <a:schemeClr val="bg1"/>
                </a:solidFill>
              </a:rPr>
              <a:t>( 12 ) 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console.log( </a:t>
            </a:r>
            <a:r>
              <a:rPr lang="en-US" sz="1200" dirty="0" err="1">
                <a:solidFill>
                  <a:schemeClr val="bg1"/>
                </a:solidFill>
              </a:rPr>
              <a:t>it.next</a:t>
            </a:r>
            <a:r>
              <a:rPr lang="en-US" sz="1200" dirty="0">
                <a:solidFill>
                  <a:schemeClr val="bg1"/>
                </a:solidFill>
              </a:rPr>
              <a:t>( 13 ) );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{ value:6, </a:t>
            </a:r>
            <a:r>
              <a:rPr lang="en-US" dirty="0" err="1"/>
              <a:t>done:false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/>
              <a:t>{ value:8, </a:t>
            </a:r>
            <a:r>
              <a:rPr lang="en-US" dirty="0" err="1"/>
              <a:t>done:false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/>
              <a:t>{ value:42, </a:t>
            </a:r>
            <a:r>
              <a:rPr lang="en-US" dirty="0" err="1"/>
              <a:t>done:true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275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/>
              <a:t>+ Set + </a:t>
            </a:r>
            <a:r>
              <a:rPr lang="en-US" dirty="0" err="1"/>
              <a:t>WeakMap</a:t>
            </a:r>
            <a:r>
              <a:rPr lang="en-US" dirty="0"/>
              <a:t> + </a:t>
            </a:r>
            <a:r>
              <a:rPr lang="en-US" dirty="0" err="1"/>
              <a:t>WeakSet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Map:</a:t>
            </a:r>
            <a:endParaRPr lang="en-US" b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Map </a:t>
            </a:r>
            <a:r>
              <a:rPr lang="en-US" dirty="0"/>
              <a:t>object holds key-value </a:t>
            </a:r>
            <a:r>
              <a:rPr lang="en-US" dirty="0" smtClean="0"/>
              <a:t>pairs.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Objects and primitive values may be used as either a key or a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b="1" dirty="0"/>
              <a:t>Set: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object lets you store unique values of any type, whether primitive values or object references</a:t>
            </a:r>
          </a:p>
          <a:p>
            <a:pPr marL="0" indent="0">
              <a:buNone/>
            </a:pPr>
            <a:r>
              <a:rPr lang="en-US" b="1" dirty="0" err="1" smtClean="0"/>
              <a:t>WeakMap</a:t>
            </a:r>
            <a:r>
              <a:rPr lang="en-US" b="1" dirty="0" smtClean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WeakMap</a:t>
            </a:r>
            <a:r>
              <a:rPr lang="en-US" dirty="0" smtClean="0"/>
              <a:t> </a:t>
            </a:r>
            <a:r>
              <a:rPr lang="en-US" dirty="0"/>
              <a:t>object is a collection of key/value pairs in which the keys must be objects and the values can be arbitrary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r>
              <a:rPr lang="en-US" b="1" dirty="0" err="1" smtClean="0"/>
              <a:t>WeakSet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WeakSet</a:t>
            </a:r>
            <a:r>
              <a:rPr lang="en-US" dirty="0"/>
              <a:t> object lets you store weakly held objects in a collection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6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myMap</a:t>
            </a:r>
            <a:r>
              <a:rPr lang="en-US" sz="1200" dirty="0">
                <a:solidFill>
                  <a:schemeClr val="bg1"/>
                </a:solidFill>
              </a:rPr>
              <a:t> = new </a:t>
            </a:r>
            <a:r>
              <a:rPr lang="en-US" sz="1200" dirty="0">
                <a:solidFill>
                  <a:srgbClr val="2FC2D9"/>
                </a:solidFill>
              </a:rPr>
              <a:t>Map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keyString</a:t>
            </a:r>
            <a:r>
              <a:rPr lang="en-US" sz="1200" dirty="0">
                <a:solidFill>
                  <a:schemeClr val="bg1"/>
                </a:solidFill>
              </a:rPr>
              <a:t> = 'a string',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keyObj</a:t>
            </a:r>
            <a:r>
              <a:rPr lang="en-US" sz="1200" dirty="0">
                <a:solidFill>
                  <a:schemeClr val="bg1"/>
                </a:solidFill>
              </a:rPr>
              <a:t> = {},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keyFunc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() {};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// </a:t>
            </a:r>
            <a:r>
              <a:rPr lang="en-US" sz="1200" dirty="0">
                <a:solidFill>
                  <a:schemeClr val="bg1"/>
                </a:solidFill>
              </a:rPr>
              <a:t>setting the values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myMap.set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keyString</a:t>
            </a:r>
            <a:r>
              <a:rPr lang="en-US" sz="1200" dirty="0">
                <a:solidFill>
                  <a:schemeClr val="bg1"/>
                </a:solidFill>
              </a:rPr>
              <a:t>, "value </a:t>
            </a:r>
            <a:r>
              <a:rPr lang="en-US" sz="1200" dirty="0" smtClean="0">
                <a:solidFill>
                  <a:schemeClr val="bg1"/>
                </a:solidFill>
              </a:rPr>
              <a:t>with </a:t>
            </a:r>
            <a:r>
              <a:rPr lang="en-US" sz="1200" dirty="0">
                <a:solidFill>
                  <a:schemeClr val="bg1"/>
                </a:solidFill>
              </a:rPr>
              <a:t>'a string'");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myMap.set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keyObj</a:t>
            </a:r>
            <a:r>
              <a:rPr lang="en-US" sz="1200" dirty="0">
                <a:solidFill>
                  <a:schemeClr val="bg1"/>
                </a:solidFill>
              </a:rPr>
              <a:t>, 'value </a:t>
            </a:r>
            <a:r>
              <a:rPr lang="en-US" sz="1200" dirty="0" smtClean="0">
                <a:solidFill>
                  <a:schemeClr val="bg1"/>
                </a:solidFill>
              </a:rPr>
              <a:t>with </a:t>
            </a:r>
            <a:r>
              <a:rPr lang="en-US" sz="1200" dirty="0" err="1">
                <a:solidFill>
                  <a:schemeClr val="bg1"/>
                </a:solidFill>
              </a:rPr>
              <a:t>keyObj</a:t>
            </a:r>
            <a:r>
              <a:rPr lang="en-US" sz="12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myMap.set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keyFunc</a:t>
            </a:r>
            <a:r>
              <a:rPr lang="en-US" sz="1200" dirty="0">
                <a:solidFill>
                  <a:schemeClr val="bg1"/>
                </a:solidFill>
              </a:rPr>
              <a:t>, 'value </a:t>
            </a:r>
            <a:r>
              <a:rPr lang="en-US" sz="1200" dirty="0" smtClean="0">
                <a:solidFill>
                  <a:schemeClr val="bg1"/>
                </a:solidFill>
              </a:rPr>
              <a:t>with </a:t>
            </a:r>
            <a:r>
              <a:rPr lang="en-US" sz="1200" dirty="0" err="1">
                <a:solidFill>
                  <a:schemeClr val="bg1"/>
                </a:solidFill>
              </a:rPr>
              <a:t>keyFunc</a:t>
            </a:r>
            <a:r>
              <a:rPr lang="en-US" sz="1200" dirty="0">
                <a:solidFill>
                  <a:schemeClr val="bg1"/>
                </a:solidFill>
              </a:rPr>
              <a:t>');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// getting the values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myMap.get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keyString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myMap.get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keyObj</a:t>
            </a:r>
            <a:r>
              <a:rPr lang="en-US" sz="1200" dirty="0">
                <a:solidFill>
                  <a:schemeClr val="bg1"/>
                </a:solidFill>
              </a:rPr>
              <a:t>);   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myMap.get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keyFunc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dirty="0" smtClean="0"/>
              <a:t>with </a:t>
            </a:r>
            <a:r>
              <a:rPr lang="en-US" dirty="0"/>
              <a:t>'a </a:t>
            </a:r>
            <a:r>
              <a:rPr lang="en-US" dirty="0" smtClean="0"/>
              <a:t>string‘</a:t>
            </a:r>
          </a:p>
          <a:p>
            <a:r>
              <a:rPr lang="en-US" dirty="0"/>
              <a:t>value </a:t>
            </a:r>
            <a:r>
              <a:rPr lang="en-US" dirty="0" smtClean="0"/>
              <a:t>with </a:t>
            </a:r>
            <a:r>
              <a:rPr lang="en-US" dirty="0" err="1" smtClean="0"/>
              <a:t>keyObj</a:t>
            </a:r>
            <a:endParaRPr lang="en-US" dirty="0" smtClean="0"/>
          </a:p>
          <a:p>
            <a:r>
              <a:rPr lang="en-US" dirty="0"/>
              <a:t>value </a:t>
            </a:r>
            <a:r>
              <a:rPr lang="en-US" dirty="0" smtClean="0"/>
              <a:t>with </a:t>
            </a:r>
            <a:r>
              <a:rPr lang="en-US" dirty="0" err="1"/>
              <a:t>keyFunc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wm1 = new </a:t>
            </a:r>
            <a:r>
              <a:rPr lang="en-US" sz="1200" dirty="0" err="1">
                <a:solidFill>
                  <a:srgbClr val="2FC2D9"/>
                </a:solidFill>
              </a:rPr>
              <a:t>WeakMap</a:t>
            </a:r>
            <a:r>
              <a:rPr lang="en-US" sz="1200" dirty="0">
                <a:solidFill>
                  <a:schemeClr val="bg1"/>
                </a:solidFill>
              </a:rPr>
              <a:t>(),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wm2 = new </a:t>
            </a:r>
            <a:r>
              <a:rPr lang="en-US" sz="1200" dirty="0" err="1">
                <a:solidFill>
                  <a:srgbClr val="2FC2D9"/>
                </a:solidFill>
              </a:rPr>
              <a:t>WeakMap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o1 = {},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o2 = </a:t>
            </a:r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>
                <a:solidFill>
                  <a:schemeClr val="bg1"/>
                </a:solidFill>
              </a:rPr>
              <a:t>() {},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o3 = window;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wm1.set(o1, 37);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wm1.set(o2, '</a:t>
            </a:r>
            <a:r>
              <a:rPr lang="en-US" sz="1200" dirty="0" err="1">
                <a:solidFill>
                  <a:schemeClr val="bg1"/>
                </a:solidFill>
              </a:rPr>
              <a:t>azerty</a:t>
            </a:r>
            <a:r>
              <a:rPr lang="en-US" sz="12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wm2.set(o1, o2);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wm2.set(o3, undefined);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wm2.set(wm1, wm2);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wm1.get(o2);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wm2.get(o2);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wm2.get(o3);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wm1.has(o2);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wm2.has(o2);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wm2.has(o3);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azerty</a:t>
            </a:r>
            <a:endParaRPr lang="en-US" dirty="0" smtClean="0"/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mySet</a:t>
            </a:r>
            <a:r>
              <a:rPr lang="en-US" sz="1200" dirty="0">
                <a:solidFill>
                  <a:schemeClr val="bg1"/>
                </a:solidFill>
              </a:rPr>
              <a:t> = new </a:t>
            </a:r>
            <a:r>
              <a:rPr lang="en-US" sz="1200" dirty="0">
                <a:solidFill>
                  <a:srgbClr val="2FC2D9"/>
                </a:solidFill>
              </a:rPr>
              <a:t>Set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mySet.add</a:t>
            </a:r>
            <a:r>
              <a:rPr lang="en-US" sz="1200" dirty="0">
                <a:solidFill>
                  <a:schemeClr val="bg1"/>
                </a:solidFill>
              </a:rPr>
              <a:t>(1);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mySet.add</a:t>
            </a:r>
            <a:r>
              <a:rPr lang="en-US" sz="1200" dirty="0">
                <a:solidFill>
                  <a:schemeClr val="bg1"/>
                </a:solidFill>
              </a:rPr>
              <a:t>(5);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mySet.add</a:t>
            </a:r>
            <a:r>
              <a:rPr lang="en-US" sz="1200" dirty="0">
                <a:solidFill>
                  <a:schemeClr val="bg1"/>
                </a:solidFill>
              </a:rPr>
              <a:t>(5);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mySet.add</a:t>
            </a:r>
            <a:r>
              <a:rPr lang="en-US" sz="1200" dirty="0">
                <a:solidFill>
                  <a:schemeClr val="bg1"/>
                </a:solidFill>
              </a:rPr>
              <a:t>('some text');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o = {a: 1, b: 2};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mySet.add</a:t>
            </a:r>
            <a:r>
              <a:rPr lang="en-US" sz="1200" dirty="0">
                <a:solidFill>
                  <a:schemeClr val="bg1"/>
                </a:solidFill>
              </a:rPr>
              <a:t>(o);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 = new </a:t>
            </a:r>
            <a:r>
              <a:rPr lang="en-US" sz="1200" dirty="0">
                <a:solidFill>
                  <a:srgbClr val="2FC2D9"/>
                </a:solidFill>
              </a:rPr>
              <a:t>Set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s.add</a:t>
            </a:r>
            <a:r>
              <a:rPr lang="en-US" sz="1200" dirty="0">
                <a:solidFill>
                  <a:schemeClr val="bg1"/>
                </a:solidFill>
              </a:rPr>
              <a:t>("hello").add("goodbye").add("hello");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s.size</a:t>
            </a:r>
            <a:r>
              <a:rPr lang="en-US" sz="1200" dirty="0">
                <a:solidFill>
                  <a:schemeClr val="bg1"/>
                </a:solidFill>
              </a:rPr>
              <a:t> === 2;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s.has</a:t>
            </a:r>
            <a:r>
              <a:rPr lang="en-US" sz="1200" dirty="0">
                <a:solidFill>
                  <a:schemeClr val="bg1"/>
                </a:solidFill>
              </a:rPr>
              <a:t>("hello") === true;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ws</a:t>
            </a:r>
            <a:r>
              <a:rPr lang="en-US" sz="1200" dirty="0">
                <a:solidFill>
                  <a:schemeClr val="bg1"/>
                </a:solidFill>
              </a:rPr>
              <a:t> = new </a:t>
            </a:r>
            <a:r>
              <a:rPr lang="en-US" sz="1200" dirty="0" err="1">
                <a:solidFill>
                  <a:srgbClr val="2FC2D9"/>
                </a:solidFill>
              </a:rPr>
              <a:t>WeakSet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obj</a:t>
            </a:r>
            <a:r>
              <a:rPr lang="en-US" sz="1200" dirty="0">
                <a:solidFill>
                  <a:schemeClr val="bg1"/>
                </a:solidFill>
              </a:rPr>
              <a:t> = {};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foo = {};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ws.add</a:t>
            </a:r>
            <a:r>
              <a:rPr lang="en-US" sz="1200" dirty="0">
                <a:solidFill>
                  <a:schemeClr val="bg1"/>
                </a:solidFill>
              </a:rPr>
              <a:t>(window);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ws.add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obj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ws.has</a:t>
            </a:r>
            <a:r>
              <a:rPr lang="en-US" sz="1200" dirty="0">
                <a:solidFill>
                  <a:schemeClr val="bg1"/>
                </a:solidFill>
              </a:rPr>
              <a:t>(window);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ws.has</a:t>
            </a:r>
            <a:r>
              <a:rPr lang="en-US" sz="1200" dirty="0">
                <a:solidFill>
                  <a:schemeClr val="bg1"/>
                </a:solidFill>
              </a:rPr>
              <a:t>(foo);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ws.delete</a:t>
            </a:r>
            <a:r>
              <a:rPr lang="en-US" sz="1200" dirty="0">
                <a:solidFill>
                  <a:schemeClr val="bg1"/>
                </a:solidFill>
              </a:rPr>
              <a:t>(window)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A symbol is a unique and immutable data type and may be used as an identifier for object </a:t>
            </a:r>
            <a:r>
              <a:rPr lang="en-US" dirty="0" smtClean="0"/>
              <a:t>properties.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1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Block-scoped </a:t>
            </a:r>
            <a:r>
              <a:rPr lang="en-US" dirty="0"/>
              <a:t>binding constructs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>
                <a:solidFill>
                  <a:srgbClr val="2FC2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let</a:t>
            </a:r>
            <a:r>
              <a:rPr lang="en-US" dirty="0"/>
              <a:t> is the new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0"/>
            <a:r>
              <a:rPr lang="en-US" dirty="0" err="1">
                <a:solidFill>
                  <a:srgbClr val="2FC2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dirty="0"/>
              <a:t> is </a:t>
            </a:r>
            <a:r>
              <a:rPr lang="en-US" dirty="0" smtClean="0"/>
              <a:t>single-assignment</a:t>
            </a:r>
          </a:p>
          <a:p>
            <a:pPr lvl="0"/>
            <a:r>
              <a:rPr lang="en-US" dirty="0" smtClean="0"/>
              <a:t>Consider the Temporal Dead Zone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 AND 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sym1 </a:t>
            </a:r>
            <a:r>
              <a:rPr lang="en-US" sz="1200" dirty="0">
                <a:solidFill>
                  <a:schemeClr val="bg1"/>
                </a:solidFill>
              </a:rPr>
              <a:t>= Symbol();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sym2 = Symbol('foo');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sym3 = Symbol('foo');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sym2 === </a:t>
            </a:r>
            <a:r>
              <a:rPr lang="en-US" sz="1200" dirty="0" smtClean="0">
                <a:solidFill>
                  <a:schemeClr val="bg1"/>
                </a:solidFill>
              </a:rPr>
              <a:t>sym3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foo1 = Symbol('foo');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foo2 = Symbol('foo');</a:t>
            </a: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object =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[foo1]: 1,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[foo2]: 2,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object[foo1] === 1</a:t>
            </a:r>
          </a:p>
          <a:p>
            <a:r>
              <a:rPr lang="en-US" sz="1200" dirty="0">
                <a:solidFill>
                  <a:schemeClr val="bg1"/>
                </a:solidFill>
              </a:rPr>
              <a:t>object[foo2] ===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315207" y="2807939"/>
            <a:ext cx="2707708" cy="1869302"/>
          </a:xfrm>
        </p:spPr>
        <p:txBody>
          <a:bodyPr/>
          <a:lstStyle/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33528"/>
            <a:ext cx="8329612" cy="3147325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The Proxy object is used to define custom behavior for fundamental operations (e.g. property lookup, assignment, enumeration, function invocation,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‘</a:t>
            </a:r>
            <a:r>
              <a:rPr lang="en-US" dirty="0">
                <a:solidFill>
                  <a:schemeClr val="accent3"/>
                </a:solidFill>
              </a:rPr>
              <a:t>this’ </a:t>
            </a:r>
            <a:r>
              <a:rPr lang="en-US" dirty="0" smtClean="0"/>
              <a:t>is again </a:t>
            </a:r>
            <a:r>
              <a:rPr lang="en-US" dirty="0"/>
              <a:t>different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Property Traps: get, set, has, </a:t>
            </a:r>
            <a:r>
              <a:rPr lang="en-US" dirty="0" err="1" smtClean="0"/>
              <a:t>deleteProperty</a:t>
            </a:r>
            <a:r>
              <a:rPr lang="en-US" dirty="0" smtClean="0"/>
              <a:t>, </a:t>
            </a:r>
            <a:r>
              <a:rPr lang="en-US" dirty="0" err="1" smtClean="0"/>
              <a:t>defineProperty</a:t>
            </a:r>
            <a:r>
              <a:rPr lang="en-US" dirty="0" smtClean="0"/>
              <a:t>, enumerate, </a:t>
            </a:r>
            <a:r>
              <a:rPr lang="en-US" dirty="0" err="1" smtClean="0"/>
              <a:t>ownKeys</a:t>
            </a: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Function Traps: apply, construct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Proxy.revocable</a:t>
            </a:r>
            <a:r>
              <a:rPr lang="en-US" dirty="0" smtClean="0"/>
              <a:t> creates proxies that can be switched off, any operation after revoke causes </a:t>
            </a:r>
            <a:r>
              <a:rPr lang="en-US" dirty="0" err="1" smtClean="0"/>
              <a:t>TypeError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 = new Proxy(target, handler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Common Pitfall: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Proxies will not be able to access private properties for wrapped objects, when hidden using a </a:t>
            </a:r>
            <a:r>
              <a:rPr lang="en-US" dirty="0" err="1"/>
              <a:t>W</a:t>
            </a:r>
            <a:r>
              <a:rPr lang="en-US" dirty="0" err="1" smtClean="0"/>
              <a:t>eakMap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6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target =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name: ‘target’,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fun: </a:t>
            </a:r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console.log(this.name);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handler =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get: </a:t>
            </a:r>
            <a:r>
              <a:rPr lang="en-US" sz="1200" dirty="0" smtClean="0">
                <a:solidFill>
                  <a:srgbClr val="2FC2D9"/>
                </a:solidFill>
              </a:rPr>
              <a:t>function</a:t>
            </a:r>
            <a:r>
              <a:rPr lang="en-US" sz="1200" dirty="0" smtClean="0">
                <a:solidFill>
                  <a:schemeClr val="bg1"/>
                </a:solidFill>
              </a:rPr>
              <a:t>(target, name) {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console.log(name);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 smtClean="0">
                <a:solidFill>
                  <a:schemeClr val="bg1"/>
                </a:solidFill>
              </a:rPr>
              <a:t> name in target ? target[name] : 37;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};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p = new Proxy(target, handler);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p.fun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</a:t>
            </a:r>
            <a:r>
              <a:rPr lang="en-US" sz="1200" dirty="0" err="1" smtClean="0">
                <a:solidFill>
                  <a:schemeClr val="bg1"/>
                </a:solidFill>
              </a:rPr>
              <a:t>p.newName</a:t>
            </a:r>
            <a:r>
              <a:rPr lang="en-US" sz="1200" dirty="0" smtClean="0">
                <a:solidFill>
                  <a:schemeClr val="bg1"/>
                </a:solidFill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</a:t>
            </a:r>
          </a:p>
          <a:p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r>
              <a:rPr lang="en-US" dirty="0" smtClean="0"/>
              <a:t>target</a:t>
            </a:r>
          </a:p>
          <a:p>
            <a:r>
              <a:rPr lang="en-US" dirty="0" err="1" smtClean="0"/>
              <a:t>newName</a:t>
            </a:r>
            <a:endParaRPr lang="en-US" dirty="0" smtClean="0"/>
          </a:p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rgbClr val="2FC2D9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Person = (() =&gt; {</a:t>
            </a:r>
          </a:p>
          <a:p>
            <a:r>
              <a:rPr lang="en-US" sz="1200" dirty="0">
                <a:solidFill>
                  <a:srgbClr val="2FC2D9"/>
                </a:solidFill>
              </a:rPr>
              <a:t> </a:t>
            </a:r>
            <a:r>
              <a:rPr lang="en-US" sz="1200" dirty="0" smtClean="0">
                <a:solidFill>
                  <a:srgbClr val="2FC2D9"/>
                </a:solidFill>
              </a:rPr>
              <a:t>   </a:t>
            </a:r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rgbClr val="2FC2D9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hidden = new </a:t>
            </a:r>
            <a:r>
              <a:rPr lang="en-US" sz="1200" dirty="0" err="1">
                <a:solidFill>
                  <a:schemeClr val="bg1"/>
                </a:solidFill>
              </a:rPr>
              <a:t>WeakMap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 smtClean="0">
                <a:solidFill>
                  <a:srgbClr val="2FC2D9"/>
                </a:solidFill>
              </a:rPr>
              <a:t>    return class </a:t>
            </a:r>
            <a:r>
              <a:rPr lang="en-US" sz="1200" dirty="0">
                <a:solidFill>
                  <a:schemeClr val="bg1"/>
                </a:solidFill>
              </a:rPr>
              <a:t>Person</a:t>
            </a:r>
            <a:r>
              <a:rPr lang="en-US" sz="1200" dirty="0" smtClean="0">
                <a:solidFill>
                  <a:srgbClr val="2FC2D9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 smtClean="0">
                <a:solidFill>
                  <a:srgbClr val="2FC2D9"/>
                </a:solidFill>
              </a:rPr>
              <a:t>        constructor</a:t>
            </a:r>
            <a:r>
              <a:rPr lang="en-US" sz="1200" dirty="0" smtClean="0">
                <a:solidFill>
                  <a:schemeClr val="bg1"/>
                </a:solidFill>
              </a:rPr>
              <a:t>(name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r>
              <a:rPr lang="en-US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    </a:t>
            </a:r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 = {name: name};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dirty="0" err="1" smtClean="0">
                <a:solidFill>
                  <a:schemeClr val="bg1"/>
                </a:solidFill>
              </a:rPr>
              <a:t>hidden.set</a:t>
            </a:r>
            <a:r>
              <a:rPr lang="en-US" sz="1200" dirty="0" smtClean="0">
                <a:solidFill>
                  <a:schemeClr val="bg1"/>
                </a:solidFill>
              </a:rPr>
              <a:t>(this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obj</a:t>
            </a:r>
            <a:r>
              <a:rPr lang="en-US" sz="1200" dirty="0" smtClean="0">
                <a:solidFill>
                  <a:schemeClr val="bg1"/>
                </a:solidFill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    }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    name</a:t>
            </a:r>
            <a:r>
              <a:rPr lang="en-US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2FC2D9"/>
                </a:solidFill>
              </a:rPr>
              <a:t>return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hidden.get</a:t>
            </a:r>
            <a:r>
              <a:rPr lang="en-US" sz="1200" dirty="0">
                <a:solidFill>
                  <a:schemeClr val="bg1"/>
                </a:solidFill>
              </a:rPr>
              <a:t>(this</a:t>
            </a:r>
            <a:r>
              <a:rPr lang="en-US" sz="1200" dirty="0" smtClean="0">
                <a:solidFill>
                  <a:schemeClr val="bg1"/>
                </a:solidFill>
              </a:rPr>
              <a:t>).name;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    }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   };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})();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rgbClr val="2FC2D9"/>
              </a:solidFill>
            </a:endParaRPr>
          </a:p>
          <a:p>
            <a:r>
              <a:rPr lang="en-US" sz="1200" dirty="0" err="1" smtClean="0">
                <a:solidFill>
                  <a:srgbClr val="2FC2D9"/>
                </a:solidFill>
              </a:rPr>
              <a:t>var</a:t>
            </a:r>
            <a:r>
              <a:rPr lang="en-US" sz="1200" dirty="0" smtClean="0">
                <a:solidFill>
                  <a:srgbClr val="2FC2D9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target = new </a:t>
            </a:r>
            <a:r>
              <a:rPr lang="en-US" sz="1200" dirty="0" smtClean="0">
                <a:solidFill>
                  <a:schemeClr val="bg1"/>
                </a:solidFill>
              </a:rPr>
              <a:t>Person(‘Person1’);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rgbClr val="2FC2D9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p = new Proxy(target, </a:t>
            </a:r>
            <a:r>
              <a:rPr lang="en-US" sz="1200" dirty="0" smtClean="0">
                <a:solidFill>
                  <a:schemeClr val="bg1"/>
                </a:solidFill>
              </a:rPr>
              <a:t>{});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console.log(target.name());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console.log(p.name());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Person1</a:t>
            </a:r>
          </a:p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990405"/>
            <a:ext cx="8329612" cy="3311251"/>
          </a:xfrm>
        </p:spPr>
        <p:txBody>
          <a:bodyPr>
            <a:normAutofit lnSpcReduction="1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promise represents the eventual result of an asynchronous operation.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3 States for any promise:</a:t>
            </a:r>
          </a:p>
          <a:p>
            <a:pPr lvl="1"/>
            <a:r>
              <a:rPr lang="en-US" sz="1050" dirty="0"/>
              <a:t>Pending: the result hasn’t been computed, </a:t>
            </a:r>
            <a:r>
              <a:rPr lang="en-US" sz="1050" dirty="0" smtClean="0"/>
              <a:t>yet</a:t>
            </a:r>
            <a:endParaRPr lang="en-US" sz="1050" dirty="0"/>
          </a:p>
          <a:p>
            <a:pPr lvl="1"/>
            <a:r>
              <a:rPr lang="en-US" sz="1050" dirty="0"/>
              <a:t>Fulfilled: the result was computed successfully</a:t>
            </a:r>
          </a:p>
          <a:p>
            <a:pPr lvl="1"/>
            <a:r>
              <a:rPr lang="en-US" sz="1050" dirty="0"/>
              <a:t>Rejected: a failure occurred during </a:t>
            </a:r>
            <a:r>
              <a:rPr lang="en-US" sz="1050" dirty="0" smtClean="0"/>
              <a:t>computation</a:t>
            </a:r>
          </a:p>
          <a:p>
            <a:pPr lvl="1"/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Promise.all</a:t>
            </a:r>
            <a:r>
              <a:rPr lang="en-US" dirty="0"/>
              <a:t> takes an array of promises and </a:t>
            </a:r>
            <a:r>
              <a:rPr lang="en-US" dirty="0" smtClean="0"/>
              <a:t>return a promise that waits </a:t>
            </a:r>
            <a:r>
              <a:rPr lang="en-US" dirty="0"/>
              <a:t>for all fulfillment or first reject.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Promise.race</a:t>
            </a:r>
            <a:r>
              <a:rPr lang="en-US" dirty="0"/>
              <a:t> takes an array of promises and </a:t>
            </a:r>
            <a:r>
              <a:rPr lang="en-US" dirty="0" smtClean="0"/>
              <a:t>returns a promise that waits </a:t>
            </a:r>
            <a:r>
              <a:rPr lang="en-US" dirty="0"/>
              <a:t>for the first fulfillment or first reject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new Promise( /* executor */ function(resolve, reject) { ...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.then( /* fulfillment */ function(result) { … } )</a:t>
            </a:r>
          </a:p>
          <a:p>
            <a:pPr marL="0" indent="0">
              <a:buNone/>
            </a:pPr>
            <a:r>
              <a:rPr lang="en-US" dirty="0" smtClean="0"/>
              <a:t>    .catch( /* rejection */ function(error) { … } 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1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2FC2D9"/>
                </a:solidFill>
              </a:rPr>
              <a:t>function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getData</a:t>
            </a:r>
            <a:r>
              <a:rPr lang="en-US" sz="1400" dirty="0">
                <a:solidFill>
                  <a:schemeClr val="bg1"/>
                </a:solidFill>
              </a:rPr>
              <a:t>(d){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new Promise(function(resolve, reject){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setTimeout</a:t>
            </a:r>
            <a:r>
              <a:rPr lang="en-US" sz="1400" dirty="0">
                <a:solidFill>
                  <a:schemeClr val="bg1"/>
                </a:solidFill>
              </a:rPr>
              <a:t>(function(){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resolve(d);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}, </a:t>
            </a:r>
            <a:r>
              <a:rPr lang="en-US" sz="1400" dirty="0" err="1" smtClean="0">
                <a:solidFill>
                  <a:schemeClr val="bg1"/>
                </a:solidFill>
              </a:rPr>
              <a:t>Math.random</a:t>
            </a:r>
            <a:r>
              <a:rPr lang="en-US" sz="1400" dirty="0" smtClean="0">
                <a:solidFill>
                  <a:schemeClr val="bg1"/>
                </a:solidFill>
              </a:rPr>
              <a:t>() * 1000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getData</a:t>
            </a:r>
            <a:r>
              <a:rPr lang="en-US" sz="1400" dirty="0" smtClean="0">
                <a:solidFill>
                  <a:schemeClr val="bg1"/>
                </a:solidFill>
              </a:rPr>
              <a:t>(10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.then(</a:t>
            </a:r>
            <a:r>
              <a:rPr lang="en-US" sz="1400" dirty="0" smtClean="0">
                <a:solidFill>
                  <a:srgbClr val="2FC2D9"/>
                </a:solidFill>
              </a:rPr>
              <a:t>function</a:t>
            </a:r>
            <a:r>
              <a:rPr lang="en-US" sz="1400" dirty="0" smtClean="0">
                <a:solidFill>
                  <a:schemeClr val="bg1"/>
                </a:solidFill>
              </a:rPr>
              <a:t>(num1</a:t>
            </a:r>
            <a:r>
              <a:rPr lang="en-US" sz="1400" dirty="0" smtClean="0">
                <a:solidFill>
                  <a:schemeClr val="bg1"/>
                </a:solidFill>
              </a:rPr>
              <a:t>){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x = 1 + num1;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 smtClean="0">
                <a:solidFill>
                  <a:schemeClr val="bg1"/>
                </a:solidFill>
              </a:rPr>
              <a:t>console.log(x);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</a:rPr>
              <a:t>getData</a:t>
            </a:r>
            <a:r>
              <a:rPr lang="en-US" sz="1400" dirty="0">
                <a:solidFill>
                  <a:schemeClr val="bg1"/>
                </a:solidFill>
              </a:rPr>
              <a:t>(30);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}).</a:t>
            </a:r>
            <a:r>
              <a:rPr lang="en-US" sz="1400" dirty="0">
                <a:solidFill>
                  <a:schemeClr val="bg1"/>
                </a:solidFill>
              </a:rPr>
              <a:t>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(num2){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y = 1 + num2;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console.log(y);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}).catch(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(err){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console.log(err);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</a:p>
          <a:p>
            <a:r>
              <a:rPr lang="en-US" dirty="0" smtClean="0"/>
              <a:t>31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7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// Prints the numbers in random order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Promise.resolve</a:t>
            </a:r>
            <a:r>
              <a:rPr lang="en-US" sz="1400" dirty="0" smtClean="0">
                <a:solidFill>
                  <a:schemeClr val="bg1"/>
                </a:solidFill>
              </a:rPr>
              <a:t>(0</a:t>
            </a:r>
            <a:r>
              <a:rPr lang="en-US" sz="1400" dirty="0">
                <a:solidFill>
                  <a:schemeClr val="bg1"/>
                </a:solidFill>
              </a:rPr>
              <a:t>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new </a:t>
            </a:r>
            <a:r>
              <a:rPr lang="en-US" sz="1400" dirty="0" smtClean="0">
                <a:solidFill>
                  <a:schemeClr val="bg1"/>
                </a:solidFill>
              </a:rPr>
              <a:t>Array(6).</a:t>
            </a:r>
            <a:r>
              <a:rPr lang="en-US" sz="1400" dirty="0">
                <a:solidFill>
                  <a:schemeClr val="bg1"/>
                </a:solidFill>
              </a:rPr>
              <a:t>fill(0);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}).</a:t>
            </a:r>
            <a:r>
              <a:rPr lang="en-US" sz="1400" dirty="0">
                <a:solidFill>
                  <a:schemeClr val="bg1"/>
                </a:solidFill>
              </a:rPr>
              <a:t>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arr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arr.map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(item, index)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getData</a:t>
            </a:r>
            <a:r>
              <a:rPr lang="en-US" sz="1400" dirty="0" smtClean="0">
                <a:solidFill>
                  <a:schemeClr val="bg1"/>
                </a:solidFill>
              </a:rPr>
              <a:t>(index + 1);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});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arr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 err="1">
                <a:solidFill>
                  <a:schemeClr val="bg1"/>
                </a:solidFill>
              </a:rPr>
              <a:t>arr.forEach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(item)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item.then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(data)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console.log(data);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</a:rPr>
              <a:t>});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</a:t>
            </a:r>
          </a:p>
          <a:p>
            <a:r>
              <a:rPr lang="en-US" dirty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56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Prints the numbers in ascending order, but slow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rgbClr val="2FC2D9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promise = </a:t>
            </a:r>
            <a:r>
              <a:rPr lang="en-US" sz="1400" dirty="0" err="1">
                <a:solidFill>
                  <a:schemeClr val="bg1"/>
                </a:solidFill>
              </a:rPr>
              <a:t>Promise.resolve</a:t>
            </a:r>
            <a:r>
              <a:rPr lang="en-US" sz="1400" dirty="0">
                <a:solidFill>
                  <a:schemeClr val="bg1"/>
                </a:solidFill>
              </a:rPr>
              <a:t>(0);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new </a:t>
            </a:r>
            <a:r>
              <a:rPr lang="en-US" sz="1400" dirty="0" smtClean="0">
                <a:solidFill>
                  <a:schemeClr val="bg1"/>
                </a:solidFill>
              </a:rPr>
              <a:t>Array(6).</a:t>
            </a:r>
            <a:r>
              <a:rPr lang="en-US" sz="1400" dirty="0">
                <a:solidFill>
                  <a:schemeClr val="bg1"/>
                </a:solidFill>
              </a:rPr>
              <a:t>fill(0).</a:t>
            </a:r>
            <a:r>
              <a:rPr lang="en-US" sz="1400" dirty="0" err="1">
                <a:solidFill>
                  <a:schemeClr val="bg1"/>
                </a:solidFill>
              </a:rPr>
              <a:t>forEach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(item, index)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promise = </a:t>
            </a:r>
            <a:r>
              <a:rPr lang="en-US" sz="1400" dirty="0" err="1">
                <a:solidFill>
                  <a:schemeClr val="bg1"/>
                </a:solidFill>
              </a:rPr>
              <a:t>promise.then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getData</a:t>
            </a:r>
            <a:r>
              <a:rPr lang="en-US" sz="1400" dirty="0">
                <a:solidFill>
                  <a:schemeClr val="bg1"/>
                </a:solidFill>
              </a:rPr>
              <a:t>(index + 1);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}).</a:t>
            </a:r>
            <a:r>
              <a:rPr lang="en-US" sz="1400" dirty="0">
                <a:solidFill>
                  <a:schemeClr val="bg1"/>
                </a:solidFill>
              </a:rPr>
              <a:t>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(data)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console.log(data);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smtClean="0">
                <a:solidFill>
                  <a:schemeClr val="bg1"/>
                </a:solidFill>
              </a:rPr>
              <a:t>});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/>
              <a:t>2</a:t>
            </a:r>
            <a:endParaRPr lang="en-US" dirty="0" smtClean="0"/>
          </a:p>
          <a:p>
            <a:r>
              <a:rPr lang="en-US" dirty="0"/>
              <a:t>3</a:t>
            </a:r>
            <a:endParaRPr lang="en-US" dirty="0" smtClean="0"/>
          </a:p>
          <a:p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5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// Prints the numbers in ascending order, fast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Promise.resolve</a:t>
            </a:r>
            <a:r>
              <a:rPr lang="en-US" sz="1400" dirty="0" smtClean="0">
                <a:solidFill>
                  <a:schemeClr val="bg1"/>
                </a:solidFill>
              </a:rPr>
              <a:t>(0</a:t>
            </a:r>
            <a:r>
              <a:rPr lang="en-US" sz="1400" dirty="0">
                <a:solidFill>
                  <a:schemeClr val="bg1"/>
                </a:solidFill>
              </a:rPr>
              <a:t>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new </a:t>
            </a:r>
            <a:r>
              <a:rPr lang="en-US" sz="1400" dirty="0" smtClean="0">
                <a:solidFill>
                  <a:schemeClr val="bg1"/>
                </a:solidFill>
              </a:rPr>
              <a:t>Array(6).</a:t>
            </a:r>
            <a:r>
              <a:rPr lang="en-US" sz="1400" dirty="0">
                <a:solidFill>
                  <a:schemeClr val="bg1"/>
                </a:solidFill>
              </a:rPr>
              <a:t>fill(0);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arr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arr.map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(item, index)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getData</a:t>
            </a:r>
            <a:r>
              <a:rPr lang="en-US" sz="1400" dirty="0">
                <a:solidFill>
                  <a:schemeClr val="bg1"/>
                </a:solidFill>
              </a:rPr>
              <a:t>(index + 1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});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arr</a:t>
            </a:r>
            <a:r>
              <a:rPr lang="en-US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Promise.all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arr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}).then(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(data)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console.log(data);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});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[1, 2, 3, 4, </a:t>
            </a:r>
            <a:r>
              <a:rPr lang="en-US" dirty="0" smtClean="0"/>
              <a:t>5, 6]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0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Modules are one of the most important features of any programming </a:t>
            </a:r>
            <a:r>
              <a:rPr lang="en-US" dirty="0" smtClean="0"/>
              <a:t>language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JavaScript lacks this very basic </a:t>
            </a:r>
            <a:r>
              <a:rPr lang="en-US" dirty="0" smtClean="0"/>
              <a:t>feature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We have two important standards, namely </a:t>
            </a:r>
            <a:r>
              <a:rPr lang="en-US" dirty="0" err="1"/>
              <a:t>CommonJS</a:t>
            </a:r>
            <a:r>
              <a:rPr lang="en-US" dirty="0"/>
              <a:t> and Asynchronous Module Definition (AMD) which let developers use modules in </a:t>
            </a:r>
            <a:r>
              <a:rPr lang="en-US" dirty="0" smtClean="0"/>
              <a:t>JavaScript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ES6 brings modules into JavaScript </a:t>
            </a:r>
            <a:r>
              <a:rPr lang="en-US" dirty="0" smtClean="0"/>
              <a:t>officially</a:t>
            </a:r>
            <a:r>
              <a:rPr lang="en-US" dirty="0" smtClean="0"/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Imports and exports must be at the top </a:t>
            </a:r>
            <a:r>
              <a:rPr lang="en-US" dirty="0" smtClean="0"/>
              <a:t>level.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Imports are </a:t>
            </a:r>
            <a:r>
              <a:rPr lang="en-US" dirty="0" smtClean="0"/>
              <a:t>hoisted.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Support cyclic </a:t>
            </a:r>
            <a:r>
              <a:rPr lang="en-US" dirty="0" smtClean="0"/>
              <a:t>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foo()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rgbClr val="2FC2D9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x </a:t>
            </a:r>
            <a:r>
              <a:rPr lang="en-US" sz="1600" dirty="0">
                <a:solidFill>
                  <a:schemeClr val="bg1"/>
                </a:solidFill>
              </a:rPr>
              <a:t>= "inner";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2FC2D9"/>
                </a:solidFill>
              </a:rPr>
              <a:t>const</a:t>
            </a:r>
            <a:r>
              <a:rPr lang="en-US" sz="1600" dirty="0">
                <a:solidFill>
                  <a:schemeClr val="bg1"/>
                </a:solidFill>
              </a:rPr>
              <a:t> x = "sneaky";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x = "foo";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console.log(x);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>
                <a:solidFill>
                  <a:schemeClr val="bg1"/>
                </a:solidFill>
              </a:rPr>
              <a:t> x = "</a:t>
            </a:r>
            <a:r>
              <a:rPr lang="en-US" sz="1600" dirty="0" err="1" smtClean="0">
                <a:solidFill>
                  <a:schemeClr val="bg1"/>
                </a:solidFill>
              </a:rPr>
              <a:t>redeclare</a:t>
            </a:r>
            <a:r>
              <a:rPr lang="en-US" sz="1600" dirty="0" smtClean="0">
                <a:solidFill>
                  <a:schemeClr val="bg1"/>
                </a:solidFill>
              </a:rPr>
              <a:t>";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console.log(x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r>
              <a:rPr lang="en-US" dirty="0"/>
              <a:t>: Identifier 'x' has already been declared</a:t>
            </a:r>
          </a:p>
        </p:txBody>
      </p:sp>
    </p:spTree>
    <p:extLst>
      <p:ext uri="{BB962C8B-B14F-4D97-AF65-F5344CB8AC3E}">
        <p14:creationId xmlns:p14="http://schemas.microsoft.com/office/powerpoint/2010/main" val="3049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//------ lib.js ------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export </a:t>
            </a:r>
            <a:r>
              <a:rPr lang="en-US" sz="1400" dirty="0" err="1">
                <a:solidFill>
                  <a:srgbClr val="2FC2D9"/>
                </a:solidFill>
              </a:rPr>
              <a:t>const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sqrt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Math.sqrt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export 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 square(x)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x * x;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export </a:t>
            </a:r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diag</a:t>
            </a:r>
            <a:r>
              <a:rPr lang="en-US" sz="1400" dirty="0">
                <a:solidFill>
                  <a:schemeClr val="bg1"/>
                </a:solidFill>
              </a:rPr>
              <a:t>(x, y)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sqrt</a:t>
            </a:r>
            <a:r>
              <a:rPr lang="en-US" sz="1400" dirty="0">
                <a:solidFill>
                  <a:schemeClr val="bg1"/>
                </a:solidFill>
              </a:rPr>
              <a:t>(square(x) + square(y));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//------ </a:t>
            </a:r>
            <a:r>
              <a:rPr lang="en-US" sz="1400" dirty="0" smtClean="0">
                <a:solidFill>
                  <a:schemeClr val="bg1"/>
                </a:solidFill>
              </a:rPr>
              <a:t>main1.js </a:t>
            </a:r>
            <a:r>
              <a:rPr lang="en-US" sz="1400" dirty="0">
                <a:solidFill>
                  <a:schemeClr val="bg1"/>
                </a:solidFill>
              </a:rPr>
              <a:t>------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{ </a:t>
            </a:r>
            <a:r>
              <a:rPr lang="en-US" sz="1400" dirty="0" err="1" smtClean="0">
                <a:solidFill>
                  <a:schemeClr val="bg1"/>
                </a:solidFill>
              </a:rPr>
              <a:t>diag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} from 'lib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diag</a:t>
            </a:r>
            <a:r>
              <a:rPr lang="en-US" sz="1400" dirty="0" smtClean="0">
                <a:solidFill>
                  <a:schemeClr val="bg1"/>
                </a:solidFill>
              </a:rPr>
              <a:t>(4</a:t>
            </a:r>
            <a:r>
              <a:rPr lang="en-US" sz="1400" dirty="0">
                <a:solidFill>
                  <a:schemeClr val="bg1"/>
                </a:solidFill>
              </a:rPr>
              <a:t>, 3</a:t>
            </a:r>
            <a:r>
              <a:rPr lang="en-US" sz="1400" dirty="0" smtClean="0">
                <a:solidFill>
                  <a:schemeClr val="bg1"/>
                </a:solidFill>
              </a:rPr>
              <a:t>));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//------ main2.js </a:t>
            </a:r>
            <a:r>
              <a:rPr lang="en-US" sz="1400" dirty="0">
                <a:solidFill>
                  <a:schemeClr val="bg1"/>
                </a:solidFill>
              </a:rPr>
              <a:t>------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* as lib from 'lib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console.log(</a:t>
            </a:r>
            <a:r>
              <a:rPr lang="en-US" sz="1400" dirty="0" err="1" smtClean="0">
                <a:solidFill>
                  <a:schemeClr val="bg1"/>
                </a:solidFill>
              </a:rPr>
              <a:t>lib.diag</a:t>
            </a:r>
            <a:r>
              <a:rPr lang="en-US" sz="1400" dirty="0" smtClean="0">
                <a:solidFill>
                  <a:schemeClr val="bg1"/>
                </a:solidFill>
              </a:rPr>
              <a:t>(4</a:t>
            </a:r>
            <a:r>
              <a:rPr lang="en-US" sz="1400" dirty="0">
                <a:solidFill>
                  <a:schemeClr val="bg1"/>
                </a:solidFill>
              </a:rPr>
              <a:t>, 3</a:t>
            </a:r>
            <a:r>
              <a:rPr lang="en-US" sz="1400" dirty="0" smtClean="0">
                <a:solidFill>
                  <a:schemeClr val="bg1"/>
                </a:solidFill>
              </a:rPr>
              <a:t>));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3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ES6 Compatibility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http://kangax.github.io/compat-table/es6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foo()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x = "inner";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rgbClr val="2FC2D9"/>
                </a:solidFill>
              </a:rPr>
              <a:t>const</a:t>
            </a:r>
            <a:r>
              <a:rPr lang="en-US" sz="1600" dirty="0">
                <a:solidFill>
                  <a:schemeClr val="bg1"/>
                </a:solidFill>
              </a:rPr>
              <a:t> x = "sneaky";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console.log(x);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x = "foo";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console.log(x);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console.log(x);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TypeError</a:t>
            </a:r>
            <a:r>
              <a:rPr lang="en-US" dirty="0"/>
              <a:t>: Assignment to constant variable</a:t>
            </a:r>
          </a:p>
        </p:txBody>
      </p:sp>
    </p:spTree>
    <p:extLst>
      <p:ext uri="{BB962C8B-B14F-4D97-AF65-F5344CB8AC3E}">
        <p14:creationId xmlns:p14="http://schemas.microsoft.com/office/powerpoint/2010/main" val="34849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Arrows </a:t>
            </a:r>
            <a:r>
              <a:rPr lang="en-US" dirty="0"/>
              <a:t>are a function shorthand using the =&gt; </a:t>
            </a:r>
            <a:r>
              <a:rPr lang="en-US" dirty="0" smtClean="0"/>
              <a:t>syntax</a:t>
            </a:r>
          </a:p>
          <a:p>
            <a:pPr lvl="0"/>
            <a:r>
              <a:rPr lang="en-US" dirty="0" smtClean="0"/>
              <a:t>Syntax: (x, y) =&gt; { … }</a:t>
            </a:r>
          </a:p>
          <a:p>
            <a:pPr lvl="0"/>
            <a:r>
              <a:rPr lang="en-US" dirty="0" smtClean="0">
                <a:solidFill>
                  <a:schemeClr val="accent3"/>
                </a:solidFill>
              </a:rPr>
              <a:t>‘this’ </a:t>
            </a:r>
            <a:r>
              <a:rPr lang="en-US" dirty="0"/>
              <a:t>is </a:t>
            </a:r>
            <a:r>
              <a:rPr lang="en-US" dirty="0" smtClean="0"/>
              <a:t>different</a:t>
            </a:r>
          </a:p>
          <a:p>
            <a:pPr lvl="0"/>
            <a:r>
              <a:rPr lang="en-US" dirty="0" smtClean="0"/>
              <a:t>Fat arrow has low precedence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Arrows</a:t>
            </a:r>
          </a:p>
        </p:txBody>
      </p:sp>
    </p:spTree>
    <p:extLst>
      <p:ext uri="{BB962C8B-B14F-4D97-AF65-F5344CB8AC3E}">
        <p14:creationId xmlns:p14="http://schemas.microsoft.com/office/powerpoint/2010/main" val="16449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0302" indent="-130302"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400" dirty="0">
                <a:latin typeface="Trebuchet MS"/>
                <a:cs typeface="Trebuchet MS"/>
              </a:rPr>
              <a:t>Shorter </a:t>
            </a:r>
            <a:r>
              <a:rPr lang="en-US" sz="1400" dirty="0" smtClean="0">
                <a:latin typeface="Trebuchet MS"/>
                <a:cs typeface="Trebuchet MS"/>
              </a:rPr>
              <a:t>functions</a:t>
            </a:r>
          </a:p>
          <a:p>
            <a:pPr lvl="1" indent="0">
              <a:spcAft>
                <a:spcPts val="750"/>
              </a:spcAft>
              <a:buClr>
                <a:schemeClr val="accent2"/>
              </a:buClr>
              <a:buNone/>
            </a:pPr>
            <a:r>
              <a:rPr lang="en-US" sz="1400" dirty="0">
                <a:latin typeface="Trebuchet MS"/>
                <a:cs typeface="Trebuchet MS"/>
              </a:rPr>
              <a:t> </a:t>
            </a:r>
            <a:r>
              <a:rPr lang="en-US" sz="1400" dirty="0" smtClean="0">
                <a:latin typeface="Trebuchet MS"/>
                <a:cs typeface="Trebuchet MS"/>
                <a:hlinkClick r:id="rId2"/>
              </a:rPr>
              <a:t>https</a:t>
            </a:r>
            <a:r>
              <a:rPr lang="en-US" sz="1400" dirty="0">
                <a:latin typeface="Trebuchet MS"/>
                <a:cs typeface="Trebuchet MS"/>
                <a:hlinkClick r:id="rId2"/>
              </a:rPr>
              <a:t>://jsfiddle.net/L08tum85</a:t>
            </a:r>
            <a:r>
              <a:rPr lang="en-US" sz="1400" dirty="0" smtClean="0">
                <a:latin typeface="Trebuchet MS"/>
                <a:cs typeface="Trebuchet MS"/>
                <a:hlinkClick r:id="rId2"/>
              </a:rPr>
              <a:t>/</a:t>
            </a:r>
            <a:endParaRPr lang="en-US" sz="1400" dirty="0" smtClean="0">
              <a:latin typeface="Trebuchet MS"/>
              <a:cs typeface="Trebuchet MS"/>
            </a:endParaRPr>
          </a:p>
          <a:p>
            <a:pPr marL="130302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400" dirty="0">
                <a:latin typeface="Trebuchet MS"/>
                <a:cs typeface="Trebuchet MS"/>
              </a:rPr>
              <a:t>No binding of </a:t>
            </a:r>
            <a:r>
              <a:rPr lang="en-US" sz="1400" dirty="0" smtClean="0">
                <a:latin typeface="Trebuchet MS"/>
                <a:cs typeface="Trebuchet MS"/>
              </a:rPr>
              <a:t>this</a:t>
            </a:r>
          </a:p>
          <a:p>
            <a:pPr lvl="1" indent="0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None/>
            </a:pPr>
            <a:r>
              <a:rPr lang="en-US" sz="1400" dirty="0">
                <a:latin typeface="Trebuchet MS"/>
                <a:cs typeface="Trebuchet MS"/>
                <a:hlinkClick r:id="rId3"/>
              </a:rPr>
              <a:t>https://jsfiddle.net/63r3qzrv/</a:t>
            </a:r>
            <a:endParaRPr lang="en-US" sz="1400" dirty="0">
              <a:latin typeface="Trebuchet MS"/>
              <a:cs typeface="Trebuchet MS"/>
            </a:endParaRPr>
          </a:p>
          <a:p>
            <a:pPr marL="130302" indent="-130302"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sz="1400" dirty="0">
                <a:latin typeface="Trebuchet MS"/>
                <a:cs typeface="Trebuchet MS"/>
              </a:rPr>
              <a:t>A</a:t>
            </a:r>
            <a:r>
              <a:rPr lang="en-US" sz="1400" dirty="0" smtClean="0">
                <a:latin typeface="Trebuchet MS"/>
                <a:cs typeface="Trebuchet MS"/>
              </a:rPr>
              <a:t>rrow </a:t>
            </a:r>
            <a:r>
              <a:rPr lang="en-US" sz="1400" dirty="0">
                <a:latin typeface="Trebuchet MS"/>
                <a:cs typeface="Trebuchet MS"/>
              </a:rPr>
              <a:t>functions do not bind an arguments object.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400" dirty="0" smtClean="0">
                <a:latin typeface="Trebuchet MS"/>
                <a:cs typeface="Trebuchet MS"/>
                <a:hlinkClick r:id="rId4"/>
              </a:rPr>
              <a:t>https</a:t>
            </a:r>
            <a:r>
              <a:rPr lang="en-US" sz="1400" dirty="0">
                <a:latin typeface="Trebuchet MS"/>
                <a:cs typeface="Trebuchet MS"/>
                <a:hlinkClick r:id="rId4"/>
              </a:rPr>
              <a:t>://jsfiddle.net/b4pt6q82</a:t>
            </a:r>
            <a:r>
              <a:rPr lang="en-US" sz="1400" dirty="0" smtClean="0">
                <a:latin typeface="Trebuchet MS"/>
                <a:cs typeface="Trebuchet MS"/>
                <a:hlinkClick r:id="rId4"/>
              </a:rPr>
              <a:t>/</a:t>
            </a:r>
            <a:endParaRPr lang="en-US" sz="1400" dirty="0" smtClean="0">
              <a:latin typeface="Trebuchet MS"/>
              <a:cs typeface="Trebuchet MS"/>
            </a:endParaRPr>
          </a:p>
          <a:p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Object literals are extended to support setting the prototype at </a:t>
            </a:r>
            <a:r>
              <a:rPr lang="en-US" dirty="0" smtClean="0"/>
              <a:t>construction</a:t>
            </a:r>
          </a:p>
          <a:p>
            <a:pPr lvl="0"/>
            <a:r>
              <a:rPr lang="en-US" dirty="0"/>
              <a:t>shorthand for foo: foo assignments, defining methods, making super calls, and computing property names with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Enhanced Object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 err="1" smtClean="0">
                <a:solidFill>
                  <a:srgbClr val="2FC2D9"/>
                </a:solidFill>
              </a:rPr>
              <a:t>var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theProtoObj</a:t>
            </a:r>
            <a:r>
              <a:rPr lang="en-US" sz="11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toString</a:t>
            </a:r>
            <a:r>
              <a:rPr lang="en-US" sz="1100" dirty="0">
                <a:solidFill>
                  <a:schemeClr val="bg1"/>
                </a:solidFill>
              </a:rPr>
              <a:t>(){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return "</a:t>
            </a:r>
            <a:r>
              <a:rPr lang="en-US" sz="1100" dirty="0" err="1">
                <a:solidFill>
                  <a:schemeClr val="bg1"/>
                </a:solidFill>
              </a:rPr>
              <a:t>protoObj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r>
              <a:rPr lang="en-US" sz="1100" dirty="0" err="1">
                <a:solidFill>
                  <a:srgbClr val="2FC2D9"/>
                </a:solidFill>
              </a:rPr>
              <a:t>var</a:t>
            </a:r>
            <a:r>
              <a:rPr lang="en-US" sz="1100" dirty="0">
                <a:solidFill>
                  <a:schemeClr val="bg1"/>
                </a:solidFill>
              </a:rPr>
              <a:t> handler =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r>
              <a:rPr lang="en-US" sz="1100" dirty="0" err="1">
                <a:solidFill>
                  <a:srgbClr val="2FC2D9"/>
                </a:solidFill>
              </a:rPr>
              <a:t>var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obj</a:t>
            </a:r>
            <a:r>
              <a:rPr lang="en-US" sz="11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// __proto__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__proto__: </a:t>
            </a:r>
            <a:r>
              <a:rPr lang="en-US" sz="1100" dirty="0" err="1">
                <a:solidFill>
                  <a:schemeClr val="bg1"/>
                </a:solidFill>
              </a:rPr>
              <a:t>theProtoObj</a:t>
            </a:r>
            <a:r>
              <a:rPr lang="en-US" sz="1100" dirty="0">
                <a:solidFill>
                  <a:schemeClr val="bg1"/>
                </a:solidFill>
              </a:rPr>
              <a:t>,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// Shorthand for ‘handler: handler’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handler,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// Methods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toString</a:t>
            </a:r>
            <a:r>
              <a:rPr lang="en-US" sz="11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// Super calls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return "d " + </a:t>
            </a:r>
            <a:r>
              <a:rPr lang="en-US" sz="1100" dirty="0" err="1">
                <a:solidFill>
                  <a:schemeClr val="bg1"/>
                </a:solidFill>
              </a:rPr>
              <a:t>super.toString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// Computed (dynamic) property names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[ 'prop_' + (() =&gt; 42)() ]: 42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1100" dirty="0" err="1" smtClean="0">
                <a:solidFill>
                  <a:schemeClr val="bg1"/>
                </a:solidFill>
              </a:rPr>
              <a:t>obj.toString</a:t>
            </a:r>
            <a:r>
              <a:rPr lang="en-US" sz="1100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 </a:t>
            </a:r>
            <a:r>
              <a:rPr lang="en-US" dirty="0" err="1"/>
              <a:t>protoObj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57455</TotalTime>
  <Words>2313</Words>
  <Application>Microsoft Office PowerPoint</Application>
  <PresentationFormat>On-screen Show (16:9)</PresentationFormat>
  <Paragraphs>547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features</dc:title>
  <dc:creator>Siva_Ninala@epam.com</dc:creator>
  <cp:lastModifiedBy>Abhilash Vedwan</cp:lastModifiedBy>
  <cp:revision>742</cp:revision>
  <cp:lastPrinted>2014-07-09T13:30:36Z</cp:lastPrinted>
  <dcterms:created xsi:type="dcterms:W3CDTF">2016-08-01T15:30:14Z</dcterms:created>
  <dcterms:modified xsi:type="dcterms:W3CDTF">2017-11-24T08:58:44Z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