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48" r:id="rId5"/>
    <p:sldId id="557" r:id="rId6"/>
    <p:sldId id="532" r:id="rId7"/>
    <p:sldId id="560" r:id="rId8"/>
    <p:sldId id="552" r:id="rId9"/>
    <p:sldId id="553" r:id="rId10"/>
    <p:sldId id="561" r:id="rId11"/>
    <p:sldId id="554" r:id="rId12"/>
    <p:sldId id="536" r:id="rId13"/>
    <p:sldId id="530" r:id="rId14"/>
    <p:sldId id="531" r:id="rId1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Siva Ninala" initials="SN" lastIdx="9" clrIdx="2">
    <p:extLst>
      <p:ext uri="{19B8F6BF-5375-455C-9EA6-DF929625EA0E}">
        <p15:presenceInfo xmlns:p15="http://schemas.microsoft.com/office/powerpoint/2012/main" userId="S-1-5-21-2676001572-3131771074-2776907194-28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6388" autoAdjust="0"/>
  </p:normalViewPr>
  <p:slideViewPr>
    <p:cSldViewPr snapToGrid="0">
      <p:cViewPr varScale="1">
        <p:scale>
          <a:sx n="91" d="100"/>
          <a:sy n="91" d="100"/>
        </p:scale>
        <p:origin x="672" y="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5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6" y="2869953"/>
            <a:ext cx="3178434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70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9" y="995247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7" y="137161"/>
            <a:ext cx="6012929" cy="460707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497909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37161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/>
              <a:t>QUESTION</a:t>
            </a:r>
            <a:endParaRPr lang="en-US" sz="21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2466375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>
                <a:solidFill>
                  <a:srgbClr val="2FC2D9"/>
                </a:solidFill>
              </a:rPr>
              <a:t>ANSWER</a:t>
            </a:r>
            <a:endParaRPr lang="en-US" sz="21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2839745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20602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66" r:id="rId4"/>
    <p:sldLayoutId id="2147483767" r:id="rId5"/>
    <p:sldLayoutId id="2147483711" r:id="rId6"/>
    <p:sldLayoutId id="2147483749" r:id="rId7"/>
    <p:sldLayoutId id="2147483768" r:id="rId8"/>
    <p:sldLayoutId id="2147483769" r:id="rId9"/>
    <p:sldLayoutId id="2147483772" r:id="rId10"/>
    <p:sldLayoutId id="2147483773" r:id="rId11"/>
    <p:sldLayoutId id="2147483774" r:id="rId12"/>
    <p:sldLayoutId id="2147483775" r:id="rId13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DOM and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Ninala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Aug 8, 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1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7303" y="3188715"/>
            <a:ext cx="4880247" cy="500906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303" y="2795402"/>
            <a:ext cx="2182777" cy="50090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60807" y="1452283"/>
            <a:ext cx="5835329" cy="306190"/>
            <a:chOff x="357780" y="2067708"/>
            <a:chExt cx="7780439" cy="408253"/>
          </a:xfrm>
        </p:grpSpPr>
        <p:sp>
          <p:nvSpPr>
            <p:cNvPr id="34" name="TextBox 3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BOM Objects</a:t>
              </a:r>
              <a:endParaRPr lang="en-US" sz="1200" dirty="0"/>
            </a:p>
          </p:txBody>
        </p: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460807" y="974907"/>
            <a:ext cx="5835329" cy="306190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6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BOM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460807" y="1929660"/>
            <a:ext cx="5835329" cy="306190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DOM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41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30" y="962237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460807" y="2407036"/>
            <a:ext cx="5835329" cy="306190"/>
            <a:chOff x="357780" y="2067708"/>
            <a:chExt cx="7780439" cy="408253"/>
          </a:xfrm>
        </p:grpSpPr>
        <p:sp>
          <p:nvSpPr>
            <p:cNvPr id="20" name="TextBox 19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DOM Methods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466067" y="2832703"/>
            <a:ext cx="5835329" cy="306190"/>
            <a:chOff x="357780" y="2067708"/>
            <a:chExt cx="7780439" cy="408253"/>
          </a:xfrm>
        </p:grpSpPr>
        <p:sp>
          <p:nvSpPr>
            <p:cNvPr id="27" name="TextBox 26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Events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2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BOM - </a:t>
            </a:r>
            <a:r>
              <a:rPr lang="en-US" dirty="0"/>
              <a:t>Browser Object Model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browsers are split into different parts (objects) that can be accessed using </a:t>
            </a:r>
            <a:r>
              <a:rPr lang="en-US" dirty="0" smtClean="0"/>
              <a:t>JavaScript. These </a:t>
            </a:r>
            <a:r>
              <a:rPr lang="en-US" dirty="0"/>
              <a:t>parts are known as the Browser Object Model, or the BOM.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of this browser hierarchy is the Window object</a:t>
            </a:r>
            <a:r>
              <a:rPr lang="en-US" dirty="0" smtClean="0"/>
              <a:t>.</a:t>
            </a:r>
          </a:p>
          <a:p>
            <a:r>
              <a:rPr lang="en-US" dirty="0"/>
              <a:t>R</a:t>
            </a:r>
            <a:r>
              <a:rPr lang="en-US" dirty="0" smtClean="0"/>
              <a:t>epresents </a:t>
            </a:r>
            <a:r>
              <a:rPr lang="en-US" dirty="0"/>
              <a:t>the entire browser, with its toolbars, menus, status bar, the </a:t>
            </a:r>
            <a:r>
              <a:rPr lang="en-US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6101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BOM - </a:t>
            </a:r>
            <a:r>
              <a:rPr lang="en-US" dirty="0"/>
              <a:t>Browser Object Model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yaldex.com/javascript_tutorial_3/images/fig05_0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079898"/>
            <a:ext cx="8229600" cy="348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BOM - Browser Object Model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0" y="777766"/>
            <a:ext cx="9144000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l</a:t>
            </a:r>
            <a:r>
              <a:rPr lang="en-US" sz="2000" b="1" dirty="0" smtClean="0"/>
              <a:t>ocation object </a:t>
            </a:r>
            <a:r>
              <a:rPr lang="en-US" sz="2000" dirty="0" smtClean="0"/>
              <a:t>- </a:t>
            </a:r>
            <a:r>
              <a:rPr lang="en-US" sz="2000" dirty="0"/>
              <a:t>contains information about the current page's location. we can also use the methods of the location object to change the location and refresh the current page</a:t>
            </a:r>
          </a:p>
          <a:p>
            <a:pPr marL="0" indent="0">
              <a:buNone/>
            </a:pPr>
            <a:r>
              <a:rPr lang="en-US" sz="2000" b="1" dirty="0"/>
              <a:t>h</a:t>
            </a:r>
            <a:r>
              <a:rPr lang="en-US" sz="2000" b="1" dirty="0" smtClean="0"/>
              <a:t>istory object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represents an array of URLs visited by the user. By using this object, you can load previous, forward or any particular page.</a:t>
            </a:r>
          </a:p>
          <a:p>
            <a:pPr marL="0" indent="0">
              <a:buNone/>
            </a:pPr>
            <a:r>
              <a:rPr lang="en-US" sz="2000" b="1" dirty="0" smtClean="0"/>
              <a:t>navigator object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is used for browser detection. It can be used to get browser information such as </a:t>
            </a:r>
            <a:r>
              <a:rPr lang="en-US" sz="2000" dirty="0" err="1"/>
              <a:t>appName</a:t>
            </a:r>
            <a:r>
              <a:rPr lang="en-US" sz="2000" dirty="0"/>
              <a:t>, </a:t>
            </a:r>
            <a:r>
              <a:rPr lang="en-US" sz="2000" dirty="0" err="1"/>
              <a:t>appCodeName</a:t>
            </a:r>
            <a:r>
              <a:rPr lang="en-US" sz="2000" dirty="0"/>
              <a:t>, </a:t>
            </a:r>
            <a:r>
              <a:rPr lang="en-US" sz="2000" dirty="0" err="1"/>
              <a:t>userAgent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s</a:t>
            </a:r>
            <a:r>
              <a:rPr lang="en-US" sz="2000" b="1" dirty="0" smtClean="0"/>
              <a:t>creen object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sz="2000" dirty="0"/>
              <a:t>holds information of browser screen. It can be used to display screen width, height, </a:t>
            </a:r>
            <a:r>
              <a:rPr lang="en-US" sz="2000" dirty="0" err="1"/>
              <a:t>colorDepth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document object </a:t>
            </a:r>
            <a:r>
              <a:rPr lang="en-US" sz="2000" b="1" dirty="0"/>
              <a:t>- </a:t>
            </a:r>
            <a:r>
              <a:rPr lang="en-US" sz="2000" dirty="0"/>
              <a:t>represents the whole html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4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0" y="0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95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en-US" dirty="0"/>
              <a:t>- </a:t>
            </a:r>
            <a:r>
              <a:rPr lang="en-US" dirty="0" smtClean="0"/>
              <a:t>DOCUMENT </a:t>
            </a:r>
            <a:r>
              <a:rPr lang="en-US" dirty="0"/>
              <a:t>Object Model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0" y="777766"/>
            <a:ext cx="9144000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Document Object Model (DOM) is a programming interface for HTML and XML documents. It represents the page so that programs can change the document structure, style and content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46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855779"/>
          </a:xfrm>
        </p:spPr>
        <p:txBody>
          <a:bodyPr/>
          <a:lstStyle/>
          <a:p>
            <a:r>
              <a:rPr lang="en-US" sz="1000" dirty="0" smtClean="0">
                <a:solidFill>
                  <a:schemeClr val="bg1"/>
                </a:solidFill>
              </a:rPr>
              <a:t>&lt;</a:t>
            </a:r>
            <a:r>
              <a:rPr lang="en-US" sz="1000" dirty="0">
                <a:solidFill>
                  <a:schemeClr val="bg1"/>
                </a:solidFill>
              </a:rPr>
              <a:t>html&gt;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&lt;script language="JavaScript" type="text/JavaScript"&gt;</a:t>
            </a:r>
          </a:p>
          <a:p>
            <a:r>
              <a:rPr lang="en-US" sz="1000" dirty="0">
                <a:solidFill>
                  <a:srgbClr val="2FC2D9"/>
                </a:solidFill>
              </a:rPr>
              <a:t>switch</a:t>
            </a:r>
            <a:r>
              <a:rPr lang="en-US" sz="1000" dirty="0">
                <a:solidFill>
                  <a:schemeClr val="bg1"/>
                </a:solidFill>
              </a:rPr>
              <a:t> (</a:t>
            </a:r>
            <a:r>
              <a:rPr lang="en-US" sz="1000" dirty="0" err="1">
                <a:solidFill>
                  <a:srgbClr val="2FC2D9"/>
                </a:solidFill>
              </a:rPr>
              <a:t>window</a:t>
            </a:r>
            <a:r>
              <a:rPr lang="en-US" sz="1000" dirty="0" err="1">
                <a:solidFill>
                  <a:schemeClr val="bg1"/>
                </a:solidFill>
              </a:rPr>
              <a:t>.screen.colorDepth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>
                <a:solidFill>
                  <a:srgbClr val="2FC2D9"/>
                </a:solidFill>
              </a:rPr>
              <a:t>case</a:t>
            </a:r>
            <a:r>
              <a:rPr lang="en-US" sz="1000" dirty="0">
                <a:solidFill>
                  <a:schemeClr val="bg1"/>
                </a:solidFill>
              </a:rPr>
              <a:t> 1: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>
                <a:solidFill>
                  <a:srgbClr val="2FC2D9"/>
                </a:solidFill>
              </a:rPr>
              <a:t>case</a:t>
            </a:r>
            <a:r>
              <a:rPr lang="en-US" sz="1000" dirty="0">
                <a:solidFill>
                  <a:schemeClr val="bg1"/>
                </a:solidFill>
              </a:rPr>
              <a:t> 4: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rgbClr val="2FC2D9"/>
                </a:solidFill>
              </a:rPr>
              <a:t>document</a:t>
            </a:r>
            <a:r>
              <a:rPr lang="en-US" sz="1000" dirty="0" err="1">
                <a:solidFill>
                  <a:schemeClr val="bg1"/>
                </a:solidFill>
              </a:rPr>
              <a:t>.bgColor</a:t>
            </a:r>
            <a:r>
              <a:rPr lang="en-US" sz="1000" dirty="0">
                <a:solidFill>
                  <a:schemeClr val="bg1"/>
                </a:solidFill>
              </a:rPr>
              <a:t> = "white";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break;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>
                <a:solidFill>
                  <a:srgbClr val="2FC2D9"/>
                </a:solidFill>
              </a:rPr>
              <a:t>case</a:t>
            </a:r>
            <a:r>
              <a:rPr lang="en-US" sz="1000" dirty="0">
                <a:solidFill>
                  <a:schemeClr val="bg1"/>
                </a:solidFill>
              </a:rPr>
              <a:t> 8: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>
                <a:solidFill>
                  <a:srgbClr val="2FC2D9"/>
                </a:solidFill>
              </a:rPr>
              <a:t>case</a:t>
            </a:r>
            <a:r>
              <a:rPr lang="en-US" sz="1000" dirty="0">
                <a:solidFill>
                  <a:schemeClr val="bg1"/>
                </a:solidFill>
              </a:rPr>
              <a:t> 15: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>
                <a:solidFill>
                  <a:srgbClr val="2FC2D9"/>
                </a:solidFill>
              </a:rPr>
              <a:t>case</a:t>
            </a:r>
            <a:r>
              <a:rPr lang="en-US" sz="1000" dirty="0">
                <a:solidFill>
                  <a:schemeClr val="bg1"/>
                </a:solidFill>
              </a:rPr>
              <a:t> 16: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rgbClr val="2FC2D9"/>
                </a:solidFill>
              </a:rPr>
              <a:t>document</a:t>
            </a:r>
            <a:r>
              <a:rPr lang="en-US" sz="1000" dirty="0" err="1">
                <a:solidFill>
                  <a:schemeClr val="bg1"/>
                </a:solidFill>
              </a:rPr>
              <a:t>.bgColor</a:t>
            </a:r>
            <a:r>
              <a:rPr lang="en-US" sz="1000" dirty="0">
                <a:solidFill>
                  <a:schemeClr val="bg1"/>
                </a:solidFill>
              </a:rPr>
              <a:t> = "blue";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>
                <a:solidFill>
                  <a:srgbClr val="2FC2D9"/>
                </a:solidFill>
              </a:rPr>
              <a:t>break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rgbClr val="2FC2D9"/>
                </a:solidFill>
              </a:rPr>
              <a:t>   case </a:t>
            </a:r>
            <a:r>
              <a:rPr lang="en-US" sz="1000" dirty="0">
                <a:solidFill>
                  <a:schemeClr val="bg1"/>
                </a:solidFill>
              </a:rPr>
              <a:t>24: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>
                <a:solidFill>
                  <a:srgbClr val="2FC2D9"/>
                </a:solidFill>
              </a:rPr>
              <a:t>case </a:t>
            </a:r>
            <a:r>
              <a:rPr lang="en-US" sz="1000" dirty="0">
                <a:solidFill>
                  <a:schemeClr val="bg1"/>
                </a:solidFill>
              </a:rPr>
              <a:t>32: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rgbClr val="2FC2D9"/>
                </a:solidFill>
              </a:rPr>
              <a:t>document</a:t>
            </a:r>
            <a:r>
              <a:rPr lang="en-US" sz="1000" dirty="0" err="1">
                <a:solidFill>
                  <a:schemeClr val="bg1"/>
                </a:solidFill>
              </a:rPr>
              <a:t>.bgColor</a:t>
            </a:r>
            <a:r>
              <a:rPr lang="en-US" sz="1000" dirty="0">
                <a:solidFill>
                  <a:schemeClr val="bg1"/>
                </a:solidFill>
              </a:rPr>
              <a:t> = "</a:t>
            </a:r>
            <a:r>
              <a:rPr lang="en-US" sz="1000" dirty="0" err="1">
                <a:solidFill>
                  <a:schemeClr val="bg1"/>
                </a:solidFill>
              </a:rPr>
              <a:t>skyblue</a:t>
            </a:r>
            <a:r>
              <a:rPr lang="en-US" sz="1000" dirty="0">
                <a:solidFill>
                  <a:schemeClr val="bg1"/>
                </a:solidFill>
              </a:rPr>
              <a:t>";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>
                <a:solidFill>
                  <a:srgbClr val="2FC2D9"/>
                </a:solidFill>
              </a:rPr>
              <a:t>break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>
                <a:solidFill>
                  <a:srgbClr val="2FC2D9"/>
                </a:solidFill>
              </a:rPr>
              <a:t>default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rgbClr val="2FC2D9"/>
                </a:solidFill>
              </a:rPr>
              <a:t>document</a:t>
            </a:r>
            <a:r>
              <a:rPr lang="en-US" sz="1000" dirty="0" err="1">
                <a:solidFill>
                  <a:schemeClr val="bg1"/>
                </a:solidFill>
              </a:rPr>
              <a:t>.bgColor</a:t>
            </a:r>
            <a:r>
              <a:rPr lang="en-US" sz="1000" dirty="0">
                <a:solidFill>
                  <a:schemeClr val="bg1"/>
                </a:solidFill>
              </a:rPr>
              <a:t> = "white";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rgbClr val="2FC2D9"/>
                </a:solidFill>
              </a:rPr>
              <a:t>document</a:t>
            </a:r>
            <a:r>
              <a:rPr lang="en-US" sz="1000" dirty="0" err="1">
                <a:solidFill>
                  <a:schemeClr val="bg1"/>
                </a:solidFill>
              </a:rPr>
              <a:t>.write</a:t>
            </a:r>
            <a:r>
              <a:rPr lang="en-US" sz="1000" dirty="0">
                <a:solidFill>
                  <a:schemeClr val="bg1"/>
                </a:solidFill>
              </a:rPr>
              <a:t>("Your screen supports " + </a:t>
            </a:r>
            <a:r>
              <a:rPr lang="en-US" sz="1000" dirty="0" err="1">
                <a:solidFill>
                  <a:schemeClr val="bg1"/>
                </a:solidFill>
              </a:rPr>
              <a:t>window.screen.colorDepth</a:t>
            </a:r>
            <a:r>
              <a:rPr lang="en-US" sz="1000" dirty="0">
                <a:solidFill>
                  <a:schemeClr val="bg1"/>
                </a:solidFill>
              </a:rPr>
              <a:t> +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     "bit color");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&lt;/script&gt;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&lt;/html&gt;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en-US" smtClean="0"/>
              <a:t>&amp;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https://www.youtube.com/watch?v=vek2dwPV4Lw</a:t>
            </a:r>
          </a:p>
        </p:txBody>
      </p:sp>
    </p:spTree>
    <p:extLst>
      <p:ext uri="{BB962C8B-B14F-4D97-AF65-F5344CB8AC3E}">
        <p14:creationId xmlns:p14="http://schemas.microsoft.com/office/powerpoint/2010/main" val="8353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39378</TotalTime>
  <Words>327</Words>
  <Application>Microsoft Office PowerPoint</Application>
  <PresentationFormat>On-screen Show (16:9)</PresentationFormat>
  <Paragraphs>70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Siva Ninala</cp:lastModifiedBy>
  <cp:revision>903</cp:revision>
  <cp:lastPrinted>2014-07-09T13:30:36Z</cp:lastPrinted>
  <dcterms:created xsi:type="dcterms:W3CDTF">2016-08-01T15:30:14Z</dcterms:created>
  <dcterms:modified xsi:type="dcterms:W3CDTF">2017-11-01T18:03:05Z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