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9" r:id="rId2"/>
    <p:sldId id="258" r:id="rId3"/>
    <p:sldId id="257" r:id="rId4"/>
    <p:sldId id="261" r:id="rId5"/>
    <p:sldId id="262" r:id="rId6"/>
    <p:sldId id="279" r:id="rId7"/>
    <p:sldId id="273" r:id="rId8"/>
    <p:sldId id="274" r:id="rId9"/>
    <p:sldId id="275" r:id="rId10"/>
    <p:sldId id="266" r:id="rId11"/>
    <p:sldId id="263" r:id="rId12"/>
    <p:sldId id="264" r:id="rId13"/>
    <p:sldId id="271" r:id="rId14"/>
    <p:sldId id="267" r:id="rId15"/>
    <p:sldId id="265" r:id="rId16"/>
    <p:sldId id="277" r:id="rId17"/>
    <p:sldId id="278" r:id="rId18"/>
    <p:sldId id="268" r:id="rId19"/>
    <p:sldId id="272" r:id="rId20"/>
    <p:sldId id="269" r:id="rId21"/>
    <p:sldId id="276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-738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947A-5971-4D93-944C-4681FC053F9B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C89C-2F7C-4944-9A2C-7797D3CA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6F0C27-6F6E-4891-ADC4-DB0B73FA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0481F7-F2F7-4BDE-9411-632C138B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9C484C-8F2A-4BBD-811B-222557A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E66AB1-4535-4305-A45E-9467FEC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B3C033-8CEC-4966-8C1B-1106F5D1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8AE2CC-BB5B-4C65-BF89-536C8B879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8D6D3E-2F50-4FED-91FB-C3018F06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446E60-2011-4F0A-B0DC-8AC8C680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AE7BF6-5AB8-4852-ADA9-ACFAF031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813047-528A-4C5F-8B4A-A613AAEF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A44A2C-7772-41C8-A3DC-63851AC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0508045-7A37-46AD-821B-6BC38EE33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4C2190F-2380-46FC-B474-321636904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B52F3D2-AD63-4795-9399-75F4FF1A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E38868-1673-40F4-A199-D2D0733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48D2DF-3E7D-4DC4-8824-A38BB4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DA088E-E464-4A2E-83B9-CA21B6C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AEC50-43C2-46BA-A057-9F06FC17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65BC4C-B1C6-4949-BB0D-EA5B65AC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E884A9-6DA4-47A2-8ED1-BD3FD98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918EB9-777F-4C6C-84F7-00A6CCC9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FC4729-0387-4735-BE4D-B924B52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368133-C445-4C54-9613-D824507AB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DD4EBD-A0DA-4B97-99EF-DACAF949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529E08-D1D4-4EBA-AFA9-151876B1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98B60-0134-4905-92EE-B4C7B2C1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BA6469-7D7A-4DD9-891C-250F9553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F21BEF-377A-4796-8C0F-31484FC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944B81-11E3-4331-BA80-6C28B7361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90A43-30AC-411E-8D0B-284FCFD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DEBE2C-CD43-4524-8511-90A37598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505BAD-7C59-4F1C-B045-4B0D3EE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2EE49E-EE2C-4985-B96D-742EEFE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E7DA71-51FF-489A-A607-9039E6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C6ECD4-3667-4AD8-BA7B-70A1D329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9A2897B-D393-44EF-9B0E-FDACAF53F9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CFFA1-285D-4A5E-8360-C3CF95A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D4162E-D974-42A5-97CF-0AA4F88C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72A17E-8A6E-4DC3-A7F7-A68EC871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260F560-C298-42CA-8F4B-FFE589EE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009898B-3D47-4ADB-9A9B-27EEE0B9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45321BE-FA6F-4FFF-BF51-3BC2BD1A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D837B3-91C5-412B-BDA6-C16009D4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2DE1991-779D-4972-946A-FA9C3494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E4CE312-0CD2-4AA2-AE33-2C1AF3ED4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974C0D-C454-4721-ABA2-917F596C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B36FAD-9F5B-4EEB-AB4C-454E36F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D8B07C-DBED-4EF5-8F00-D75D496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65EE2A-8161-4F71-AC33-4196756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B0EEF83-5DC6-41B1-875E-ED0D3CDCBA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E2AED8-8A1B-4610-A257-75A4111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9FA5F2-510B-4E6B-AAF1-3A8B85F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A20FE9-737E-41EB-AC0F-6C57730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86B8FC-77DE-439A-94C6-28C28C676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0FDC91-C742-4101-96EA-14344AC4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8274F6-4525-43BE-B8F7-491C1E16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F811F1-2C5B-4D8C-AEC3-90A579DB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A4986E-99F5-44A5-BBFE-EA380A2A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45F5AB-A949-4878-87F0-CC0A181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73A203-AC78-44E2-BFF1-ED5361C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A32913E-CC50-451D-8E1A-1B5BBB7B8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C0E44-CB32-4ECA-BB36-05B0EC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6FAF9B9-787E-4E85-8BCE-ACD507DA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5C1F3D-635D-4F8F-BA29-4430FFFF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8BFF12-E093-4EAD-A0BE-EA736E1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06C9C6F-ECBD-4634-AF18-66226F0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427195A-9416-433C-83CF-A97FD62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C657195-5639-48AB-8CE5-F9D22FA6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EB39FA5-EDBA-4EE0-A9C9-EB936F60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6C03501-2FD9-466C-9C62-053590B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26CDAF-4F07-41E3-92CC-FCB70FA6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34D3-FA35-45F1-B10C-79798732C000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B05637-55E7-4279-8C8A-4D192F13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FF0959-8803-40F7-83A6-2383D351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d_Country_Index#2017_Top_163_Overall_Rank_(Version_1.2)" TargetMode="External"/><Relationship Id="rId2" Type="http://schemas.openxmlformats.org/officeDocument/2006/relationships/hyperlink" Target="https://en.wikipedia.org/wiki/List_of_countries_and_dependencies_by_popul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by_life_expectancy" TargetMode="External"/><Relationship Id="rId2" Type="http://schemas.openxmlformats.org/officeDocument/2006/relationships/hyperlink" Target="https://en.wikipedia.org/wiki/List_of_countries_by_literacy_ra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 descr="A group of people posing for the camera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t="15378" r="-3" b="15373"/>
          <a:stretch/>
        </p:blipFill>
        <p:spPr>
          <a:xfrm>
            <a:off x="3649321" y="3"/>
            <a:ext cx="4609359" cy="2426373"/>
          </a:xfrm>
          <a:custGeom>
            <a:avLst/>
            <a:gdLst/>
            <a:ahLst/>
            <a:cxnLst/>
            <a:rect l="l" t="t" r="r" b="b"/>
            <a:pathLst>
              <a:path w="4609359" h="2130473" extrusionOk="0">
                <a:moveTo>
                  <a:pt x="986689" y="0"/>
                </a:moveTo>
                <a:lnTo>
                  <a:pt x="4609359" y="0"/>
                </a:lnTo>
                <a:lnTo>
                  <a:pt x="3622670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2" name="Google Shape;92;p13" descr="A large sign above the front of a building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 t="35118" r="2" b="17274"/>
          <a:stretch/>
        </p:blipFill>
        <p:spPr>
          <a:xfrm>
            <a:off x="20" y="-6954"/>
            <a:ext cx="4475120" cy="2426373"/>
          </a:xfrm>
          <a:custGeom>
            <a:avLst/>
            <a:gdLst/>
            <a:ahLst/>
            <a:cxnLst/>
            <a:rect l="l" t="t" r="r" b="b"/>
            <a:pathLst>
              <a:path w="4475140" h="2130473" extrusionOk="0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3" name="Google Shape;93;p13" descr="A group of people sitting at a table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 t="30138" r="3" b="10194"/>
          <a:stretch/>
        </p:blipFill>
        <p:spPr>
          <a:xfrm>
            <a:off x="7431341" y="1"/>
            <a:ext cx="4760659" cy="2426373"/>
          </a:xfrm>
          <a:custGeom>
            <a:avLst/>
            <a:gdLst/>
            <a:ahLst/>
            <a:cxnLst/>
            <a:rect l="l" t="t" r="r" b="b"/>
            <a:pathLst>
              <a:path w="4760659" h="2130473" extrusionOk="0">
                <a:moveTo>
                  <a:pt x="986689" y="0"/>
                </a:moveTo>
                <a:lnTo>
                  <a:pt x="4760659" y="0"/>
                </a:lnTo>
                <a:lnTo>
                  <a:pt x="4760659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4" name="Google Shape;94;p13" descr="A group of people looking at the camera&#10;&#10;Description generated with very high confidence"/>
          <p:cNvPicPr preferRelativeResize="0"/>
          <p:nvPr/>
        </p:nvPicPr>
        <p:blipFill rotWithShape="1">
          <a:blip r:embed="rId6">
            <a:alphaModFix/>
          </a:blip>
          <a:srcRect r="1" b="27199"/>
          <a:stretch/>
        </p:blipFill>
        <p:spPr>
          <a:xfrm>
            <a:off x="7716860" y="4438580"/>
            <a:ext cx="4475140" cy="2419419"/>
          </a:xfrm>
          <a:custGeom>
            <a:avLst/>
            <a:gdLst/>
            <a:ahLst/>
            <a:cxnLst/>
            <a:rect l="l" t="t" r="r" b="b"/>
            <a:pathLst>
              <a:path w="4475140" h="2174680" extrusionOk="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13" descr="A group of people standing in a room&#10;&#10;Description generated with very high confidence"/>
          <p:cNvPicPr preferRelativeResize="0"/>
          <p:nvPr/>
        </p:nvPicPr>
        <p:blipFill rotWithShape="1">
          <a:blip r:embed="rId7">
            <a:alphaModFix/>
          </a:blip>
          <a:srcRect r="-1" b="27961"/>
          <a:stretch/>
        </p:blipFill>
        <p:spPr>
          <a:xfrm>
            <a:off x="4039737" y="4438045"/>
            <a:ext cx="4523640" cy="2419953"/>
          </a:xfrm>
          <a:custGeom>
            <a:avLst/>
            <a:gdLst/>
            <a:ahLst/>
            <a:cxnLst/>
            <a:rect l="l" t="t" r="r" b="b"/>
            <a:pathLst>
              <a:path w="4523640" h="2175160" extrusionOk="0">
                <a:moveTo>
                  <a:pt x="0" y="0"/>
                </a:moveTo>
                <a:lnTo>
                  <a:pt x="4523640" y="0"/>
                </a:lnTo>
                <a:lnTo>
                  <a:pt x="3516256" y="2175160"/>
                </a:lnTo>
                <a:lnTo>
                  <a:pt x="0" y="2175160"/>
                </a:lnTo>
                <a:lnTo>
                  <a:pt x="0" y="2174920"/>
                </a:lnTo>
                <a:lnTo>
                  <a:pt x="14159" y="2174920"/>
                </a:lnTo>
                <a:lnTo>
                  <a:pt x="1021100" y="718"/>
                </a:lnTo>
                <a:lnTo>
                  <a:pt x="0" y="7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6" name="Google Shape;96;p13" descr="A group of people sitting at a table&#10;&#10;Description generated with very high confidence"/>
          <p:cNvPicPr preferRelativeResize="0"/>
          <p:nvPr/>
        </p:nvPicPr>
        <p:blipFill rotWithShape="1">
          <a:blip r:embed="rId8">
            <a:alphaModFix/>
          </a:blip>
          <a:srcRect t="33084" b="530"/>
          <a:stretch/>
        </p:blipFill>
        <p:spPr>
          <a:xfrm>
            <a:off x="-2" y="4445000"/>
            <a:ext cx="4908824" cy="2419953"/>
          </a:xfrm>
          <a:custGeom>
            <a:avLst/>
            <a:gdLst/>
            <a:ahLst/>
            <a:cxnLst/>
            <a:rect l="l" t="t" r="r" b="b"/>
            <a:pathLst>
              <a:path w="4908824" h="2175160" extrusionOk="0">
                <a:moveTo>
                  <a:pt x="0" y="0"/>
                </a:moveTo>
                <a:lnTo>
                  <a:pt x="4908824" y="0"/>
                </a:lnTo>
                <a:lnTo>
                  <a:pt x="3901440" y="2175160"/>
                </a:lnTo>
                <a:lnTo>
                  <a:pt x="0" y="21751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00" y="2433329"/>
            <a:ext cx="12107697" cy="199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Gathering from Wikipedia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successful completion of the project we require , set of variables and their relation with other parameters to analyze the impact.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collected contains parameters such as,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Name of the countries.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World Rankings in various indices.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Population Data.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Literacy Rate.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Life Expectancy.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5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Website1: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en.wikipedia.org/wiki/List_of_countries_and_dependencies_by_population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this website. I have gathered data of world countries and their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population,ranking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share of their population in world population.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Website2: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https://en.wikipedia.org/wiki/Good_Country_Index#2017_Top_163_Overall_Rank_(Version_1.2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this website various indices and ranking of various countries are collected.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Website3:</a:t>
            </a:r>
            <a:endParaRPr lang="en-US" dirty="0" smtClean="0"/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en.wikipedia.org/wiki/List_of_countries_by_literacy_rate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gathered from this website contains literacy rates of various age groups.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Website4: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en.wikipedia.org/wiki/List_of_countries_by_life_expectancy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website contains information about life expectancy of people in different countries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76200"/>
            <a:ext cx="10515600" cy="1325563"/>
          </a:xfrm>
        </p:spPr>
        <p:txBody>
          <a:bodyPr/>
          <a:lstStyle/>
          <a:p>
            <a:r>
              <a:rPr lang="en-US" dirty="0" smtClean="0"/>
              <a:t>Data Features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1891505"/>
            <a:ext cx="10638431" cy="39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904510" y="1544782"/>
            <a:ext cx="824345" cy="57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9018" y="154478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Columns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60764" y="1914114"/>
            <a:ext cx="0" cy="374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0431" y="1083117"/>
            <a:ext cx="697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Rows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16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Required Libraries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73" y="2251723"/>
            <a:ext cx="8448000" cy="31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840182" y="1981200"/>
            <a:ext cx="858982" cy="401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23855" y="1828800"/>
            <a:ext cx="144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Library Name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23855" y="2507673"/>
            <a:ext cx="609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44373" y="232300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Alias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0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Data </a:t>
            </a:r>
            <a:r>
              <a:rPr lang="en-IN" dirty="0" smtClean="0"/>
              <a:t>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which we acquire need not be in a structured way for the purpose of analysis. It need to cleaned as per the requirement.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above command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Rank_inpopulation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contained  [] which is needed to be clean .So , I used regular expressions and changed as per the requirement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51" y="3290021"/>
            <a:ext cx="11344837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6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process 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inspecting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cleansing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goal of discovering useful information, informing conclusions and supporting decision-making.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6 types of Data Analysis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Descriptive Analysis.</a:t>
            </a: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2.Exploratory Analysis.</a:t>
            </a: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3.Inferential Analysis</a:t>
            </a: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4.Predictive Analysis</a:t>
            </a: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5.Causal Analysis</a:t>
            </a: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6.Mechanistic Analysis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4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stage helps us to find any errors or outliers are present in the data and conclusions can also be drawn. I have done various analysis like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analysis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Bivariate analysis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Multivariate analysis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analysis are done and represented both in Non graphical and graphical ways.</a:t>
            </a:r>
          </a:p>
        </p:txBody>
      </p:sp>
    </p:spTree>
    <p:extLst>
      <p:ext uri="{BB962C8B-B14F-4D97-AF65-F5344CB8AC3E}">
        <p14:creationId xmlns:p14="http://schemas.microsoft.com/office/powerpoint/2010/main" val="42420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02" y="1514403"/>
            <a:ext cx="10932268" cy="43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0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2CC75-9420-47CB-84DD-90A2CE095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Wikipedia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6E1871-C1C0-448F-8955-DFD153D30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comparing various indices for migration and commercial ventures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24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Graphical</a:t>
            </a:r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5" y="1382280"/>
            <a:ext cx="8803355" cy="475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512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After completion of the Project we can now relate various parameters like.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Rank in Population Versus Population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Rank in Good Indices Versus Population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Literacy Rate Versus Rank in Good Indices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 take any parameters for analysis as all the data is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0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2">
            <a:extLst>
              <a:ext uri="{FF2B5EF4-FFF2-40B4-BE49-F238E27FC236}">
                <a16:creationId xmlns="" xmlns:a16="http://schemas.microsoft.com/office/drawing/2014/main" id="{F1938B5B-7279-41B8-9966-43015F242CFD}"/>
              </a:ext>
            </a:extLst>
          </p:cNvPr>
          <p:cNvSpPr txBox="1"/>
          <p:nvPr/>
        </p:nvSpPr>
        <p:spPr>
          <a:xfrm>
            <a:off x="893088" y="1661481"/>
            <a:ext cx="9664076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 completed my masters in Power Systems in the year 2015.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 want to take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 big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leap from current job , I  found Data Science as Potential and Booming area.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 worked as Assistant Professor for 6 years and published 8 papers in various Journals and conferences. I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 my experience I was able to achieve various heights like completing project for DST under IEDC scheme.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 thing I love the most at innomatics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is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way they respond towards their students at every level.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Google Shape;42;p2">
            <a:extLst>
              <a:ext uri="{FF2B5EF4-FFF2-40B4-BE49-F238E27FC236}">
                <a16:creationId xmlns="" xmlns:a16="http://schemas.microsoft.com/office/drawing/2014/main" id="{717B5CEA-3236-4F3B-910D-3C353EEDF02F}"/>
              </a:ext>
            </a:extLst>
          </p:cNvPr>
          <p:cNvSpPr txBox="1"/>
          <p:nvPr/>
        </p:nvSpPr>
        <p:spPr>
          <a:xfrm>
            <a:off x="565679" y="32166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Local and Global variables will be impacting people migration and Life style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need to consider high impact factors which has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connection with above mentioned conditions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this Project , I am going to web scrap data from various websites in order to compare components like Population, life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expectancy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,Literacy Rate , Minimum wages of different countries.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comparing all these parameters we can conclude which is the best countries to live and setup 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commercial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platforms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Acknowledgement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 have used Wikipedia website to gather required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data. 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wanted to acknowledge them for providing ample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project is completely developed and used for educational uses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request not to make any conclusion out of this 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 Innomatics Research labs for providing this opportunity to explore our knowledge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understanding.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My earnest respect towards 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uresh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sir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Nagamalleshwarararao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Your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knowledge helped me to cross pitfalls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6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</a:t>
            </a:r>
            <a:r>
              <a:rPr lang="en-US" dirty="0"/>
              <a:t> </a:t>
            </a:r>
            <a:r>
              <a:rPr lang="en-US" dirty="0"/>
              <a:t>does</a:t>
            </a:r>
            <a:r>
              <a:rPr lang="en-US" dirty="0"/>
              <a:t> Web scraping mean?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in Web scraping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During this process I have come across many problems which I wanted to quote during this process. As a beginner web scraping is not a cake walk for me.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should be cautious towards their problem statement as it decides total structure of the project.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taking this project, I have taken IPL and Stock Market.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it comes to the case of IPL data is available as web page with internal links and it was a tedious process.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Stock Market Project the data was easy to gather but I did not find much scope for analysis.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IPL Data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1" y="1579419"/>
            <a:ext cx="9943772" cy="19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417128" y="1272248"/>
            <a:ext cx="1440872" cy="3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0" y="1089953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available in web pages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99" y="3677084"/>
            <a:ext cx="11053094" cy="24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9795164" y="3463636"/>
            <a:ext cx="1205345" cy="1437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69737" y="2554620"/>
            <a:ext cx="221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of the Player available in internal web pages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6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17" y="1299152"/>
            <a:ext cx="5684231" cy="53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3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1186</TotalTime>
  <Words>744</Words>
  <Application>Microsoft Office PowerPoint</Application>
  <PresentationFormat>Custom</PresentationFormat>
  <Paragraphs>105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Web Scraping Wikipedia </vt:lpstr>
      <vt:lpstr>PowerPoint Presentation</vt:lpstr>
      <vt:lpstr>Problem Statement</vt:lpstr>
      <vt:lpstr>Acknowledgement </vt:lpstr>
      <vt:lpstr>What does Web scraping mean?</vt:lpstr>
      <vt:lpstr>Pitfalls in Web scraping</vt:lpstr>
      <vt:lpstr>IPL Data</vt:lpstr>
      <vt:lpstr>Stock Market</vt:lpstr>
      <vt:lpstr>Data Gathering from Wikipedia </vt:lpstr>
      <vt:lpstr>Data Collection</vt:lpstr>
      <vt:lpstr>Contd…</vt:lpstr>
      <vt:lpstr>Data Features</vt:lpstr>
      <vt:lpstr>Import Required Libraries</vt:lpstr>
      <vt:lpstr> Data Cleaning</vt:lpstr>
      <vt:lpstr>Data Analysis</vt:lpstr>
      <vt:lpstr>PowerPoint Presentation</vt:lpstr>
      <vt:lpstr>Data Analysis</vt:lpstr>
      <vt:lpstr>Univariate Analysis</vt:lpstr>
      <vt:lpstr>Bivariate Graphical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hp</cp:lastModifiedBy>
  <cp:revision>25</cp:revision>
  <dcterms:created xsi:type="dcterms:W3CDTF">2021-02-16T05:19:01Z</dcterms:created>
  <dcterms:modified xsi:type="dcterms:W3CDTF">2021-05-07T17:40:03Z</dcterms:modified>
</cp:coreProperties>
</file>