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Old Standard TT"/>
      <p:regular r:id="rId37"/>
      <p:bold r:id="rId38"/>
      <p: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OldStandardTT-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OldStandardTT-italic.fntdata"/><Relationship Id="rId16" Type="http://schemas.openxmlformats.org/officeDocument/2006/relationships/slide" Target="slides/slide11.xml"/><Relationship Id="rId38" Type="http://schemas.openxmlformats.org/officeDocument/2006/relationships/font" Target="fonts/OldStandardT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 name="Shape 9"/>
        <p:cNvGrpSpPr/>
        <p:nvPr/>
      </p:nvGrpSpPr>
      <p:grpSpPr>
        <a:xfrm>
          <a:off x="0" y="0"/>
          <a:ext cx="0" cy="0"/>
          <a:chOff x="0" y="0"/>
          <a:chExt cx="0" cy="0"/>
        </a:xfrm>
      </p:grpSpPr>
      <p:sp>
        <p:nvSpPr>
          <p:cNvPr id="10" name="Google Shape;10;p2"/>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2"/>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12" name="Google Shape;12;p2"/>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13" name="Google Shape;13;p2"/>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 name="Google Shape;14;p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15" name="Google Shape;15;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21" name="Shape 21"/>
        <p:cNvGrpSpPr/>
        <p:nvPr/>
      </p:nvGrpSpPr>
      <p:grpSpPr>
        <a:xfrm>
          <a:off x="0" y="0"/>
          <a:ext cx="0" cy="0"/>
          <a:chOff x="0" y="0"/>
          <a:chExt cx="0" cy="0"/>
        </a:xfrm>
      </p:grpSpPr>
      <p:sp>
        <p:nvSpPr>
          <p:cNvPr id="22" name="Google Shape;22;p4"/>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23" name="Google Shape;2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24" name="Shape 24"/>
        <p:cNvGrpSpPr/>
        <p:nvPr/>
      </p:nvGrpSpPr>
      <p:grpSpPr>
        <a:xfrm>
          <a:off x="0" y="0"/>
          <a:ext cx="0" cy="0"/>
          <a:chOff x="0" y="0"/>
          <a:chExt cx="0" cy="0"/>
        </a:xfrm>
      </p:grpSpPr>
      <p:sp>
        <p:nvSpPr>
          <p:cNvPr id="25" name="Google Shape;25;p5"/>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 name="Google Shape;26;p5"/>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27" name="Google Shape;27;p5"/>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28" name="Google Shape;28;p5"/>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29" name="Google Shape;2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0" name="Shape 30"/>
        <p:cNvGrpSpPr/>
        <p:nvPr/>
      </p:nvGrpSpPr>
      <p:grpSpPr>
        <a:xfrm>
          <a:off x="0" y="0"/>
          <a:ext cx="0" cy="0"/>
          <a:chOff x="0" y="0"/>
          <a:chExt cx="0" cy="0"/>
        </a:xfrm>
      </p:grpSpPr>
      <p:cxnSp>
        <p:nvCxnSpPr>
          <p:cNvPr id="31" name="Google Shape;31;p6"/>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32" name="Google Shape;32;p6"/>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33" name="Google Shape;3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6" name="Google Shape;36;p7"/>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7"/>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 name="Google Shape;4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4" name="Google Shape;44;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en.wikipedia.org/wiki/Subset" TargetMode="External"/><Relationship Id="rId4" Type="http://schemas.openxmlformats.org/officeDocument/2006/relationships/hyperlink" Target="https://en.wikipedia.org/wiki/Indexed_family" TargetMode="External"/><Relationship Id="rId9" Type="http://schemas.openxmlformats.org/officeDocument/2006/relationships/hyperlink" Target="https://en.wikipedia.org/wiki/Data_analysis" TargetMode="External"/><Relationship Id="rId5" Type="http://schemas.openxmlformats.org/officeDocument/2006/relationships/hyperlink" Target="https://en.wikipedia.org/wiki/Random_variable" TargetMode="External"/><Relationship Id="rId6" Type="http://schemas.openxmlformats.org/officeDocument/2006/relationships/hyperlink" Target="https://en.wikipedia.org/wiki/Probability_distribution" TargetMode="External"/><Relationship Id="rId7" Type="http://schemas.openxmlformats.org/officeDocument/2006/relationships/hyperlink" Target="https://en.wikipedia.org/wiki/Conditional_distribution" TargetMode="External"/><Relationship Id="rId8" Type="http://schemas.openxmlformats.org/officeDocument/2006/relationships/hyperlink" Target="https://en.wikipedia.org/wiki/Marginal_distribution#cite_note-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1" Type="http://schemas.openxmlformats.org/officeDocument/2006/relationships/hyperlink" Target="https://en.wikipedia.org/wiki/Emanuel_Parzen" TargetMode="External"/><Relationship Id="rId10" Type="http://schemas.openxmlformats.org/officeDocument/2006/relationships/hyperlink" Target="https://en.wikipedia.org/wiki/Econometrics" TargetMode="External"/><Relationship Id="rId13" Type="http://schemas.openxmlformats.org/officeDocument/2006/relationships/hyperlink" Target="https://en.wikipedia.org/wiki/Marginal_distribution#Marginal_probability_density_function" TargetMode="External"/><Relationship Id="rId12" Type="http://schemas.openxmlformats.org/officeDocument/2006/relationships/hyperlink" Target="https://en.wikipedia.org/wiki/Murray_Rosenblatt" TargetMode="External"/><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en.wikipedia.org/wiki/Non-parametric_statistics" TargetMode="External"/><Relationship Id="rId4" Type="http://schemas.openxmlformats.org/officeDocument/2006/relationships/hyperlink" Target="https://en.wikipedia.org/wiki/Density_estimation" TargetMode="External"/><Relationship Id="rId9" Type="http://schemas.openxmlformats.org/officeDocument/2006/relationships/hyperlink" Target="https://en.wikipedia.org/wiki/Signal_processing" TargetMode="External"/><Relationship Id="rId14" Type="http://schemas.openxmlformats.org/officeDocument/2006/relationships/hyperlink" Target="https://en.wikipedia.org/wiki/Naive_Bayes_classifier" TargetMode="External"/><Relationship Id="rId5" Type="http://schemas.openxmlformats.org/officeDocument/2006/relationships/hyperlink" Target="https://en.wikipedia.org/wiki/Probability_density_function" TargetMode="External"/><Relationship Id="rId6" Type="http://schemas.openxmlformats.org/officeDocument/2006/relationships/hyperlink" Target="https://en.wikipedia.org/wiki/Random_variable" TargetMode="External"/><Relationship Id="rId7" Type="http://schemas.openxmlformats.org/officeDocument/2006/relationships/hyperlink" Target="https://en.wikipedia.org/wiki/Statistical_population" TargetMode="External"/><Relationship Id="rId8" Type="http://schemas.openxmlformats.org/officeDocument/2006/relationships/hyperlink" Target="https://en.wikipedia.org/wiki/Statistical_sampl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corporatefinanceinstitute.com/resources/knowledge/finance/correlation/" TargetMode="External"/><Relationship Id="rId4" Type="http://schemas.openxmlformats.org/officeDocument/2006/relationships/hyperlink" Target="https://corporatefinanceinstitute.com/resources/knowledge/basic-statistics-concepts/" TargetMode="External"/><Relationship Id="rId5" Type="http://schemas.openxmlformats.org/officeDocument/2006/relationships/hyperlink" Target="https://corporatefinanceinstitute.com/resources/knowledge/modeling/independent-variabl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en.wikipedia.org/wiki/Machine_learning" TargetMode="External"/><Relationship Id="rId4" Type="http://schemas.openxmlformats.org/officeDocument/2006/relationships/hyperlink" Target="https://en.wikipedia.org/wiki/Statistical_classification" TargetMode="External"/><Relationship Id="rId5" Type="http://schemas.openxmlformats.org/officeDocument/2006/relationships/hyperlink" Target="https://en.wikipedia.org/wiki/Supervised_learning" TargetMode="External"/><Relationship Id="rId6" Type="http://schemas.openxmlformats.org/officeDocument/2006/relationships/hyperlink" Target="https://en.wikipedia.org/wiki/Unsupervised_learning" TargetMode="External"/><Relationship Id="rId7" Type="http://schemas.openxmlformats.org/officeDocument/2006/relationships/hyperlink" Target="https://en.wikipedia.org/wiki/Matrix_(mathematic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github.com/legendslayer01/Diabetes-IV-viz"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statisticshowto.com/two-sample-z-test-excel-201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Information Visualization Project</a:t>
            </a:r>
            <a:endParaRPr/>
          </a:p>
        </p:txBody>
      </p:sp>
      <p:sp>
        <p:nvSpPr>
          <p:cNvPr id="60" name="Google Shape;60;p13"/>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600"/>
              </a:spcAft>
              <a:buSzPts val="2100"/>
              <a:buNone/>
            </a:pPr>
            <a:r>
              <a:rPr lang="en"/>
              <a:t>Diabetes predictions and its contributors</a:t>
            </a:r>
            <a:endParaRPr/>
          </a:p>
        </p:txBody>
      </p:sp>
      <p:sp>
        <p:nvSpPr>
          <p:cNvPr id="61" name="Google Shape;61;p1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ctr">
              <a:lnSpc>
                <a:spcPct val="107000"/>
              </a:lnSpc>
              <a:spcBef>
                <a:spcPts val="0"/>
              </a:spcBef>
              <a:spcAft>
                <a:spcPts val="0"/>
              </a:spcAft>
              <a:buSzPts val="1800"/>
              <a:buNone/>
            </a:pPr>
            <a:r>
              <a:rPr lang="en" sz="1800">
                <a:solidFill>
                  <a:srgbClr val="2E75B5"/>
                </a:solidFill>
                <a:latin typeface="Calibri"/>
                <a:ea typeface="Calibri"/>
                <a:cs typeface="Calibri"/>
                <a:sym typeface="Calibri"/>
              </a:rPr>
              <a:t>S AJAY [RA1911003010102]</a:t>
            </a:r>
            <a:endParaRPr sz="1800">
              <a:latin typeface="Arial"/>
              <a:ea typeface="Arial"/>
              <a:cs typeface="Arial"/>
              <a:sym typeface="Arial"/>
            </a:endParaRPr>
          </a:p>
          <a:p>
            <a:pPr indent="0" lvl="0" marL="0" rtl="0" algn="ctr">
              <a:lnSpc>
                <a:spcPct val="107000"/>
              </a:lnSpc>
              <a:spcBef>
                <a:spcPts val="60"/>
              </a:spcBef>
              <a:spcAft>
                <a:spcPts val="0"/>
              </a:spcAft>
              <a:buSzPts val="1800"/>
              <a:buNone/>
            </a:pPr>
            <a:r>
              <a:rPr lang="en" sz="1800">
                <a:solidFill>
                  <a:srgbClr val="2E75B5"/>
                </a:solidFill>
                <a:latin typeface="Calibri"/>
                <a:ea typeface="Calibri"/>
                <a:cs typeface="Calibri"/>
                <a:sym typeface="Calibri"/>
              </a:rPr>
              <a:t>TARUUN P [RA1911003010103]</a:t>
            </a:r>
            <a:endParaRPr sz="1800">
              <a:latin typeface="Arial"/>
              <a:ea typeface="Arial"/>
              <a:cs typeface="Arial"/>
              <a:sym typeface="Arial"/>
            </a:endParaRPr>
          </a:p>
          <a:p>
            <a:pPr indent="0" lvl="0" marL="0" rtl="0" algn="ctr">
              <a:lnSpc>
                <a:spcPct val="107000"/>
              </a:lnSpc>
              <a:spcBef>
                <a:spcPts val="60"/>
              </a:spcBef>
              <a:spcAft>
                <a:spcPts val="0"/>
              </a:spcAft>
              <a:buSzPts val="1800"/>
              <a:buNone/>
            </a:pPr>
            <a:r>
              <a:rPr lang="en" sz="1800">
                <a:solidFill>
                  <a:srgbClr val="2E75B5"/>
                </a:solidFill>
                <a:latin typeface="Calibri"/>
                <a:ea typeface="Calibri"/>
                <a:cs typeface="Calibri"/>
                <a:sym typeface="Calibri"/>
              </a:rPr>
              <a:t>SAIPAVAN TIPPANU [RA1911003010121]</a:t>
            </a:r>
            <a:endParaRPr sz="1800">
              <a:latin typeface="Arial"/>
              <a:ea typeface="Arial"/>
              <a:cs typeface="Arial"/>
              <a:sym typeface="Arial"/>
            </a:endParaRPr>
          </a:p>
          <a:p>
            <a:pPr indent="0" lvl="0" marL="0" rtl="0" algn="ctr">
              <a:lnSpc>
                <a:spcPct val="107000"/>
              </a:lnSpc>
              <a:spcBef>
                <a:spcPts val="60"/>
              </a:spcBef>
              <a:spcAft>
                <a:spcPts val="0"/>
              </a:spcAft>
              <a:buSzPts val="1800"/>
              <a:buNone/>
            </a:pPr>
            <a:r>
              <a:rPr lang="en" sz="1800">
                <a:solidFill>
                  <a:srgbClr val="2E75B5"/>
                </a:solidFill>
                <a:latin typeface="Calibri"/>
                <a:ea typeface="Calibri"/>
                <a:cs typeface="Calibri"/>
                <a:sym typeface="Calibri"/>
              </a:rPr>
              <a:t>S KARTHIKEYAN [RA1911003010120] </a:t>
            </a:r>
            <a:endParaRPr sz="1800">
              <a:latin typeface="Arial"/>
              <a:ea typeface="Arial"/>
              <a:cs typeface="Arial"/>
              <a:sym typeface="Arial"/>
            </a:endParaRPr>
          </a:p>
          <a:p>
            <a:pPr indent="-228600" lvl="0" marL="457200" rtl="0" algn="l">
              <a:lnSpc>
                <a:spcPct val="115000"/>
              </a:lnSpc>
              <a:spcBef>
                <a:spcPts val="60"/>
              </a:spcBef>
              <a:spcAft>
                <a:spcPts val="0"/>
              </a:spcAft>
              <a:buClr>
                <a:schemeClr val="accent1"/>
              </a:buClr>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2"/>
          <p:cNvPicPr preferRelativeResize="0"/>
          <p:nvPr/>
        </p:nvPicPr>
        <p:blipFill rotWithShape="1">
          <a:blip r:embed="rId3">
            <a:alphaModFix/>
          </a:blip>
          <a:srcRect b="0" l="0" r="0" t="0"/>
          <a:stretch/>
        </p:blipFill>
        <p:spPr>
          <a:xfrm>
            <a:off x="221343" y="735147"/>
            <a:ext cx="4220029" cy="1836603"/>
          </a:xfrm>
          <a:prstGeom prst="rect">
            <a:avLst/>
          </a:prstGeom>
          <a:noFill/>
          <a:ln>
            <a:noFill/>
          </a:ln>
        </p:spPr>
      </p:pic>
      <p:pic>
        <p:nvPicPr>
          <p:cNvPr id="126" name="Google Shape;126;p22"/>
          <p:cNvPicPr preferRelativeResize="0"/>
          <p:nvPr/>
        </p:nvPicPr>
        <p:blipFill rotWithShape="1">
          <a:blip r:embed="rId4">
            <a:alphaModFix/>
          </a:blip>
          <a:srcRect b="0" l="0" r="0" t="0"/>
          <a:stretch/>
        </p:blipFill>
        <p:spPr>
          <a:xfrm>
            <a:off x="4884057" y="735147"/>
            <a:ext cx="3980543" cy="1836603"/>
          </a:xfrm>
          <a:prstGeom prst="rect">
            <a:avLst/>
          </a:prstGeom>
          <a:noFill/>
          <a:ln>
            <a:noFill/>
          </a:ln>
        </p:spPr>
      </p:pic>
      <p:sp>
        <p:nvSpPr>
          <p:cNvPr id="127" name="Google Shape;127;p22"/>
          <p:cNvSpPr txBox="1"/>
          <p:nvPr/>
        </p:nvSpPr>
        <p:spPr>
          <a:xfrm>
            <a:off x="312057" y="3011050"/>
            <a:ext cx="4572000" cy="104913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 sz="1100" u="none" cap="none" strike="noStrike">
                <a:solidFill>
                  <a:srgbClr val="000000"/>
                </a:solidFill>
                <a:latin typeface="Arial"/>
                <a:ea typeface="Arial"/>
                <a:cs typeface="Arial"/>
                <a:sym typeface="Arial"/>
              </a:rPr>
              <a:t>In this Graph we are able to grasp the correlation between blood pressure  and having diabetes. The graph hasn't shown much </a:t>
            </a:r>
            <a:endParaRPr/>
          </a:p>
          <a:p>
            <a:pPr indent="0" lvl="0" marL="0" marR="0" rtl="0" algn="l">
              <a:lnSpc>
                <a:spcPct val="115000"/>
              </a:lnSpc>
              <a:spcBef>
                <a:spcPts val="0"/>
              </a:spcBef>
              <a:spcAft>
                <a:spcPts val="0"/>
              </a:spcAft>
              <a:buNone/>
            </a:pPr>
            <a:r>
              <a:rPr b="0" i="0" lang="en" sz="1100" u="none" cap="none" strike="noStrike">
                <a:solidFill>
                  <a:srgbClr val="000000"/>
                </a:solidFill>
                <a:latin typeface="Arial"/>
                <a:ea typeface="Arial"/>
                <a:cs typeface="Arial"/>
                <a:sym typeface="Arial"/>
              </a:rPr>
              <a:t>variance till 40 but from 40-120 there is a slight variance. </a:t>
            </a:r>
            <a:endParaRPr/>
          </a:p>
          <a:p>
            <a:pPr indent="0" lvl="0" marL="0" marR="0" rtl="0" algn="l">
              <a:lnSpc>
                <a:spcPct val="115000"/>
              </a:lnSpc>
              <a:spcBef>
                <a:spcPts val="0"/>
              </a:spcBef>
              <a:spcAft>
                <a:spcPts val="0"/>
              </a:spcAft>
              <a:buNone/>
            </a:pPr>
            <a:r>
              <a:rPr b="0" i="0" lang="en" sz="1100" u="none" cap="none" strike="noStrike">
                <a:solidFill>
                  <a:srgbClr val="000000"/>
                </a:solidFill>
                <a:latin typeface="Arial"/>
                <a:ea typeface="Arial"/>
                <a:cs typeface="Arial"/>
                <a:sym typeface="Arial"/>
              </a:rPr>
              <a:t>The dataset shows that people who have a bp higher than </a:t>
            </a:r>
            <a:endParaRPr/>
          </a:p>
          <a:p>
            <a:pPr indent="0" lvl="0" marL="0" marR="0" rtl="0" algn="l">
              <a:lnSpc>
                <a:spcPct val="115000"/>
              </a:lnSpc>
              <a:spcBef>
                <a:spcPts val="0"/>
              </a:spcBef>
              <a:spcAft>
                <a:spcPts val="0"/>
              </a:spcAft>
              <a:buNone/>
            </a:pPr>
            <a:r>
              <a:rPr b="0" i="0" lang="en" sz="1100" u="none" cap="none" strike="noStrike">
                <a:solidFill>
                  <a:srgbClr val="000000"/>
                </a:solidFill>
                <a:latin typeface="Arial"/>
                <a:ea typeface="Arial"/>
                <a:cs typeface="Arial"/>
                <a:sym typeface="Arial"/>
              </a:rPr>
              <a:t>80 has a higher chance of diabetes.  </a:t>
            </a:r>
            <a:endParaRPr b="0" i="0" sz="1050" u="none" cap="none" strike="noStrike">
              <a:solidFill>
                <a:srgbClr val="000000"/>
              </a:solidFill>
              <a:latin typeface="Arial"/>
              <a:ea typeface="Arial"/>
              <a:cs typeface="Arial"/>
              <a:sym typeface="Arial"/>
            </a:endParaRPr>
          </a:p>
        </p:txBody>
      </p:sp>
      <p:sp>
        <p:nvSpPr>
          <p:cNvPr id="128" name="Google Shape;128;p22"/>
          <p:cNvSpPr txBox="1"/>
          <p:nvPr/>
        </p:nvSpPr>
        <p:spPr>
          <a:xfrm>
            <a:off x="4588328" y="2854575"/>
            <a:ext cx="4572000" cy="1624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In this Graph we are able to grasp the correlation between Insulin and having Diabetes. The variance in insulin levels play a crucial role in telling a person if he has diabetes or not. As we can see from the graph the region around 5-12 has the outcome of 0 but from 15 and higher the outcome is 1. So higher or lower the insulin level, the more likely a person has diabetes. Ie. having less or excess amount of insulin might lead to diabetes.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3"/>
          <p:cNvPicPr preferRelativeResize="0"/>
          <p:nvPr/>
        </p:nvPicPr>
        <p:blipFill rotWithShape="1">
          <a:blip r:embed="rId3">
            <a:alphaModFix/>
          </a:blip>
          <a:srcRect b="0" l="0" r="0" t="0"/>
          <a:stretch/>
        </p:blipFill>
        <p:spPr>
          <a:xfrm>
            <a:off x="373743" y="787400"/>
            <a:ext cx="4640943" cy="3189514"/>
          </a:xfrm>
          <a:prstGeom prst="rect">
            <a:avLst/>
          </a:prstGeom>
          <a:noFill/>
          <a:ln>
            <a:noFill/>
          </a:ln>
        </p:spPr>
      </p:pic>
      <p:sp>
        <p:nvSpPr>
          <p:cNvPr id="134" name="Google Shape;134;p23"/>
          <p:cNvSpPr txBox="1"/>
          <p:nvPr/>
        </p:nvSpPr>
        <p:spPr>
          <a:xfrm>
            <a:off x="5217885" y="1357004"/>
            <a:ext cx="4572000" cy="2050305"/>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 sz="1600" u="none" cap="none" strike="noStrike">
                <a:solidFill>
                  <a:srgbClr val="000000"/>
                </a:solidFill>
                <a:latin typeface="Arial"/>
                <a:ea typeface="Arial"/>
                <a:cs typeface="Arial"/>
                <a:sym typeface="Arial"/>
              </a:rPr>
              <a:t>In this graph we can observe the </a:t>
            </a:r>
            <a:endParaRPr/>
          </a:p>
          <a:p>
            <a:pPr indent="0" lvl="0" marL="0" marR="0" rtl="0" algn="l">
              <a:lnSpc>
                <a:spcPct val="115000"/>
              </a:lnSpc>
              <a:spcBef>
                <a:spcPts val="0"/>
              </a:spcBef>
              <a:spcAft>
                <a:spcPts val="0"/>
              </a:spcAft>
              <a:buNone/>
            </a:pPr>
            <a:r>
              <a:rPr b="0" i="0" lang="en" sz="1600" u="none" cap="none" strike="noStrike">
                <a:solidFill>
                  <a:srgbClr val="000000"/>
                </a:solidFill>
                <a:latin typeface="Arial"/>
                <a:ea typeface="Arial"/>
                <a:cs typeface="Arial"/>
                <a:sym typeface="Arial"/>
              </a:rPr>
              <a:t>outcome of the Bivariate analysis </a:t>
            </a:r>
            <a:endParaRPr/>
          </a:p>
          <a:p>
            <a:pPr indent="0" lvl="0" marL="0" marR="0" rtl="0" algn="l">
              <a:lnSpc>
                <a:spcPct val="115000"/>
              </a:lnSpc>
              <a:spcBef>
                <a:spcPts val="0"/>
              </a:spcBef>
              <a:spcAft>
                <a:spcPts val="0"/>
              </a:spcAft>
              <a:buNone/>
            </a:pPr>
            <a:r>
              <a:rPr b="0" i="0" lang="en" sz="1600" u="none" cap="none" strike="noStrike">
                <a:solidFill>
                  <a:srgbClr val="000000"/>
                </a:solidFill>
                <a:latin typeface="Arial"/>
                <a:ea typeface="Arial"/>
                <a:cs typeface="Arial"/>
                <a:sym typeface="Arial"/>
              </a:rPr>
              <a:t>based on the previous graph's data </a:t>
            </a:r>
            <a:endParaRPr/>
          </a:p>
          <a:p>
            <a:pPr indent="0" lvl="0" marL="0" marR="0" rtl="0" algn="l">
              <a:lnSpc>
                <a:spcPct val="115000"/>
              </a:lnSpc>
              <a:spcBef>
                <a:spcPts val="0"/>
              </a:spcBef>
              <a:spcAft>
                <a:spcPts val="0"/>
              </a:spcAft>
              <a:buNone/>
            </a:pPr>
            <a:r>
              <a:rPr b="0" i="0" lang="en" sz="1600" u="none" cap="none" strike="noStrike">
                <a:solidFill>
                  <a:srgbClr val="000000"/>
                </a:solidFill>
                <a:latin typeface="Arial"/>
                <a:ea typeface="Arial"/>
                <a:cs typeface="Arial"/>
                <a:sym typeface="Arial"/>
              </a:rPr>
              <a:t>as input. This graph can be </a:t>
            </a:r>
            <a:endParaRPr/>
          </a:p>
          <a:p>
            <a:pPr indent="0" lvl="0" marL="0" marR="0" rtl="0" algn="l">
              <a:lnSpc>
                <a:spcPct val="115000"/>
              </a:lnSpc>
              <a:spcBef>
                <a:spcPts val="0"/>
              </a:spcBef>
              <a:spcAft>
                <a:spcPts val="0"/>
              </a:spcAft>
              <a:buNone/>
            </a:pPr>
            <a:r>
              <a:rPr b="0" i="0" lang="en" sz="1600" u="none" cap="none" strike="noStrike">
                <a:solidFill>
                  <a:srgbClr val="000000"/>
                </a:solidFill>
                <a:latin typeface="Arial"/>
                <a:ea typeface="Arial"/>
                <a:cs typeface="Arial"/>
                <a:sym typeface="Arial"/>
              </a:rPr>
              <a:t>deciphered by taking the orange </a:t>
            </a:r>
            <a:endParaRPr/>
          </a:p>
          <a:p>
            <a:pPr indent="0" lvl="0" marL="0" marR="0" rtl="0" algn="l">
              <a:lnSpc>
                <a:spcPct val="115000"/>
              </a:lnSpc>
              <a:spcBef>
                <a:spcPts val="0"/>
              </a:spcBef>
              <a:spcAft>
                <a:spcPts val="0"/>
              </a:spcAft>
              <a:buNone/>
            </a:pPr>
            <a:r>
              <a:rPr b="0" i="0" lang="en" sz="1600" u="none" cap="none" strike="noStrike">
                <a:solidFill>
                  <a:srgbClr val="000000"/>
                </a:solidFill>
                <a:latin typeface="Arial"/>
                <a:ea typeface="Arial"/>
                <a:cs typeface="Arial"/>
                <a:sym typeface="Arial"/>
              </a:rPr>
              <a:t>as has diabetes and purple as </a:t>
            </a:r>
            <a:endParaRPr/>
          </a:p>
          <a:p>
            <a:pPr indent="0" lvl="0" marL="0" marR="0" rtl="0" algn="l">
              <a:lnSpc>
                <a:spcPct val="115000"/>
              </a:lnSpc>
              <a:spcBef>
                <a:spcPts val="0"/>
              </a:spcBef>
              <a:spcAft>
                <a:spcPts val="0"/>
              </a:spcAft>
              <a:buNone/>
            </a:pPr>
            <a:r>
              <a:rPr b="0" i="0" lang="en" sz="1600" u="none" cap="none" strike="noStrike">
                <a:solidFill>
                  <a:srgbClr val="000000"/>
                </a:solidFill>
                <a:latin typeface="Arial"/>
                <a:ea typeface="Arial"/>
                <a:cs typeface="Arial"/>
                <a:sym typeface="Arial"/>
              </a:rPr>
              <a:t>does not have diabetes.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Marginal Distribution</a:t>
            </a:r>
            <a:endParaRPr/>
          </a:p>
        </p:txBody>
      </p:sp>
      <p:sp>
        <p:nvSpPr>
          <p:cNvPr id="140" name="Google Shape;140;p2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Clr>
                <a:schemeClr val="dk1"/>
              </a:buClr>
              <a:buSzPts val="1100"/>
              <a:buFont typeface="Arial"/>
              <a:buNone/>
            </a:pPr>
            <a:r>
              <a:rPr lang="en" sz="1200">
                <a:solidFill>
                  <a:schemeClr val="dk1"/>
                </a:solidFill>
                <a:latin typeface="Arial"/>
                <a:ea typeface="Arial"/>
                <a:cs typeface="Arial"/>
                <a:sym typeface="Arial"/>
              </a:rPr>
              <a:t>The </a:t>
            </a:r>
            <a:r>
              <a:rPr b="1" lang="en" sz="1200">
                <a:solidFill>
                  <a:schemeClr val="dk1"/>
                </a:solidFill>
                <a:latin typeface="Arial"/>
                <a:ea typeface="Arial"/>
                <a:cs typeface="Arial"/>
                <a:sym typeface="Arial"/>
              </a:rPr>
              <a:t>marginal distribution</a:t>
            </a:r>
            <a:r>
              <a:rPr lang="en" sz="1200">
                <a:solidFill>
                  <a:schemeClr val="dk1"/>
                </a:solidFill>
                <a:latin typeface="Arial"/>
                <a:ea typeface="Arial"/>
                <a:cs typeface="Arial"/>
                <a:sym typeface="Arial"/>
              </a:rPr>
              <a:t> of a </a:t>
            </a:r>
            <a:r>
              <a:rPr lang="en" sz="1200">
                <a:solidFill>
                  <a:schemeClr val="hlink"/>
                </a:solidFill>
                <a:uFill>
                  <a:noFill/>
                </a:uFill>
                <a:latin typeface="Arial"/>
                <a:ea typeface="Arial"/>
                <a:cs typeface="Arial"/>
                <a:sym typeface="Arial"/>
                <a:hlinkClick r:id="rId3"/>
              </a:rPr>
              <a:t>subset</a:t>
            </a:r>
            <a:r>
              <a:rPr lang="en" sz="1200">
                <a:solidFill>
                  <a:schemeClr val="dk1"/>
                </a:solidFill>
                <a:latin typeface="Arial"/>
                <a:ea typeface="Arial"/>
                <a:cs typeface="Arial"/>
                <a:sym typeface="Arial"/>
              </a:rPr>
              <a:t> of a </a:t>
            </a:r>
            <a:r>
              <a:rPr lang="en" sz="1200">
                <a:solidFill>
                  <a:schemeClr val="hlink"/>
                </a:solidFill>
                <a:uFill>
                  <a:noFill/>
                </a:uFill>
                <a:latin typeface="Arial"/>
                <a:ea typeface="Arial"/>
                <a:cs typeface="Arial"/>
                <a:sym typeface="Arial"/>
                <a:hlinkClick r:id="rId4"/>
              </a:rPr>
              <a:t>collection</a:t>
            </a:r>
            <a:r>
              <a:rPr lang="en" sz="1200">
                <a:solidFill>
                  <a:schemeClr val="dk1"/>
                </a:solidFill>
                <a:latin typeface="Arial"/>
                <a:ea typeface="Arial"/>
                <a:cs typeface="Arial"/>
                <a:sym typeface="Arial"/>
              </a:rPr>
              <a:t> of </a:t>
            </a:r>
            <a:r>
              <a:rPr lang="en" sz="1200">
                <a:solidFill>
                  <a:schemeClr val="hlink"/>
                </a:solidFill>
                <a:uFill>
                  <a:noFill/>
                </a:uFill>
                <a:latin typeface="Arial"/>
                <a:ea typeface="Arial"/>
                <a:cs typeface="Arial"/>
                <a:sym typeface="Arial"/>
                <a:hlinkClick r:id="rId5"/>
              </a:rPr>
              <a:t>random variables</a:t>
            </a:r>
            <a:r>
              <a:rPr lang="en" sz="1200">
                <a:solidFill>
                  <a:schemeClr val="dk1"/>
                </a:solidFill>
                <a:latin typeface="Arial"/>
                <a:ea typeface="Arial"/>
                <a:cs typeface="Arial"/>
                <a:sym typeface="Arial"/>
              </a:rPr>
              <a:t> is the </a:t>
            </a:r>
            <a:r>
              <a:rPr lang="en" sz="1200">
                <a:solidFill>
                  <a:schemeClr val="hlink"/>
                </a:solidFill>
                <a:uFill>
                  <a:noFill/>
                </a:uFill>
                <a:latin typeface="Arial"/>
                <a:ea typeface="Arial"/>
                <a:cs typeface="Arial"/>
                <a:sym typeface="Arial"/>
                <a:hlinkClick r:id="rId6"/>
              </a:rPr>
              <a:t>probability distribution</a:t>
            </a:r>
            <a:r>
              <a:rPr lang="en" sz="1200">
                <a:solidFill>
                  <a:schemeClr val="dk1"/>
                </a:solidFill>
                <a:latin typeface="Arial"/>
                <a:ea typeface="Arial"/>
                <a:cs typeface="Arial"/>
                <a:sym typeface="Arial"/>
              </a:rPr>
              <a:t> of the variables contained in the subset. It gives the probabilities of various values of the variables in the subset without reference to the values of the other variables. This contrasts with a </a:t>
            </a:r>
            <a:r>
              <a:rPr lang="en" sz="1200">
                <a:solidFill>
                  <a:schemeClr val="hlink"/>
                </a:solidFill>
                <a:uFill>
                  <a:noFill/>
                </a:uFill>
                <a:latin typeface="Arial"/>
                <a:ea typeface="Arial"/>
                <a:cs typeface="Arial"/>
                <a:sym typeface="Arial"/>
                <a:hlinkClick r:id="rId7"/>
              </a:rPr>
              <a:t>conditional distribution</a:t>
            </a:r>
            <a:r>
              <a:rPr lang="en" sz="1200">
                <a:solidFill>
                  <a:schemeClr val="dk1"/>
                </a:solidFill>
                <a:latin typeface="Arial"/>
                <a:ea typeface="Arial"/>
                <a:cs typeface="Arial"/>
                <a:sym typeface="Arial"/>
              </a:rPr>
              <a:t>, which gives the probabilities contingent upon the values of the other variables.</a:t>
            </a:r>
            <a:endParaRPr sz="1200">
              <a:solidFill>
                <a:schemeClr val="dk1"/>
              </a:solidFill>
              <a:latin typeface="Arial"/>
              <a:ea typeface="Arial"/>
              <a:cs typeface="Arial"/>
              <a:sym typeface="Arial"/>
            </a:endParaRPr>
          </a:p>
          <a:p>
            <a:pPr indent="0" lvl="0" marL="0" rtl="0" algn="l">
              <a:lnSpc>
                <a:spcPct val="115000"/>
              </a:lnSpc>
              <a:spcBef>
                <a:spcPts val="500"/>
              </a:spcBef>
              <a:spcAft>
                <a:spcPts val="0"/>
              </a:spcAft>
              <a:buClr>
                <a:schemeClr val="dk1"/>
              </a:buClr>
              <a:buSzPts val="1100"/>
              <a:buFont typeface="Arial"/>
              <a:buNone/>
            </a:pPr>
            <a:r>
              <a:rPr b="1" lang="en" sz="1200">
                <a:solidFill>
                  <a:schemeClr val="dk1"/>
                </a:solidFill>
                <a:latin typeface="Arial"/>
                <a:ea typeface="Arial"/>
                <a:cs typeface="Arial"/>
                <a:sym typeface="Arial"/>
              </a:rPr>
              <a:t>Marginal variables</a:t>
            </a:r>
            <a:r>
              <a:rPr lang="en" sz="1200">
                <a:solidFill>
                  <a:schemeClr val="dk1"/>
                </a:solidFill>
                <a:latin typeface="Arial"/>
                <a:ea typeface="Arial"/>
                <a:cs typeface="Arial"/>
                <a:sym typeface="Arial"/>
              </a:rPr>
              <a:t> are those variables in the subset of variables being retained. These concepts are "marginal" because they can be found by summing values in a table along rows or columns, and writing the sum in the margins of the table.</a:t>
            </a:r>
            <a:r>
              <a:rPr baseline="30000" lang="en" sz="1200">
                <a:solidFill>
                  <a:schemeClr val="hlink"/>
                </a:solidFill>
                <a:uFill>
                  <a:noFill/>
                </a:uFill>
                <a:latin typeface="Arial"/>
                <a:ea typeface="Arial"/>
                <a:cs typeface="Arial"/>
                <a:sym typeface="Arial"/>
                <a:hlinkClick r:id="rId8"/>
              </a:rPr>
              <a:t>[1]</a:t>
            </a:r>
            <a:r>
              <a:rPr lang="en" sz="1200">
                <a:solidFill>
                  <a:schemeClr val="dk1"/>
                </a:solidFill>
                <a:latin typeface="Arial"/>
                <a:ea typeface="Arial"/>
                <a:cs typeface="Arial"/>
                <a:sym typeface="Arial"/>
              </a:rPr>
              <a:t> The distribution of the marginal variables (the marginal distribution) is obtained by </a:t>
            </a:r>
            <a:r>
              <a:rPr b="1" lang="en" sz="1200">
                <a:solidFill>
                  <a:schemeClr val="dk1"/>
                </a:solidFill>
                <a:latin typeface="Arial"/>
                <a:ea typeface="Arial"/>
                <a:cs typeface="Arial"/>
                <a:sym typeface="Arial"/>
              </a:rPr>
              <a:t>marginalizing</a:t>
            </a:r>
            <a:r>
              <a:rPr lang="en" sz="1200">
                <a:solidFill>
                  <a:schemeClr val="dk1"/>
                </a:solidFill>
                <a:latin typeface="Arial"/>
                <a:ea typeface="Arial"/>
                <a:cs typeface="Arial"/>
                <a:sym typeface="Arial"/>
              </a:rPr>
              <a:t> – that is, focusing on the sums in the margin – over the distribution of the variables being discarded, and the discarded variables are said to have been </a:t>
            </a:r>
            <a:r>
              <a:rPr b="1" lang="en" sz="1200">
                <a:solidFill>
                  <a:schemeClr val="dk1"/>
                </a:solidFill>
                <a:latin typeface="Arial"/>
                <a:ea typeface="Arial"/>
                <a:cs typeface="Arial"/>
                <a:sym typeface="Arial"/>
              </a:rPr>
              <a:t>marginalized out</a:t>
            </a:r>
            <a:r>
              <a:rPr lang="en"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0" lvl="0" marL="0" rtl="0" algn="l">
              <a:lnSpc>
                <a:spcPct val="115000"/>
              </a:lnSpc>
              <a:spcBef>
                <a:spcPts val="500"/>
              </a:spcBef>
              <a:spcAft>
                <a:spcPts val="0"/>
              </a:spcAft>
              <a:buClr>
                <a:schemeClr val="dk1"/>
              </a:buClr>
              <a:buSzPts val="1100"/>
              <a:buFont typeface="Arial"/>
              <a:buNone/>
            </a:pPr>
            <a:r>
              <a:rPr lang="en" sz="1200">
                <a:solidFill>
                  <a:schemeClr val="dk1"/>
                </a:solidFill>
                <a:latin typeface="Arial"/>
                <a:ea typeface="Arial"/>
                <a:cs typeface="Arial"/>
                <a:sym typeface="Arial"/>
              </a:rPr>
              <a:t>The context here is that the theoretical studies being undertaken, or the </a:t>
            </a:r>
            <a:r>
              <a:rPr lang="en" sz="1200">
                <a:solidFill>
                  <a:schemeClr val="hlink"/>
                </a:solidFill>
                <a:uFill>
                  <a:noFill/>
                </a:uFill>
                <a:latin typeface="Arial"/>
                <a:ea typeface="Arial"/>
                <a:cs typeface="Arial"/>
                <a:sym typeface="Arial"/>
                <a:hlinkClick r:id="rId9"/>
              </a:rPr>
              <a:t>data analysis</a:t>
            </a:r>
            <a:r>
              <a:rPr lang="en" sz="1200">
                <a:solidFill>
                  <a:schemeClr val="dk1"/>
                </a:solidFill>
                <a:latin typeface="Arial"/>
                <a:ea typeface="Arial"/>
                <a:cs typeface="Arial"/>
                <a:sym typeface="Arial"/>
              </a:rPr>
              <a:t> being done, involves a wider set of random variables but that attention is being limited to a reduced number of those variables. In many applications, an analysis may start with a given collection of random variables, then first extend the set by defining new ones (such as the sum of the original random variables) and finally reduce the number by placing interest in the marginal distribution of a subset (such as the sum). Several different analyses may be done, each treating a different subset of variables as the marginal variables.</a:t>
            </a:r>
            <a:endParaRPr sz="1200">
              <a:solidFill>
                <a:schemeClr val="dk1"/>
              </a:solidFill>
              <a:latin typeface="Arial"/>
              <a:ea typeface="Arial"/>
              <a:cs typeface="Arial"/>
              <a:sym typeface="Arial"/>
            </a:endParaRPr>
          </a:p>
          <a:p>
            <a:pPr indent="0" lvl="0" marL="0" rtl="0" algn="l">
              <a:lnSpc>
                <a:spcPct val="115000"/>
              </a:lnSpc>
              <a:spcBef>
                <a:spcPts val="500"/>
              </a:spcBef>
              <a:spcAft>
                <a:spcPts val="1600"/>
              </a:spcAft>
              <a:buSzPts val="1800"/>
              <a:buNone/>
            </a:pPr>
            <a:r>
              <a:t/>
            </a:r>
            <a:endParaRPr b="1" sz="1200">
              <a:solidFill>
                <a:srgbClr val="202122"/>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5"/>
          <p:cNvPicPr preferRelativeResize="0"/>
          <p:nvPr/>
        </p:nvPicPr>
        <p:blipFill rotWithShape="1">
          <a:blip r:embed="rId3">
            <a:alphaModFix/>
          </a:blip>
          <a:srcRect b="0" l="0" r="0" t="0"/>
          <a:stretch/>
        </p:blipFill>
        <p:spPr>
          <a:xfrm>
            <a:off x="404447" y="675248"/>
            <a:ext cx="4090182" cy="3355828"/>
          </a:xfrm>
          <a:prstGeom prst="rect">
            <a:avLst/>
          </a:prstGeom>
          <a:noFill/>
          <a:ln>
            <a:noFill/>
          </a:ln>
        </p:spPr>
      </p:pic>
      <p:sp>
        <p:nvSpPr>
          <p:cNvPr id="146" name="Google Shape;146;p25"/>
          <p:cNvSpPr txBox="1"/>
          <p:nvPr/>
        </p:nvSpPr>
        <p:spPr>
          <a:xfrm>
            <a:off x="4572000" y="1202622"/>
            <a:ext cx="4572000" cy="230107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In this graph we are able to perceive the correlation between Diabetes Pedigree Function and Pregnancies. The number of pregnancies doesn't matter in this case as the diabetes pedigree function stays constant throughout. On the side we have the marginal side plots, wherein we can see the marginal distribution pertaining to diabetes pedigree function and pregnancies. It increases at the start and slopes down as the density decreases.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6"/>
          <p:cNvPicPr preferRelativeResize="0"/>
          <p:nvPr/>
        </p:nvPicPr>
        <p:blipFill rotWithShape="1">
          <a:blip r:embed="rId3">
            <a:alphaModFix/>
          </a:blip>
          <a:srcRect b="0" l="0" r="0" t="0"/>
          <a:stretch/>
        </p:blipFill>
        <p:spPr>
          <a:xfrm>
            <a:off x="476029" y="633559"/>
            <a:ext cx="3648075" cy="3552825"/>
          </a:xfrm>
          <a:prstGeom prst="rect">
            <a:avLst/>
          </a:prstGeom>
          <a:noFill/>
          <a:ln>
            <a:noFill/>
          </a:ln>
        </p:spPr>
      </p:pic>
      <p:sp>
        <p:nvSpPr>
          <p:cNvPr id="152" name="Google Shape;152;p26"/>
          <p:cNvSpPr txBox="1"/>
          <p:nvPr/>
        </p:nvSpPr>
        <p:spPr>
          <a:xfrm>
            <a:off x="4297680" y="1011671"/>
            <a:ext cx="4572000" cy="279659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In this graph we are able to perceive the correlation between Diabetes Pedigree Function and Glucose . The factor of glucose doesn't contribute much in this case as the diabetes pedigree function stays constant throughout. On the side we have the marginal side plots, wherein we can see the marginal distribution pertaining to diabetes pedigree function and glucose. In this only at the end of the graph does the density and the graph have some minimal density and value because of which we can say that this is not that big of a factor of diabetes.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7"/>
          <p:cNvPicPr preferRelativeResize="0"/>
          <p:nvPr/>
        </p:nvPicPr>
        <p:blipFill rotWithShape="1">
          <a:blip r:embed="rId3">
            <a:alphaModFix/>
          </a:blip>
          <a:srcRect b="0" l="0" r="0" t="0"/>
          <a:stretch/>
        </p:blipFill>
        <p:spPr>
          <a:xfrm>
            <a:off x="386422" y="647626"/>
            <a:ext cx="3714750" cy="3552825"/>
          </a:xfrm>
          <a:prstGeom prst="rect">
            <a:avLst/>
          </a:prstGeom>
          <a:noFill/>
          <a:ln>
            <a:noFill/>
          </a:ln>
        </p:spPr>
      </p:pic>
      <p:sp>
        <p:nvSpPr>
          <p:cNvPr id="158" name="Google Shape;158;p27"/>
          <p:cNvSpPr txBox="1"/>
          <p:nvPr/>
        </p:nvSpPr>
        <p:spPr>
          <a:xfrm>
            <a:off x="4255477" y="1297330"/>
            <a:ext cx="4572000" cy="3033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In this graph we are able to perceive the correlation between Diabetes Pedigree Function and Blood Pressure.The factor of Blood pressure doesn't contribute much as in this case as the diabetes pedigree function stays constant throughout at the beginning. On the side we have the marginal side plots, wherein we can see the marginal distribution pertaining to diabetes pedigree function and Blood Pressure. It starts to increase in the middle and spike up as the density increases. So, we can conclude that only above a certain margin,  diabetes pedigree function might matter.</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8"/>
          <p:cNvPicPr preferRelativeResize="0"/>
          <p:nvPr/>
        </p:nvPicPr>
        <p:blipFill rotWithShape="1">
          <a:blip r:embed="rId3">
            <a:alphaModFix/>
          </a:blip>
          <a:srcRect b="0" l="0" r="0" t="0"/>
          <a:stretch/>
        </p:blipFill>
        <p:spPr>
          <a:xfrm>
            <a:off x="440420" y="640373"/>
            <a:ext cx="3705225" cy="3581400"/>
          </a:xfrm>
          <a:prstGeom prst="rect">
            <a:avLst/>
          </a:prstGeom>
          <a:noFill/>
          <a:ln>
            <a:noFill/>
          </a:ln>
        </p:spPr>
      </p:pic>
      <p:sp>
        <p:nvSpPr>
          <p:cNvPr id="164" name="Google Shape;164;p28"/>
          <p:cNvSpPr txBox="1"/>
          <p:nvPr/>
        </p:nvSpPr>
        <p:spPr>
          <a:xfrm>
            <a:off x="4332849" y="1032773"/>
            <a:ext cx="4572000" cy="2786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In this graph we are able to perceive the correlation between Diabetes Pedigree Function and Skin Thickness. The factor of Skin thickness contributes a lot as in this case as the diabetes pedigree function stays in the middle throughout and has a lot of density. On the side we have the marginal side plots, wherein we can see the marginal distribution pertaining to diabetes pedigree function and Skin Thickness. It increases at the start and slopes down a little then shoots up again as the density increases and gradually slopes down as the density decreases.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9"/>
          <p:cNvPicPr preferRelativeResize="0"/>
          <p:nvPr/>
        </p:nvPicPr>
        <p:blipFill rotWithShape="1">
          <a:blip r:embed="rId3">
            <a:alphaModFix/>
          </a:blip>
          <a:srcRect b="0" l="0" r="0" t="0"/>
          <a:stretch/>
        </p:blipFill>
        <p:spPr>
          <a:xfrm>
            <a:off x="207645" y="706168"/>
            <a:ext cx="3790950" cy="3562350"/>
          </a:xfrm>
          <a:prstGeom prst="rect">
            <a:avLst/>
          </a:prstGeom>
          <a:noFill/>
          <a:ln>
            <a:noFill/>
          </a:ln>
        </p:spPr>
      </p:pic>
      <p:sp>
        <p:nvSpPr>
          <p:cNvPr id="170" name="Google Shape;170;p29"/>
          <p:cNvSpPr txBox="1"/>
          <p:nvPr/>
        </p:nvSpPr>
        <p:spPr>
          <a:xfrm>
            <a:off x="4220308" y="1212923"/>
            <a:ext cx="4572000" cy="3281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In this graph we are able to perceive the correlation between Diabetes Pedigree Function and Insulin. The factor of Insulin contributes initially as in this case as the diabetes pedigree function varies throughout at start. On the side we have the marginal side plots, wherein we can see the marginal distribution pertaining to diabetes pedigree function and Insulin.It increases at the start and slopes down a little then shoots up again as the density increases and gradually slopes down as the density decreases and flatlines. We can conclude this by saying that, a lot of people take in insulin when they have diabetes, wherein Diabetes pedigree function might be a factor.</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Kernel Density Estimation</a:t>
            </a:r>
            <a:endParaRPr/>
          </a:p>
        </p:txBody>
      </p:sp>
      <p:sp>
        <p:nvSpPr>
          <p:cNvPr id="176" name="Google Shape;176;p30"/>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1600">
                <a:solidFill>
                  <a:schemeClr val="dk1"/>
                </a:solidFill>
                <a:latin typeface="Arial"/>
                <a:ea typeface="Arial"/>
                <a:cs typeface="Arial"/>
                <a:sym typeface="Arial"/>
              </a:rPr>
              <a:t>Kernel density estimation</a:t>
            </a:r>
            <a:r>
              <a:rPr lang="en" sz="1600">
                <a:solidFill>
                  <a:schemeClr val="dk1"/>
                </a:solidFill>
                <a:latin typeface="Arial"/>
                <a:ea typeface="Arial"/>
                <a:cs typeface="Arial"/>
                <a:sym typeface="Arial"/>
              </a:rPr>
              <a:t> (</a:t>
            </a:r>
            <a:r>
              <a:rPr b="1" lang="en" sz="1600">
                <a:solidFill>
                  <a:schemeClr val="dk1"/>
                </a:solidFill>
                <a:latin typeface="Arial"/>
                <a:ea typeface="Arial"/>
                <a:cs typeface="Arial"/>
                <a:sym typeface="Arial"/>
              </a:rPr>
              <a:t>KDE</a:t>
            </a:r>
            <a:r>
              <a:rPr lang="en" sz="1600">
                <a:solidFill>
                  <a:schemeClr val="dk1"/>
                </a:solidFill>
                <a:latin typeface="Arial"/>
                <a:ea typeface="Arial"/>
                <a:cs typeface="Arial"/>
                <a:sym typeface="Arial"/>
              </a:rPr>
              <a:t>) is a </a:t>
            </a:r>
            <a:r>
              <a:rPr lang="en" sz="1600">
                <a:solidFill>
                  <a:schemeClr val="hlink"/>
                </a:solidFill>
                <a:uFill>
                  <a:noFill/>
                </a:uFill>
                <a:latin typeface="Arial"/>
                <a:ea typeface="Arial"/>
                <a:cs typeface="Arial"/>
                <a:sym typeface="Arial"/>
                <a:hlinkClick r:id="rId3"/>
              </a:rPr>
              <a:t>non-parametric</a:t>
            </a:r>
            <a:r>
              <a:rPr lang="en" sz="1600">
                <a:solidFill>
                  <a:schemeClr val="dk1"/>
                </a:solidFill>
                <a:latin typeface="Arial"/>
                <a:ea typeface="Arial"/>
                <a:cs typeface="Arial"/>
                <a:sym typeface="Arial"/>
              </a:rPr>
              <a:t> way to </a:t>
            </a:r>
            <a:r>
              <a:rPr lang="en" sz="1600">
                <a:solidFill>
                  <a:schemeClr val="hlink"/>
                </a:solidFill>
                <a:uFill>
                  <a:noFill/>
                </a:uFill>
                <a:latin typeface="Arial"/>
                <a:ea typeface="Arial"/>
                <a:cs typeface="Arial"/>
                <a:sym typeface="Arial"/>
                <a:hlinkClick r:id="rId4"/>
              </a:rPr>
              <a:t>estimate</a:t>
            </a:r>
            <a:r>
              <a:rPr lang="en" sz="1600">
                <a:solidFill>
                  <a:schemeClr val="dk1"/>
                </a:solidFill>
                <a:latin typeface="Arial"/>
                <a:ea typeface="Arial"/>
                <a:cs typeface="Arial"/>
                <a:sym typeface="Arial"/>
              </a:rPr>
              <a:t> the </a:t>
            </a:r>
            <a:r>
              <a:rPr lang="en" sz="1600">
                <a:solidFill>
                  <a:schemeClr val="hlink"/>
                </a:solidFill>
                <a:uFill>
                  <a:noFill/>
                </a:uFill>
                <a:latin typeface="Arial"/>
                <a:ea typeface="Arial"/>
                <a:cs typeface="Arial"/>
                <a:sym typeface="Arial"/>
                <a:hlinkClick r:id="rId5"/>
              </a:rPr>
              <a:t>probability density function</a:t>
            </a:r>
            <a:r>
              <a:rPr lang="en" sz="1600">
                <a:solidFill>
                  <a:schemeClr val="dk1"/>
                </a:solidFill>
                <a:latin typeface="Arial"/>
                <a:ea typeface="Arial"/>
                <a:cs typeface="Arial"/>
                <a:sym typeface="Arial"/>
              </a:rPr>
              <a:t> of a </a:t>
            </a:r>
            <a:r>
              <a:rPr lang="en" sz="1600">
                <a:solidFill>
                  <a:schemeClr val="hlink"/>
                </a:solidFill>
                <a:uFill>
                  <a:noFill/>
                </a:uFill>
                <a:latin typeface="Arial"/>
                <a:ea typeface="Arial"/>
                <a:cs typeface="Arial"/>
                <a:sym typeface="Arial"/>
                <a:hlinkClick r:id="rId6"/>
              </a:rPr>
              <a:t>random variable</a:t>
            </a:r>
            <a:r>
              <a:rPr lang="en" sz="1600">
                <a:solidFill>
                  <a:schemeClr val="dk1"/>
                </a:solidFill>
                <a:latin typeface="Arial"/>
                <a:ea typeface="Arial"/>
                <a:cs typeface="Arial"/>
                <a:sym typeface="Arial"/>
              </a:rPr>
              <a:t>. Kernel density estimation is a fundamental data smoothing problem where inferences about the </a:t>
            </a:r>
            <a:r>
              <a:rPr lang="en" sz="1600">
                <a:solidFill>
                  <a:schemeClr val="hlink"/>
                </a:solidFill>
                <a:uFill>
                  <a:noFill/>
                </a:uFill>
                <a:latin typeface="Arial"/>
                <a:ea typeface="Arial"/>
                <a:cs typeface="Arial"/>
                <a:sym typeface="Arial"/>
                <a:hlinkClick r:id="rId7"/>
              </a:rPr>
              <a:t>population</a:t>
            </a:r>
            <a:r>
              <a:rPr lang="en" sz="1600">
                <a:solidFill>
                  <a:schemeClr val="dk1"/>
                </a:solidFill>
                <a:latin typeface="Arial"/>
                <a:ea typeface="Arial"/>
                <a:cs typeface="Arial"/>
                <a:sym typeface="Arial"/>
              </a:rPr>
              <a:t> are made, based on a finite data </a:t>
            </a:r>
            <a:r>
              <a:rPr lang="en" sz="1600">
                <a:solidFill>
                  <a:schemeClr val="hlink"/>
                </a:solidFill>
                <a:uFill>
                  <a:noFill/>
                </a:uFill>
                <a:latin typeface="Arial"/>
                <a:ea typeface="Arial"/>
                <a:cs typeface="Arial"/>
                <a:sym typeface="Arial"/>
                <a:hlinkClick r:id="rId8"/>
              </a:rPr>
              <a:t>sample</a:t>
            </a:r>
            <a:r>
              <a:rPr lang="en" sz="1600">
                <a:solidFill>
                  <a:schemeClr val="dk1"/>
                </a:solidFill>
                <a:latin typeface="Arial"/>
                <a:ea typeface="Arial"/>
                <a:cs typeface="Arial"/>
                <a:sym typeface="Arial"/>
              </a:rPr>
              <a:t>. In some fields such as </a:t>
            </a:r>
            <a:r>
              <a:rPr lang="en" sz="1600">
                <a:solidFill>
                  <a:schemeClr val="hlink"/>
                </a:solidFill>
                <a:uFill>
                  <a:noFill/>
                </a:uFill>
                <a:latin typeface="Arial"/>
                <a:ea typeface="Arial"/>
                <a:cs typeface="Arial"/>
                <a:sym typeface="Arial"/>
                <a:hlinkClick r:id="rId9"/>
              </a:rPr>
              <a:t>signal processing</a:t>
            </a:r>
            <a:r>
              <a:rPr lang="en" sz="1600">
                <a:solidFill>
                  <a:schemeClr val="dk1"/>
                </a:solidFill>
                <a:latin typeface="Arial"/>
                <a:ea typeface="Arial"/>
                <a:cs typeface="Arial"/>
                <a:sym typeface="Arial"/>
              </a:rPr>
              <a:t> and </a:t>
            </a:r>
            <a:r>
              <a:rPr lang="en" sz="1600">
                <a:solidFill>
                  <a:schemeClr val="hlink"/>
                </a:solidFill>
                <a:uFill>
                  <a:noFill/>
                </a:uFill>
                <a:latin typeface="Arial"/>
                <a:ea typeface="Arial"/>
                <a:cs typeface="Arial"/>
                <a:sym typeface="Arial"/>
                <a:hlinkClick r:id="rId10"/>
              </a:rPr>
              <a:t>econometrics</a:t>
            </a:r>
            <a:r>
              <a:rPr lang="en" sz="1600">
                <a:solidFill>
                  <a:schemeClr val="dk1"/>
                </a:solidFill>
                <a:latin typeface="Arial"/>
                <a:ea typeface="Arial"/>
                <a:cs typeface="Arial"/>
                <a:sym typeface="Arial"/>
              </a:rPr>
              <a:t> it is also termed the </a:t>
            </a:r>
            <a:r>
              <a:rPr b="1" lang="en" sz="1600">
                <a:solidFill>
                  <a:schemeClr val="dk1"/>
                </a:solidFill>
                <a:latin typeface="Arial"/>
                <a:ea typeface="Arial"/>
                <a:cs typeface="Arial"/>
                <a:sym typeface="Arial"/>
              </a:rPr>
              <a:t>Parzen–Rosenblatt window</a:t>
            </a:r>
            <a:r>
              <a:rPr lang="en" sz="1600">
                <a:solidFill>
                  <a:schemeClr val="dk1"/>
                </a:solidFill>
                <a:latin typeface="Arial"/>
                <a:ea typeface="Arial"/>
                <a:cs typeface="Arial"/>
                <a:sym typeface="Arial"/>
              </a:rPr>
              <a:t> method, after </a:t>
            </a:r>
            <a:r>
              <a:rPr lang="en" sz="1600">
                <a:solidFill>
                  <a:schemeClr val="hlink"/>
                </a:solidFill>
                <a:uFill>
                  <a:noFill/>
                </a:uFill>
                <a:latin typeface="Arial"/>
                <a:ea typeface="Arial"/>
                <a:cs typeface="Arial"/>
                <a:sym typeface="Arial"/>
                <a:hlinkClick r:id="rId11"/>
              </a:rPr>
              <a:t>Emanuel Parzen</a:t>
            </a:r>
            <a:r>
              <a:rPr lang="en" sz="1600">
                <a:solidFill>
                  <a:schemeClr val="dk1"/>
                </a:solidFill>
                <a:latin typeface="Arial"/>
                <a:ea typeface="Arial"/>
                <a:cs typeface="Arial"/>
                <a:sym typeface="Arial"/>
              </a:rPr>
              <a:t> and </a:t>
            </a:r>
            <a:r>
              <a:rPr lang="en" sz="1600">
                <a:solidFill>
                  <a:schemeClr val="hlink"/>
                </a:solidFill>
                <a:uFill>
                  <a:noFill/>
                </a:uFill>
                <a:latin typeface="Arial"/>
                <a:ea typeface="Arial"/>
                <a:cs typeface="Arial"/>
                <a:sym typeface="Arial"/>
                <a:hlinkClick r:id="rId12"/>
              </a:rPr>
              <a:t>Murray Rosenblatt</a:t>
            </a:r>
            <a:r>
              <a:rPr lang="en" sz="1600">
                <a:solidFill>
                  <a:schemeClr val="dk1"/>
                </a:solidFill>
                <a:latin typeface="Arial"/>
                <a:ea typeface="Arial"/>
                <a:cs typeface="Arial"/>
                <a:sym typeface="Arial"/>
              </a:rPr>
              <a:t>, who are usually credited with independently creating it in its current form. One of the famous applications of kernel density estimation is in estimating the class-conditional </a:t>
            </a:r>
            <a:r>
              <a:rPr lang="en" sz="1600">
                <a:solidFill>
                  <a:schemeClr val="hlink"/>
                </a:solidFill>
                <a:uFill>
                  <a:noFill/>
                </a:uFill>
                <a:latin typeface="Arial"/>
                <a:ea typeface="Arial"/>
                <a:cs typeface="Arial"/>
                <a:sym typeface="Arial"/>
                <a:hlinkClick r:id="rId13"/>
              </a:rPr>
              <a:t>marginal densities</a:t>
            </a:r>
            <a:r>
              <a:rPr lang="en" sz="1600">
                <a:solidFill>
                  <a:schemeClr val="dk1"/>
                </a:solidFill>
                <a:latin typeface="Arial"/>
                <a:ea typeface="Arial"/>
                <a:cs typeface="Arial"/>
                <a:sym typeface="Arial"/>
              </a:rPr>
              <a:t> of data when using a </a:t>
            </a:r>
            <a:r>
              <a:rPr lang="en" sz="1600">
                <a:solidFill>
                  <a:schemeClr val="hlink"/>
                </a:solidFill>
                <a:uFill>
                  <a:noFill/>
                </a:uFill>
                <a:latin typeface="Arial"/>
                <a:ea typeface="Arial"/>
                <a:cs typeface="Arial"/>
                <a:sym typeface="Arial"/>
                <a:hlinkClick r:id="rId14"/>
              </a:rPr>
              <a:t>naive Bayes classifier</a:t>
            </a:r>
            <a:r>
              <a:rPr lang="en" sz="1600">
                <a:solidFill>
                  <a:schemeClr val="dk1"/>
                </a:solidFill>
                <a:latin typeface="Arial"/>
                <a:ea typeface="Arial"/>
                <a:cs typeface="Arial"/>
                <a:sym typeface="Arial"/>
              </a:rPr>
              <a:t>,which can improve its prediction accuracy.</a:t>
            </a:r>
            <a:endParaRPr sz="1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1"/>
          <p:cNvPicPr preferRelativeResize="0"/>
          <p:nvPr/>
        </p:nvPicPr>
        <p:blipFill rotWithShape="1">
          <a:blip r:embed="rId3">
            <a:alphaModFix/>
          </a:blip>
          <a:srcRect b="0" l="0" r="0" t="0"/>
          <a:stretch/>
        </p:blipFill>
        <p:spPr>
          <a:xfrm>
            <a:off x="592823" y="576773"/>
            <a:ext cx="3557148" cy="3656917"/>
          </a:xfrm>
          <a:prstGeom prst="rect">
            <a:avLst/>
          </a:prstGeom>
          <a:noFill/>
          <a:ln>
            <a:noFill/>
          </a:ln>
        </p:spPr>
      </p:pic>
      <p:sp>
        <p:nvSpPr>
          <p:cNvPr id="182" name="Google Shape;182;p31"/>
          <p:cNvSpPr txBox="1"/>
          <p:nvPr/>
        </p:nvSpPr>
        <p:spPr>
          <a:xfrm>
            <a:off x="4353951" y="1254691"/>
            <a:ext cx="4572000" cy="230107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In this graph we are able to visualize the correlation between age and bmi as a factor of having diabetes. The bottom quarter of the relation is dominated by the old people, since their BMI is usually quite low as they tend to lose weight.ie. in the area around 10 BMI. The middle part consists of the age group of around 40- 55. The upper portion of the viz. Consists of lower aged people since they tend to be of different weight and height proportions.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200"/>
              <a:t>The Visualizations used are:</a:t>
            </a:r>
            <a:endParaRPr/>
          </a:p>
        </p:txBody>
      </p:sp>
      <p:sp>
        <p:nvSpPr>
          <p:cNvPr id="67" name="Google Shape;67;p1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2400">
                <a:latin typeface="Arial"/>
                <a:ea typeface="Arial"/>
                <a:cs typeface="Arial"/>
                <a:sym typeface="Arial"/>
              </a:rPr>
              <a:t>Univariate Analysis</a:t>
            </a:r>
            <a:endParaRPr/>
          </a:p>
          <a:p>
            <a:pPr indent="-342900" lvl="0" marL="457200" rtl="0" algn="l">
              <a:lnSpc>
                <a:spcPct val="115000"/>
              </a:lnSpc>
              <a:spcBef>
                <a:spcPts val="0"/>
              </a:spcBef>
              <a:spcAft>
                <a:spcPts val="0"/>
              </a:spcAft>
              <a:buSzPts val="1800"/>
              <a:buChar char="●"/>
            </a:pPr>
            <a:r>
              <a:rPr lang="en" sz="2400">
                <a:latin typeface="Arial"/>
                <a:ea typeface="Arial"/>
                <a:cs typeface="Arial"/>
                <a:sym typeface="Arial"/>
              </a:rPr>
              <a:t>Bivariate analysis</a:t>
            </a:r>
            <a:endParaRPr/>
          </a:p>
          <a:p>
            <a:pPr indent="-342900" lvl="0" marL="457200" rtl="0" algn="l">
              <a:lnSpc>
                <a:spcPct val="115000"/>
              </a:lnSpc>
              <a:spcBef>
                <a:spcPts val="0"/>
              </a:spcBef>
              <a:spcAft>
                <a:spcPts val="0"/>
              </a:spcAft>
              <a:buSzPts val="1800"/>
              <a:buChar char="●"/>
            </a:pPr>
            <a:r>
              <a:rPr lang="en" sz="2400">
                <a:latin typeface="Arial"/>
                <a:ea typeface="Arial"/>
                <a:cs typeface="Arial"/>
                <a:sym typeface="Arial"/>
              </a:rPr>
              <a:t>Marginal Distribution</a:t>
            </a:r>
            <a:endParaRPr/>
          </a:p>
          <a:p>
            <a:pPr indent="-342900" lvl="0" marL="457200" rtl="0" algn="l">
              <a:lnSpc>
                <a:spcPct val="115000"/>
              </a:lnSpc>
              <a:spcBef>
                <a:spcPts val="0"/>
              </a:spcBef>
              <a:spcAft>
                <a:spcPts val="0"/>
              </a:spcAft>
              <a:buSzPts val="1800"/>
              <a:buChar char="●"/>
            </a:pPr>
            <a:r>
              <a:rPr lang="en" sz="2400">
                <a:latin typeface="Arial"/>
                <a:ea typeface="Arial"/>
                <a:cs typeface="Arial"/>
                <a:sym typeface="Arial"/>
              </a:rPr>
              <a:t>Kernel Density Estimation</a:t>
            </a:r>
            <a:endParaRPr/>
          </a:p>
          <a:p>
            <a:pPr indent="-342900" lvl="0" marL="457200" rtl="0" algn="l">
              <a:lnSpc>
                <a:spcPct val="115000"/>
              </a:lnSpc>
              <a:spcBef>
                <a:spcPts val="0"/>
              </a:spcBef>
              <a:spcAft>
                <a:spcPts val="0"/>
              </a:spcAft>
              <a:buSzPts val="1800"/>
              <a:buChar char="●"/>
            </a:pPr>
            <a:r>
              <a:rPr lang="en" sz="2400">
                <a:latin typeface="Arial"/>
                <a:ea typeface="Arial"/>
                <a:cs typeface="Arial"/>
                <a:sym typeface="Arial"/>
              </a:rPr>
              <a:t>Correlation Matrix</a:t>
            </a:r>
            <a:endParaRPr/>
          </a:p>
          <a:p>
            <a:pPr indent="-342900" lvl="0" marL="457200" rtl="0" algn="l">
              <a:lnSpc>
                <a:spcPct val="115000"/>
              </a:lnSpc>
              <a:spcBef>
                <a:spcPts val="0"/>
              </a:spcBef>
              <a:spcAft>
                <a:spcPts val="0"/>
              </a:spcAft>
              <a:buSzPts val="1800"/>
              <a:buChar char="●"/>
            </a:pPr>
            <a:r>
              <a:rPr lang="en" sz="2400">
                <a:latin typeface="Arial"/>
                <a:ea typeface="Arial"/>
                <a:cs typeface="Arial"/>
                <a:sym typeface="Arial"/>
              </a:rPr>
              <a:t>Confusion Matrix</a:t>
            </a:r>
            <a:endParaRPr/>
          </a:p>
          <a:p>
            <a:pPr indent="-228600" lvl="0" marL="457200" rtl="0" algn="l">
              <a:lnSpc>
                <a:spcPct val="115000"/>
              </a:lnSpc>
              <a:spcBef>
                <a:spcPts val="0"/>
              </a:spcBef>
              <a:spcAft>
                <a:spcPts val="0"/>
              </a:spcAft>
              <a:buSzPts val="1800"/>
              <a:buNone/>
            </a:pPr>
            <a:r>
              <a:t/>
            </a:r>
            <a:endParaRPr sz="1800"/>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2"/>
          <p:cNvPicPr preferRelativeResize="0"/>
          <p:nvPr/>
        </p:nvPicPr>
        <p:blipFill rotWithShape="1">
          <a:blip r:embed="rId3">
            <a:alphaModFix/>
          </a:blip>
          <a:srcRect b="0" l="0" r="0" t="0"/>
          <a:stretch/>
        </p:blipFill>
        <p:spPr>
          <a:xfrm>
            <a:off x="520506" y="497302"/>
            <a:ext cx="2582594" cy="4148895"/>
          </a:xfrm>
          <a:prstGeom prst="rect">
            <a:avLst/>
          </a:prstGeom>
          <a:noFill/>
          <a:ln>
            <a:noFill/>
          </a:ln>
        </p:spPr>
      </p:pic>
      <p:sp>
        <p:nvSpPr>
          <p:cNvPr id="188" name="Google Shape;188;p32"/>
          <p:cNvSpPr txBox="1"/>
          <p:nvPr/>
        </p:nvSpPr>
        <p:spPr>
          <a:xfrm>
            <a:off x="3446585" y="1545089"/>
            <a:ext cx="4572000" cy="205331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In this graph we are able to visualize the correlation between the insulin level and glucose as a factor of having diabetes. Consider the levels from 5-15 the glucose levels are in the middle level  but  as the number goes up around 20 to 30 the graph gets darker.  We can conclude from the graph that with the increasing levels of insulin, the glucose also goes higher.</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3"/>
          <p:cNvPicPr preferRelativeResize="0"/>
          <p:nvPr/>
        </p:nvPicPr>
        <p:blipFill rotWithShape="1">
          <a:blip r:embed="rId3">
            <a:alphaModFix/>
          </a:blip>
          <a:srcRect b="0" l="0" r="0" t="0"/>
          <a:stretch/>
        </p:blipFill>
        <p:spPr>
          <a:xfrm>
            <a:off x="282305" y="218928"/>
            <a:ext cx="3838575" cy="4705643"/>
          </a:xfrm>
          <a:prstGeom prst="rect">
            <a:avLst/>
          </a:prstGeom>
          <a:noFill/>
          <a:ln>
            <a:noFill/>
          </a:ln>
        </p:spPr>
      </p:pic>
      <p:sp>
        <p:nvSpPr>
          <p:cNvPr id="194" name="Google Shape;194;p33"/>
          <p:cNvSpPr txBox="1"/>
          <p:nvPr/>
        </p:nvSpPr>
        <p:spPr>
          <a:xfrm>
            <a:off x="4227342" y="1448017"/>
            <a:ext cx="4572000" cy="2365904"/>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In this graph we can visualize the correlation between the insulin level and diabetes pedigree function as a factor of having diabetes.</a:t>
            </a:r>
            <a:r>
              <a:rPr b="0" i="0" lang="en" sz="1400" u="none" cap="none" strike="noStrike">
                <a:solidFill>
                  <a:srgbClr val="000000"/>
                </a:solidFill>
                <a:highlight>
                  <a:srgbClr val="FFFFFF"/>
                </a:highlight>
                <a:latin typeface="Arial"/>
                <a:ea typeface="Arial"/>
                <a:cs typeface="Arial"/>
                <a:sym typeface="Arial"/>
              </a:rPr>
              <a:t> </a:t>
            </a:r>
            <a:r>
              <a:rPr b="0" i="0" lang="en" sz="1400" u="none" cap="none" strike="noStrike">
                <a:solidFill>
                  <a:srgbClr val="000000"/>
                </a:solidFill>
                <a:latin typeface="Arial"/>
                <a:ea typeface="Arial"/>
                <a:cs typeface="Arial"/>
                <a:sym typeface="Arial"/>
              </a:rPr>
              <a:t>Diabetes pedigree function (</a:t>
            </a:r>
            <a:r>
              <a:rPr b="1" i="0" lang="en" sz="1400" u="none" cap="none" strike="noStrike">
                <a:solidFill>
                  <a:srgbClr val="000000"/>
                </a:solidFill>
                <a:latin typeface="Arial"/>
                <a:ea typeface="Arial"/>
                <a:cs typeface="Arial"/>
                <a:sym typeface="Arial"/>
              </a:rPr>
              <a:t>a function which scores likelihood of diabetes based on family history</a:t>
            </a:r>
            <a:r>
              <a:rPr b="0" i="0" lang="en" sz="1400" u="none" cap="none" strike="noStrike">
                <a:solidFill>
                  <a:srgbClr val="000000"/>
                </a:solidFill>
                <a:latin typeface="Arial"/>
                <a:ea typeface="Arial"/>
                <a:cs typeface="Arial"/>
                <a:sym typeface="Arial"/>
              </a:rPr>
              <a:t>).</a:t>
            </a:r>
            <a:endParaRPr/>
          </a:p>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We can see from the graph that the low levels around 0 - 0.4 and 0.5 to higher levels it can be found easily. All the other middle area looks normal.</a:t>
            </a:r>
            <a:endParaRPr/>
          </a:p>
          <a:p>
            <a:pPr indent="0" lvl="0" marL="0" marR="0" rtl="0" algn="l">
              <a:lnSpc>
                <a:spcPct val="115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Correlation Matrix</a:t>
            </a:r>
            <a:endParaRPr/>
          </a:p>
        </p:txBody>
      </p:sp>
      <p:sp>
        <p:nvSpPr>
          <p:cNvPr id="200" name="Google Shape;200;p3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chemeClr val="dk1"/>
                </a:solidFill>
                <a:latin typeface="Roboto"/>
                <a:ea typeface="Roboto"/>
                <a:cs typeface="Roboto"/>
                <a:sym typeface="Roboto"/>
              </a:rPr>
              <a:t>A correlation matrix is simply a table which displays the </a:t>
            </a:r>
            <a:r>
              <a:rPr lang="en" sz="1350">
                <a:solidFill>
                  <a:schemeClr val="hlink"/>
                </a:solidFill>
                <a:uFill>
                  <a:noFill/>
                </a:uFill>
                <a:latin typeface="Roboto"/>
                <a:ea typeface="Roboto"/>
                <a:cs typeface="Roboto"/>
                <a:sym typeface="Roboto"/>
                <a:hlinkClick r:id="rId3"/>
              </a:rPr>
              <a:t>correlation</a:t>
            </a:r>
            <a:r>
              <a:rPr lang="en" sz="1350">
                <a:solidFill>
                  <a:schemeClr val="dk1"/>
                </a:solidFill>
                <a:latin typeface="Roboto"/>
                <a:ea typeface="Roboto"/>
                <a:cs typeface="Roboto"/>
                <a:sym typeface="Roboto"/>
              </a:rPr>
              <a:t> coefficients for different variables. The matrix depicts the correlation between all the possible pairs of values in a table. It is a powerful tool to summarize a large dataset and to identify and visualize patterns in the given data.</a:t>
            </a:r>
            <a:endParaRPr sz="1350">
              <a:solidFill>
                <a:schemeClr val="dk1"/>
              </a:solidFill>
              <a:latin typeface="Roboto"/>
              <a:ea typeface="Roboto"/>
              <a:cs typeface="Roboto"/>
              <a:sym typeface="Roboto"/>
            </a:endParaRPr>
          </a:p>
          <a:p>
            <a:pPr indent="0" lvl="0" marL="0" rtl="0" algn="l">
              <a:lnSpc>
                <a:spcPct val="115000"/>
              </a:lnSpc>
              <a:spcBef>
                <a:spcPts val="1800"/>
              </a:spcBef>
              <a:spcAft>
                <a:spcPts val="0"/>
              </a:spcAft>
              <a:buClr>
                <a:schemeClr val="dk1"/>
              </a:buClr>
              <a:buSzPts val="1100"/>
              <a:buFont typeface="Arial"/>
              <a:buNone/>
            </a:pPr>
            <a:r>
              <a:rPr lang="en" sz="1350">
                <a:solidFill>
                  <a:schemeClr val="dk1"/>
                </a:solidFill>
                <a:latin typeface="Roboto"/>
                <a:ea typeface="Roboto"/>
                <a:cs typeface="Roboto"/>
                <a:sym typeface="Roboto"/>
              </a:rPr>
              <a:t>A correlation matrix consists of rows and columns that show the variables. Each cell in a table contains the correlation coefficient.</a:t>
            </a:r>
            <a:endParaRPr sz="1350">
              <a:solidFill>
                <a:schemeClr val="dk1"/>
              </a:solidFill>
              <a:latin typeface="Roboto"/>
              <a:ea typeface="Roboto"/>
              <a:cs typeface="Roboto"/>
              <a:sym typeface="Roboto"/>
            </a:endParaRPr>
          </a:p>
          <a:p>
            <a:pPr indent="0" lvl="0" marL="0" rtl="0" algn="l">
              <a:lnSpc>
                <a:spcPct val="115000"/>
              </a:lnSpc>
              <a:spcBef>
                <a:spcPts val="1800"/>
              </a:spcBef>
              <a:spcAft>
                <a:spcPts val="0"/>
              </a:spcAft>
              <a:buClr>
                <a:schemeClr val="dk1"/>
              </a:buClr>
              <a:buSzPts val="1100"/>
              <a:buFont typeface="Arial"/>
              <a:buNone/>
            </a:pPr>
            <a:r>
              <a:rPr lang="en" sz="1350">
                <a:solidFill>
                  <a:schemeClr val="dk1"/>
                </a:solidFill>
                <a:latin typeface="Roboto"/>
                <a:ea typeface="Roboto"/>
                <a:cs typeface="Roboto"/>
                <a:sym typeface="Roboto"/>
              </a:rPr>
              <a:t>In addition, the correlation matrix is frequently utilized in conjunction with other types of </a:t>
            </a:r>
            <a:r>
              <a:rPr lang="en" sz="1350">
                <a:solidFill>
                  <a:schemeClr val="hlink"/>
                </a:solidFill>
                <a:uFill>
                  <a:noFill/>
                </a:uFill>
                <a:latin typeface="Roboto"/>
                <a:ea typeface="Roboto"/>
                <a:cs typeface="Roboto"/>
                <a:sym typeface="Roboto"/>
                <a:hlinkClick r:id="rId4"/>
              </a:rPr>
              <a:t>statistical analysis</a:t>
            </a:r>
            <a:r>
              <a:rPr lang="en" sz="1350">
                <a:solidFill>
                  <a:schemeClr val="dk1"/>
                </a:solidFill>
                <a:latin typeface="Roboto"/>
                <a:ea typeface="Roboto"/>
                <a:cs typeface="Roboto"/>
                <a:sym typeface="Roboto"/>
              </a:rPr>
              <a:t>. For instance, it may be helpful in the analysis of multiple linear regression models. Remember that the models contain several independent variables. In multiple linear regression, the correlation matrix determines the correlation coefficients between the </a:t>
            </a:r>
            <a:r>
              <a:rPr lang="en" sz="1350">
                <a:solidFill>
                  <a:schemeClr val="hlink"/>
                </a:solidFill>
                <a:uFill>
                  <a:noFill/>
                </a:uFill>
                <a:latin typeface="Roboto"/>
                <a:ea typeface="Roboto"/>
                <a:cs typeface="Roboto"/>
                <a:sym typeface="Roboto"/>
                <a:hlinkClick r:id="rId5"/>
              </a:rPr>
              <a:t>independent variables</a:t>
            </a:r>
            <a:r>
              <a:rPr lang="en" sz="1350">
                <a:solidFill>
                  <a:schemeClr val="dk1"/>
                </a:solidFill>
                <a:latin typeface="Roboto"/>
                <a:ea typeface="Roboto"/>
                <a:cs typeface="Roboto"/>
                <a:sym typeface="Roboto"/>
              </a:rPr>
              <a:t> in a model.</a:t>
            </a:r>
            <a:endParaRPr sz="1350">
              <a:solidFill>
                <a:schemeClr val="dk1"/>
              </a:solidFill>
              <a:latin typeface="Roboto"/>
              <a:ea typeface="Roboto"/>
              <a:cs typeface="Roboto"/>
              <a:sym typeface="Roboto"/>
            </a:endParaRPr>
          </a:p>
          <a:p>
            <a:pPr indent="0" lvl="0" marL="0" rtl="0" algn="l">
              <a:lnSpc>
                <a:spcPct val="115000"/>
              </a:lnSpc>
              <a:spcBef>
                <a:spcPts val="1800"/>
              </a:spcBef>
              <a:spcAft>
                <a:spcPts val="1600"/>
              </a:spcAft>
              <a:buSzPts val="1800"/>
              <a:buNone/>
            </a:pPr>
            <a:r>
              <a:t/>
            </a:r>
            <a:endParaRPr sz="1200">
              <a:solidFill>
                <a:srgbClr val="BDC1C6"/>
              </a:solidFill>
              <a:highlight>
                <a:srgbClr val="202124"/>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5"/>
          <p:cNvPicPr preferRelativeResize="0"/>
          <p:nvPr/>
        </p:nvPicPr>
        <p:blipFill rotWithShape="1">
          <a:blip r:embed="rId3">
            <a:alphaModFix/>
          </a:blip>
          <a:srcRect b="0" l="0" r="0" t="0"/>
          <a:stretch/>
        </p:blipFill>
        <p:spPr>
          <a:xfrm>
            <a:off x="121334" y="362242"/>
            <a:ext cx="6012180" cy="4308231"/>
          </a:xfrm>
          <a:prstGeom prst="rect">
            <a:avLst/>
          </a:prstGeom>
          <a:noFill/>
          <a:ln>
            <a:noFill/>
          </a:ln>
        </p:spPr>
      </p:pic>
      <p:sp>
        <p:nvSpPr>
          <p:cNvPr id="206" name="Google Shape;206;p35"/>
          <p:cNvSpPr txBox="1"/>
          <p:nvPr/>
        </p:nvSpPr>
        <p:spPr>
          <a:xfrm>
            <a:off x="6203853" y="1049570"/>
            <a:ext cx="4572000" cy="304436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This matrix gives us a clear picture</a:t>
            </a:r>
            <a:endParaRPr/>
          </a:p>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of how each and every feature is </a:t>
            </a:r>
            <a:endParaRPr/>
          </a:p>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correlated to the other. The </a:t>
            </a:r>
            <a:endParaRPr/>
          </a:p>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warmer the label is, the more the </a:t>
            </a:r>
            <a:endParaRPr/>
          </a:p>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contributing factor it is in that </a:t>
            </a:r>
            <a:endParaRPr/>
          </a:p>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feature. This is also a diagonal </a:t>
            </a:r>
            <a:br>
              <a:rPr b="0" i="0" lang="en" sz="1400" u="none" cap="none" strike="noStrike">
                <a:solidFill>
                  <a:srgbClr val="000000"/>
                </a:solidFill>
                <a:latin typeface="Arial"/>
                <a:ea typeface="Arial"/>
                <a:cs typeface="Arial"/>
                <a:sym typeface="Arial"/>
              </a:rPr>
            </a:br>
            <a:r>
              <a:rPr b="0" i="0" lang="en" sz="1400" u="none" cap="none" strike="noStrike">
                <a:solidFill>
                  <a:srgbClr val="000000"/>
                </a:solidFill>
                <a:latin typeface="Arial"/>
                <a:ea typeface="Arial"/>
                <a:cs typeface="Arial"/>
                <a:sym typeface="Arial"/>
              </a:rPr>
              <a:t>matrix with value 1 where it has </a:t>
            </a:r>
            <a:endParaRPr/>
          </a:p>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its own feature repeated. The </a:t>
            </a:r>
            <a:endParaRPr/>
          </a:p>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other values correspond to the </a:t>
            </a:r>
            <a:endParaRPr/>
          </a:p>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relationship between the feature </a:t>
            </a:r>
            <a:endParaRPr/>
          </a:p>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and the other feature it is </a:t>
            </a:r>
            <a:endParaRPr/>
          </a:p>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contributing to.</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Confusion Matrix</a:t>
            </a:r>
            <a:endParaRPr/>
          </a:p>
        </p:txBody>
      </p:sp>
      <p:sp>
        <p:nvSpPr>
          <p:cNvPr id="212" name="Google Shape;212;p3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444444"/>
                </a:solidFill>
                <a:latin typeface="Arial"/>
                <a:ea typeface="Arial"/>
                <a:cs typeface="Arial"/>
                <a:sym typeface="Arial"/>
              </a:rPr>
              <a:t>A confusion matrix is a table that is often used to </a:t>
            </a:r>
            <a:r>
              <a:rPr b="1" lang="en" sz="1500">
                <a:solidFill>
                  <a:srgbClr val="444444"/>
                </a:solidFill>
                <a:latin typeface="Arial"/>
                <a:ea typeface="Arial"/>
                <a:cs typeface="Arial"/>
                <a:sym typeface="Arial"/>
              </a:rPr>
              <a:t>describe the performance of a classification model</a:t>
            </a:r>
            <a:r>
              <a:rPr lang="en" sz="1500">
                <a:solidFill>
                  <a:srgbClr val="444444"/>
                </a:solidFill>
                <a:latin typeface="Arial"/>
                <a:ea typeface="Arial"/>
                <a:cs typeface="Arial"/>
                <a:sym typeface="Arial"/>
              </a:rPr>
              <a:t> (or "classifier") on a set of test data for which the true values are known. The confusion matrix itself is relatively simple to understand, but the related terminology can be confusing.</a:t>
            </a:r>
            <a:endParaRPr sz="1500">
              <a:solidFill>
                <a:srgbClr val="444444"/>
              </a:solidFill>
              <a:latin typeface="Arial"/>
              <a:ea typeface="Arial"/>
              <a:cs typeface="Arial"/>
              <a:sym typeface="Arial"/>
            </a:endParaRPr>
          </a:p>
          <a:p>
            <a:pPr indent="0" lvl="0" marL="0" rtl="0" algn="l">
              <a:lnSpc>
                <a:spcPct val="115000"/>
              </a:lnSpc>
              <a:spcBef>
                <a:spcPts val="1600"/>
              </a:spcBef>
              <a:spcAft>
                <a:spcPts val="1600"/>
              </a:spcAft>
              <a:buSzPts val="1800"/>
              <a:buNone/>
            </a:pPr>
            <a:r>
              <a:rPr lang="en" sz="1500">
                <a:solidFill>
                  <a:schemeClr val="dk1"/>
                </a:solidFill>
                <a:latin typeface="Arial"/>
                <a:ea typeface="Arial"/>
                <a:cs typeface="Arial"/>
                <a:sym typeface="Arial"/>
              </a:rPr>
              <a:t>In the field of </a:t>
            </a:r>
            <a:r>
              <a:rPr lang="en" sz="1500">
                <a:solidFill>
                  <a:schemeClr val="hlink"/>
                </a:solidFill>
                <a:uFill>
                  <a:noFill/>
                </a:uFill>
                <a:latin typeface="Arial"/>
                <a:ea typeface="Arial"/>
                <a:cs typeface="Arial"/>
                <a:sym typeface="Arial"/>
                <a:hlinkClick r:id="rId3"/>
              </a:rPr>
              <a:t>machine learning</a:t>
            </a:r>
            <a:r>
              <a:rPr lang="en" sz="1500">
                <a:solidFill>
                  <a:schemeClr val="dk1"/>
                </a:solidFill>
                <a:latin typeface="Arial"/>
                <a:ea typeface="Arial"/>
                <a:cs typeface="Arial"/>
                <a:sym typeface="Arial"/>
              </a:rPr>
              <a:t> and specifically the problem of </a:t>
            </a:r>
            <a:r>
              <a:rPr lang="en" sz="1500">
                <a:solidFill>
                  <a:schemeClr val="hlink"/>
                </a:solidFill>
                <a:uFill>
                  <a:noFill/>
                </a:uFill>
                <a:latin typeface="Arial"/>
                <a:ea typeface="Arial"/>
                <a:cs typeface="Arial"/>
                <a:sym typeface="Arial"/>
                <a:hlinkClick r:id="rId4"/>
              </a:rPr>
              <a:t>statistical classification</a:t>
            </a:r>
            <a:r>
              <a:rPr lang="en" sz="1500">
                <a:solidFill>
                  <a:schemeClr val="dk1"/>
                </a:solidFill>
                <a:latin typeface="Arial"/>
                <a:ea typeface="Arial"/>
                <a:cs typeface="Arial"/>
                <a:sym typeface="Arial"/>
              </a:rPr>
              <a:t>, a </a:t>
            </a:r>
            <a:r>
              <a:rPr b="1" lang="en" sz="1500">
                <a:solidFill>
                  <a:schemeClr val="dk1"/>
                </a:solidFill>
                <a:latin typeface="Arial"/>
                <a:ea typeface="Arial"/>
                <a:cs typeface="Arial"/>
                <a:sym typeface="Arial"/>
              </a:rPr>
              <a:t>confusion matrix</a:t>
            </a:r>
            <a:r>
              <a:rPr lang="en" sz="1500">
                <a:solidFill>
                  <a:schemeClr val="dk1"/>
                </a:solidFill>
                <a:latin typeface="Arial"/>
                <a:ea typeface="Arial"/>
                <a:cs typeface="Arial"/>
                <a:sym typeface="Arial"/>
              </a:rPr>
              <a:t>, also known as an error matrix, is a specific table layout that allows visualization of the performance of an algorithm, typically a </a:t>
            </a:r>
            <a:r>
              <a:rPr lang="en" sz="1500">
                <a:solidFill>
                  <a:schemeClr val="hlink"/>
                </a:solidFill>
                <a:uFill>
                  <a:noFill/>
                </a:uFill>
                <a:latin typeface="Arial"/>
                <a:ea typeface="Arial"/>
                <a:cs typeface="Arial"/>
                <a:sym typeface="Arial"/>
                <a:hlinkClick r:id="rId5"/>
              </a:rPr>
              <a:t>supervised learning</a:t>
            </a:r>
            <a:r>
              <a:rPr lang="en" sz="1500">
                <a:solidFill>
                  <a:schemeClr val="dk1"/>
                </a:solidFill>
                <a:latin typeface="Arial"/>
                <a:ea typeface="Arial"/>
                <a:cs typeface="Arial"/>
                <a:sym typeface="Arial"/>
              </a:rPr>
              <a:t> one (in </a:t>
            </a:r>
            <a:r>
              <a:rPr lang="en" sz="1500">
                <a:solidFill>
                  <a:schemeClr val="hlink"/>
                </a:solidFill>
                <a:uFill>
                  <a:noFill/>
                </a:uFill>
                <a:latin typeface="Arial"/>
                <a:ea typeface="Arial"/>
                <a:cs typeface="Arial"/>
                <a:sym typeface="Arial"/>
                <a:hlinkClick r:id="rId6"/>
              </a:rPr>
              <a:t>unsupervised learning</a:t>
            </a:r>
            <a:r>
              <a:rPr lang="en" sz="1500">
                <a:solidFill>
                  <a:schemeClr val="dk1"/>
                </a:solidFill>
                <a:latin typeface="Arial"/>
                <a:ea typeface="Arial"/>
                <a:cs typeface="Arial"/>
                <a:sym typeface="Arial"/>
              </a:rPr>
              <a:t> it is usually called a </a:t>
            </a:r>
            <a:r>
              <a:rPr b="1" lang="en" sz="1500">
                <a:solidFill>
                  <a:schemeClr val="dk1"/>
                </a:solidFill>
                <a:latin typeface="Arial"/>
                <a:ea typeface="Arial"/>
                <a:cs typeface="Arial"/>
                <a:sym typeface="Arial"/>
              </a:rPr>
              <a:t>matching matrix</a:t>
            </a:r>
            <a:r>
              <a:rPr lang="en" sz="1500">
                <a:solidFill>
                  <a:schemeClr val="dk1"/>
                </a:solidFill>
                <a:latin typeface="Arial"/>
                <a:ea typeface="Arial"/>
                <a:cs typeface="Arial"/>
                <a:sym typeface="Arial"/>
              </a:rPr>
              <a:t>). Each row of the </a:t>
            </a:r>
            <a:r>
              <a:rPr lang="en" sz="1500">
                <a:solidFill>
                  <a:schemeClr val="hlink"/>
                </a:solidFill>
                <a:uFill>
                  <a:noFill/>
                </a:uFill>
                <a:latin typeface="Arial"/>
                <a:ea typeface="Arial"/>
                <a:cs typeface="Arial"/>
                <a:sym typeface="Arial"/>
                <a:hlinkClick r:id="rId7"/>
              </a:rPr>
              <a:t>matrix</a:t>
            </a:r>
            <a:r>
              <a:rPr lang="en" sz="1500">
                <a:solidFill>
                  <a:schemeClr val="dk1"/>
                </a:solidFill>
                <a:latin typeface="Arial"/>
                <a:ea typeface="Arial"/>
                <a:cs typeface="Arial"/>
                <a:sym typeface="Arial"/>
              </a:rPr>
              <a:t> represents the instances in an actual class while each column represents the instances in a predicted class, or vice versa – both variants are found in the literature.The name stems from the fact that it makes it easy to see whether the system is confusing two classes (i.e. commonly mislabeling one as another).</a:t>
            </a:r>
            <a:endParaRPr sz="15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7"/>
          <p:cNvPicPr preferRelativeResize="0"/>
          <p:nvPr/>
        </p:nvPicPr>
        <p:blipFill rotWithShape="1">
          <a:blip r:embed="rId3">
            <a:alphaModFix/>
          </a:blip>
          <a:srcRect b="0" l="0" r="0" t="0"/>
          <a:stretch/>
        </p:blipFill>
        <p:spPr>
          <a:xfrm>
            <a:off x="570621" y="888902"/>
            <a:ext cx="4261631" cy="3365695"/>
          </a:xfrm>
          <a:prstGeom prst="rect">
            <a:avLst/>
          </a:prstGeom>
          <a:noFill/>
          <a:ln>
            <a:noFill/>
          </a:ln>
        </p:spPr>
      </p:pic>
      <p:sp>
        <p:nvSpPr>
          <p:cNvPr id="218" name="Google Shape;218;p37"/>
          <p:cNvSpPr txBox="1"/>
          <p:nvPr/>
        </p:nvSpPr>
        <p:spPr>
          <a:xfrm>
            <a:off x="4994031" y="2040610"/>
            <a:ext cx="4572000" cy="131003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This matrix is derived after producing the </a:t>
            </a:r>
            <a:endParaRPr/>
          </a:p>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supervised training methods. </a:t>
            </a:r>
            <a:endParaRPr/>
          </a:p>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This confusion matrix gives a clear picture </a:t>
            </a:r>
            <a:endParaRPr/>
          </a:p>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of how each and every factor has contributed. </a:t>
            </a:r>
            <a:endParaRPr/>
          </a:p>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Eg. Accuracy,F1 score.</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Conclusion</a:t>
            </a:r>
            <a:endParaRPr/>
          </a:p>
        </p:txBody>
      </p:sp>
      <p:sp>
        <p:nvSpPr>
          <p:cNvPr id="224" name="Google Shape;224;p3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latin typeface="Arial"/>
                <a:ea typeface="Arial"/>
                <a:cs typeface="Arial"/>
                <a:sym typeface="Arial"/>
              </a:rPr>
              <a:t>With the help of algorithms like Univariate, Bivariate, Scatterplot Matrix,</a:t>
            </a:r>
            <a:endParaRPr/>
          </a:p>
          <a:p>
            <a:pPr indent="0" lvl="0" marL="114300" rtl="0" algn="l">
              <a:lnSpc>
                <a:spcPct val="115000"/>
              </a:lnSpc>
              <a:spcBef>
                <a:spcPts val="0"/>
              </a:spcBef>
              <a:spcAft>
                <a:spcPts val="0"/>
              </a:spcAft>
              <a:buSzPts val="1800"/>
              <a:buNone/>
            </a:pPr>
            <a:r>
              <a:rPr lang="en" sz="1800">
                <a:latin typeface="Arial"/>
                <a:ea typeface="Arial"/>
                <a:cs typeface="Arial"/>
                <a:sym typeface="Arial"/>
              </a:rPr>
              <a:t>Linear Regression, Conditional Kernel density estimation , correlation matrix and confusion matrix we were able to visualize the relationship between the people can posses that could be a trait of having and possibly predicting a person having or getting Diabetes.</a:t>
            </a:r>
            <a:endParaRPr/>
          </a:p>
          <a:p>
            <a:pPr indent="-342900" lvl="0" marL="457200" rtl="0" algn="l">
              <a:lnSpc>
                <a:spcPct val="115000"/>
              </a:lnSpc>
              <a:spcBef>
                <a:spcPts val="0"/>
              </a:spcBef>
              <a:spcAft>
                <a:spcPts val="0"/>
              </a:spcAft>
              <a:buSzPts val="1800"/>
              <a:buChar char="●"/>
            </a:pPr>
            <a:r>
              <a:rPr b="1" lang="en" sz="1800">
                <a:latin typeface="Arial"/>
                <a:ea typeface="Arial"/>
                <a:cs typeface="Arial"/>
                <a:sym typeface="Arial"/>
              </a:rPr>
              <a:t>For reference, visit the link provided below:</a:t>
            </a:r>
            <a:endParaRPr sz="1800">
              <a:latin typeface="Arial"/>
              <a:ea typeface="Arial"/>
              <a:cs typeface="Arial"/>
              <a:sym typeface="Arial"/>
            </a:endParaRPr>
          </a:p>
          <a:p>
            <a:pPr indent="0" lvl="0" marL="114300" rtl="0" algn="l">
              <a:lnSpc>
                <a:spcPct val="115000"/>
              </a:lnSpc>
              <a:spcBef>
                <a:spcPts val="0"/>
              </a:spcBef>
              <a:spcAft>
                <a:spcPts val="0"/>
              </a:spcAft>
              <a:buSzPts val="1800"/>
              <a:buNone/>
            </a:pPr>
            <a:r>
              <a:rPr lang="en" sz="1800">
                <a:latin typeface="Arial"/>
                <a:ea typeface="Arial"/>
                <a:cs typeface="Arial"/>
                <a:sym typeface="Arial"/>
              </a:rPr>
              <a:t>Github Link:</a:t>
            </a:r>
            <a:r>
              <a:rPr lang="en" sz="1800" u="sng">
                <a:solidFill>
                  <a:schemeClr val="hlink"/>
                </a:solidFill>
                <a:latin typeface="Arial"/>
                <a:ea typeface="Arial"/>
                <a:cs typeface="Arial"/>
                <a:sym typeface="Arial"/>
                <a:hlinkClick r:id="rId3"/>
              </a:rPr>
              <a:t>https://github.com/legendslayer01/Diabetes-IV-viz</a:t>
            </a:r>
            <a:endParaRPr sz="1800">
              <a:latin typeface="Arial"/>
              <a:ea typeface="Arial"/>
              <a:cs typeface="Arial"/>
              <a:sym typeface="Arial"/>
            </a:endParaRPr>
          </a:p>
          <a:p>
            <a:pPr indent="0" lvl="0" marL="114300" rtl="0" algn="l">
              <a:lnSpc>
                <a:spcPct val="115000"/>
              </a:lnSpc>
              <a:spcBef>
                <a:spcPts val="0"/>
              </a:spcBef>
              <a:spcAft>
                <a:spcPts val="0"/>
              </a:spcAft>
              <a:buSzPts val="1800"/>
              <a:buNone/>
            </a:pPr>
            <a:r>
              <a:t/>
            </a:r>
            <a:endParaRPr sz="1800">
              <a:latin typeface="Arial"/>
              <a:ea typeface="Arial"/>
              <a:cs typeface="Arial"/>
              <a:sym typeface="Arial"/>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1770000" y="526350"/>
            <a:ext cx="5604000" cy="409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400"/>
              <a:buNone/>
            </a:pPr>
            <a:r>
              <a:rPr lang="e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sz="2400"/>
              <a:t>Univariate Analysis</a:t>
            </a:r>
            <a:endParaRPr sz="4100"/>
          </a:p>
        </p:txBody>
      </p:sp>
      <p:sp>
        <p:nvSpPr>
          <p:cNvPr id="73" name="Google Shape;73;p1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400">
                <a:latin typeface="Arial"/>
                <a:ea typeface="Arial"/>
                <a:cs typeface="Arial"/>
                <a:sym typeface="Arial"/>
              </a:rPr>
              <a:t>Univariate analysis </a:t>
            </a:r>
            <a:r>
              <a:rPr b="1" lang="en" sz="2400">
                <a:latin typeface="Arial"/>
                <a:ea typeface="Arial"/>
                <a:cs typeface="Arial"/>
                <a:sym typeface="Arial"/>
              </a:rPr>
              <a:t>explores each variable in a data set, separately</a:t>
            </a:r>
            <a:r>
              <a:rPr lang="en" sz="2400">
                <a:latin typeface="Arial"/>
                <a:ea typeface="Arial"/>
                <a:cs typeface="Arial"/>
                <a:sym typeface="Arial"/>
              </a:rPr>
              <a:t>. It looks at the range of values, as well as the central tendency of the values. It describes the pattern of response to the variable. It describes each variable on its own. Descriptive statistics describe and summarize data</a:t>
            </a:r>
            <a:r>
              <a:rPr lang="en" sz="2100">
                <a:latin typeface="Arial"/>
                <a:ea typeface="Arial"/>
                <a:cs typeface="Arial"/>
                <a:sym typeface="Arial"/>
              </a:rPr>
              <a:t>.</a:t>
            </a:r>
            <a:endParaRPr/>
          </a:p>
          <a:p>
            <a:pPr indent="0" lvl="0" marL="0" rtl="0" algn="l">
              <a:lnSpc>
                <a:spcPct val="115000"/>
              </a:lnSpc>
              <a:spcBef>
                <a:spcPts val="1600"/>
              </a:spcBef>
              <a:spcAft>
                <a:spcPts val="0"/>
              </a:spcAft>
              <a:buSzPts val="1800"/>
              <a:buNone/>
            </a:pPr>
            <a:r>
              <a:t/>
            </a:r>
            <a:endParaRPr sz="2100">
              <a:latin typeface="Arial"/>
              <a:ea typeface="Arial"/>
              <a:cs typeface="Arial"/>
              <a:sym typeface="Arial"/>
            </a:endParaRPr>
          </a:p>
          <a:p>
            <a:pPr indent="0" lvl="0" marL="0" rtl="0" algn="l">
              <a:lnSpc>
                <a:spcPct val="115000"/>
              </a:lnSpc>
              <a:spcBef>
                <a:spcPts val="1600"/>
              </a:spcBef>
              <a:spcAft>
                <a:spcPts val="1600"/>
              </a:spcAft>
              <a:buSzPts val="1800"/>
              <a:buNone/>
            </a:pPr>
            <a:r>
              <a:rPr b="1" lang="en" sz="2100" u="sng">
                <a:latin typeface="Arial"/>
                <a:ea typeface="Arial"/>
                <a:cs typeface="Arial"/>
                <a:sym typeface="Arial"/>
              </a:rPr>
              <a:t>Observations-</a:t>
            </a:r>
            <a:endParaRPr b="1" sz="270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b="0" l="0" r="0" t="0"/>
          <a:stretch/>
        </p:blipFill>
        <p:spPr>
          <a:xfrm>
            <a:off x="349024" y="233136"/>
            <a:ext cx="2982006" cy="2052864"/>
          </a:xfrm>
          <a:prstGeom prst="rect">
            <a:avLst/>
          </a:prstGeom>
          <a:noFill/>
          <a:ln>
            <a:noFill/>
          </a:ln>
        </p:spPr>
      </p:pic>
      <p:sp>
        <p:nvSpPr>
          <p:cNvPr id="79" name="Google Shape;79;p16"/>
          <p:cNvSpPr txBox="1"/>
          <p:nvPr/>
        </p:nvSpPr>
        <p:spPr>
          <a:xfrm>
            <a:off x="3628571" y="728429"/>
            <a:ext cx="4572000" cy="106227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This depicts the number of pregnancies that are there amongst the dataset . Here, we can clearly see the number of pregnancies rates. i.e How many people have a certain number of pregnancy periods.</a:t>
            </a:r>
            <a:endParaRPr b="0" i="0" sz="1200" u="none" cap="none" strike="noStrike">
              <a:solidFill>
                <a:srgbClr val="000000"/>
              </a:solidFill>
              <a:latin typeface="Arial"/>
              <a:ea typeface="Arial"/>
              <a:cs typeface="Arial"/>
              <a:sym typeface="Arial"/>
            </a:endParaRPr>
          </a:p>
        </p:txBody>
      </p:sp>
      <p:pic>
        <p:nvPicPr>
          <p:cNvPr id="80" name="Google Shape;80;p16"/>
          <p:cNvPicPr preferRelativeResize="0"/>
          <p:nvPr/>
        </p:nvPicPr>
        <p:blipFill rotWithShape="1">
          <a:blip r:embed="rId4">
            <a:alphaModFix/>
          </a:blip>
          <a:srcRect b="0" l="0" r="0" t="0"/>
          <a:stretch/>
        </p:blipFill>
        <p:spPr>
          <a:xfrm>
            <a:off x="181882" y="2646134"/>
            <a:ext cx="3374118" cy="2052865"/>
          </a:xfrm>
          <a:prstGeom prst="rect">
            <a:avLst/>
          </a:prstGeom>
          <a:noFill/>
          <a:ln>
            <a:noFill/>
          </a:ln>
        </p:spPr>
      </p:pic>
      <p:sp>
        <p:nvSpPr>
          <p:cNvPr id="81" name="Google Shape;81;p16"/>
          <p:cNvSpPr txBox="1"/>
          <p:nvPr/>
        </p:nvSpPr>
        <p:spPr>
          <a:xfrm>
            <a:off x="3628571" y="3265307"/>
            <a:ext cx="4572000" cy="81451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This graph depicts the glucose levels of the people pertaining to the dataset. There are many people with high glucose levels in the middle sector of the graph.</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nvSpPr>
        <p:spPr>
          <a:xfrm>
            <a:off x="3628571" y="728429"/>
            <a:ext cx="4572000" cy="106227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This graph depicts the blood pressure levels of the people pertaining to  the dataset. Here, we can see that many people have BP within the range of 60-85 and a less number of people have less than 40.</a:t>
            </a:r>
            <a:endParaRPr/>
          </a:p>
        </p:txBody>
      </p:sp>
      <p:sp>
        <p:nvSpPr>
          <p:cNvPr id="87" name="Google Shape;87;p17"/>
          <p:cNvSpPr txBox="1"/>
          <p:nvPr/>
        </p:nvSpPr>
        <p:spPr>
          <a:xfrm>
            <a:off x="3628571" y="3265307"/>
            <a:ext cx="4572000" cy="131003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This graph depicts the skin thickness of the people pertaining to the dataset.</a:t>
            </a:r>
            <a:endParaRPr/>
          </a:p>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Here we can see that many people have skin thickness ranging from 0-40 and very minimal people have it in the range of 50+.</a:t>
            </a:r>
            <a:endParaRPr/>
          </a:p>
        </p:txBody>
      </p:sp>
      <p:pic>
        <p:nvPicPr>
          <p:cNvPr id="88" name="Google Shape;88;p17"/>
          <p:cNvPicPr preferRelativeResize="0"/>
          <p:nvPr/>
        </p:nvPicPr>
        <p:blipFill rotWithShape="1">
          <a:blip r:embed="rId3">
            <a:alphaModFix/>
          </a:blip>
          <a:srcRect b="0" l="0" r="0" t="0"/>
          <a:stretch/>
        </p:blipFill>
        <p:spPr>
          <a:xfrm>
            <a:off x="307975" y="234039"/>
            <a:ext cx="3248025" cy="2110018"/>
          </a:xfrm>
          <a:prstGeom prst="rect">
            <a:avLst/>
          </a:prstGeom>
          <a:noFill/>
          <a:ln>
            <a:noFill/>
          </a:ln>
        </p:spPr>
      </p:pic>
      <p:pic>
        <p:nvPicPr>
          <p:cNvPr id="89" name="Google Shape;89;p17"/>
          <p:cNvPicPr preferRelativeResize="0"/>
          <p:nvPr/>
        </p:nvPicPr>
        <p:blipFill rotWithShape="1">
          <a:blip r:embed="rId4">
            <a:alphaModFix/>
          </a:blip>
          <a:srcRect b="0" l="0" r="0" t="0"/>
          <a:stretch/>
        </p:blipFill>
        <p:spPr>
          <a:xfrm>
            <a:off x="307974" y="2566191"/>
            <a:ext cx="3248025" cy="2212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nvSpPr>
        <p:spPr>
          <a:xfrm>
            <a:off x="3628571" y="728429"/>
            <a:ext cx="4572000" cy="131003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This graph depicts the insulin levels of the people pertaining to the dataset</a:t>
            </a:r>
            <a:endParaRPr/>
          </a:p>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Here we can see that people have high insulin ranging from 0-3 and starts to gradually decrease from its second peak at 10.</a:t>
            </a:r>
            <a:endParaRPr/>
          </a:p>
        </p:txBody>
      </p:sp>
      <p:sp>
        <p:nvSpPr>
          <p:cNvPr id="95" name="Google Shape;95;p18"/>
          <p:cNvSpPr txBox="1"/>
          <p:nvPr/>
        </p:nvSpPr>
        <p:spPr>
          <a:xfrm>
            <a:off x="3628571" y="3265307"/>
            <a:ext cx="4572000" cy="1062278"/>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This graph depicts the BMI of the people pertaining to the dataset.</a:t>
            </a:r>
            <a:endParaRPr/>
          </a:p>
          <a:p>
            <a:pPr indent="0" lvl="0" marL="0" marR="0" rtl="0" algn="l">
              <a:lnSpc>
                <a:spcPct val="115000"/>
              </a:lnSpc>
              <a:spcBef>
                <a:spcPts val="0"/>
              </a:spcBef>
              <a:spcAft>
                <a:spcPts val="0"/>
              </a:spcAft>
              <a:buNone/>
            </a:pPr>
            <a:r>
              <a:rPr b="0" i="0" lang="en" sz="1400" u="none" cap="none" strike="noStrike">
                <a:solidFill>
                  <a:srgbClr val="000000"/>
                </a:solidFill>
                <a:latin typeface="Arial"/>
                <a:ea typeface="Arial"/>
                <a:cs typeface="Arial"/>
                <a:sym typeface="Arial"/>
              </a:rPr>
              <a:t>Here we can see that BMI peaks out at 30 and is high in the range of 20-45 .</a:t>
            </a:r>
            <a:endParaRPr/>
          </a:p>
        </p:txBody>
      </p:sp>
      <p:pic>
        <p:nvPicPr>
          <p:cNvPr id="96" name="Google Shape;96;p18"/>
          <p:cNvPicPr preferRelativeResize="0"/>
          <p:nvPr/>
        </p:nvPicPr>
        <p:blipFill rotWithShape="1">
          <a:blip r:embed="rId3">
            <a:alphaModFix/>
          </a:blip>
          <a:srcRect b="0" l="0" r="0" t="0"/>
          <a:stretch/>
        </p:blipFill>
        <p:spPr>
          <a:xfrm>
            <a:off x="242433" y="529771"/>
            <a:ext cx="3313566" cy="1704410"/>
          </a:xfrm>
          <a:prstGeom prst="rect">
            <a:avLst/>
          </a:prstGeom>
          <a:noFill/>
          <a:ln>
            <a:noFill/>
          </a:ln>
        </p:spPr>
      </p:pic>
      <p:pic>
        <p:nvPicPr>
          <p:cNvPr id="97" name="Google Shape;97;p18"/>
          <p:cNvPicPr preferRelativeResize="0"/>
          <p:nvPr/>
        </p:nvPicPr>
        <p:blipFill rotWithShape="1">
          <a:blip r:embed="rId4">
            <a:alphaModFix/>
          </a:blip>
          <a:srcRect b="0" l="0" r="0" t="0"/>
          <a:stretch/>
        </p:blipFill>
        <p:spPr>
          <a:xfrm>
            <a:off x="162378" y="2736624"/>
            <a:ext cx="3393621" cy="19365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On applying this we can visualize </a:t>
            </a:r>
            <a:endParaRPr/>
          </a:p>
        </p:txBody>
      </p:sp>
      <p:pic>
        <p:nvPicPr>
          <p:cNvPr id="103" name="Google Shape;103;p19"/>
          <p:cNvPicPr preferRelativeResize="0"/>
          <p:nvPr/>
        </p:nvPicPr>
        <p:blipFill rotWithShape="1">
          <a:blip r:embed="rId3">
            <a:alphaModFix/>
          </a:blip>
          <a:srcRect b="0" l="0" r="0" t="0"/>
          <a:stretch/>
        </p:blipFill>
        <p:spPr>
          <a:xfrm>
            <a:off x="406043" y="1302179"/>
            <a:ext cx="2540357" cy="1675493"/>
          </a:xfrm>
          <a:prstGeom prst="rect">
            <a:avLst/>
          </a:prstGeom>
          <a:noFill/>
          <a:ln>
            <a:noFill/>
          </a:ln>
        </p:spPr>
      </p:pic>
      <p:sp>
        <p:nvSpPr>
          <p:cNvPr id="104" name="Google Shape;104;p19"/>
          <p:cNvSpPr txBox="1"/>
          <p:nvPr/>
        </p:nvSpPr>
        <p:spPr>
          <a:xfrm>
            <a:off x="406043" y="3221626"/>
            <a:ext cx="3164471" cy="1348511"/>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 sz="1200" u="none" cap="none" strike="noStrike">
                <a:solidFill>
                  <a:srgbClr val="000000"/>
                </a:solidFill>
                <a:latin typeface="Arial"/>
                <a:ea typeface="Arial"/>
                <a:cs typeface="Arial"/>
                <a:sym typeface="Arial"/>
              </a:rPr>
              <a:t>In this graph we can observe the outcome of the univariate analysis based on the previous graph's data as input. This graph can be deciphered by taking the orange as has diabetes and blue as does not have diabetes.</a:t>
            </a:r>
            <a:endParaRPr/>
          </a:p>
        </p:txBody>
      </p:sp>
      <p:pic>
        <p:nvPicPr>
          <p:cNvPr id="105" name="Google Shape;105;p19"/>
          <p:cNvPicPr preferRelativeResize="0"/>
          <p:nvPr/>
        </p:nvPicPr>
        <p:blipFill rotWithShape="1">
          <a:blip r:embed="rId4">
            <a:alphaModFix/>
          </a:blip>
          <a:srcRect b="0" l="0" r="0" t="0"/>
          <a:stretch/>
        </p:blipFill>
        <p:spPr>
          <a:xfrm>
            <a:off x="4789714" y="1058225"/>
            <a:ext cx="3799794" cy="2217057"/>
          </a:xfrm>
          <a:prstGeom prst="rect">
            <a:avLst/>
          </a:prstGeom>
          <a:noFill/>
          <a:ln>
            <a:noFill/>
          </a:ln>
        </p:spPr>
      </p:pic>
      <p:sp>
        <p:nvSpPr>
          <p:cNvPr id="106" name="Google Shape;106;p19"/>
          <p:cNvSpPr txBox="1"/>
          <p:nvPr/>
        </p:nvSpPr>
        <p:spPr>
          <a:xfrm>
            <a:off x="4260300" y="3388436"/>
            <a:ext cx="4572000" cy="92377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 sz="1200" u="none" cap="none" strike="noStrike">
                <a:solidFill>
                  <a:srgbClr val="000000"/>
                </a:solidFill>
                <a:latin typeface="Arial"/>
                <a:ea typeface="Arial"/>
                <a:cs typeface="Arial"/>
                <a:sym typeface="Arial"/>
              </a:rPr>
              <a:t>Via this visualization, we can see that pregnancies might not always contribute to diabetes as the outcome of most of the pregnant women are not diabetic. This shows us that this might not only be the main contributing factor if the patient is diabetic.</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Bivariate analysis</a:t>
            </a:r>
            <a:endParaRPr/>
          </a:p>
        </p:txBody>
      </p:sp>
      <p:sp>
        <p:nvSpPr>
          <p:cNvPr id="112" name="Google Shape;112;p20"/>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700">
                <a:latin typeface="Arial"/>
                <a:ea typeface="Arial"/>
                <a:cs typeface="Arial"/>
                <a:sym typeface="Arial"/>
              </a:rPr>
              <a:t>Bivariate analysis is </a:t>
            </a:r>
            <a:r>
              <a:rPr i="1" lang="en" sz="2700">
                <a:latin typeface="Arial"/>
                <a:ea typeface="Arial"/>
                <a:cs typeface="Arial"/>
                <a:sym typeface="Arial"/>
              </a:rPr>
              <a:t>not </a:t>
            </a:r>
            <a:r>
              <a:rPr lang="en" sz="2700">
                <a:latin typeface="Arial"/>
                <a:ea typeface="Arial"/>
                <a:cs typeface="Arial"/>
                <a:sym typeface="Arial"/>
              </a:rPr>
              <a:t>the same as two sample data analysis. With two sample data analysis (like a </a:t>
            </a:r>
            <a:r>
              <a:rPr lang="en" sz="2700">
                <a:solidFill>
                  <a:schemeClr val="hlink"/>
                </a:solidFill>
                <a:uFill>
                  <a:noFill/>
                </a:uFill>
                <a:latin typeface="Arial"/>
                <a:ea typeface="Arial"/>
                <a:cs typeface="Arial"/>
                <a:sym typeface="Arial"/>
                <a:hlinkClick r:id="rId3"/>
              </a:rPr>
              <a:t>two sample z test in Excel</a:t>
            </a:r>
            <a:r>
              <a:rPr lang="en" sz="2700">
                <a:latin typeface="Arial"/>
                <a:ea typeface="Arial"/>
                <a:cs typeface="Arial"/>
                <a:sym typeface="Arial"/>
              </a:rPr>
              <a:t>), the X and Y are not directly related. You can also have a different number of data values in each sample; with bivariate analysis, there is a Y value for each X</a:t>
            </a:r>
            <a:endParaRPr sz="2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1"/>
          <p:cNvPicPr preferRelativeResize="0"/>
          <p:nvPr/>
        </p:nvPicPr>
        <p:blipFill rotWithShape="1">
          <a:blip r:embed="rId3">
            <a:alphaModFix/>
          </a:blip>
          <a:srcRect b="0" l="0" r="0" t="0"/>
          <a:stretch/>
        </p:blipFill>
        <p:spPr>
          <a:xfrm>
            <a:off x="417286" y="403678"/>
            <a:ext cx="3762828" cy="2433865"/>
          </a:xfrm>
          <a:prstGeom prst="rect">
            <a:avLst/>
          </a:prstGeom>
          <a:noFill/>
          <a:ln>
            <a:noFill/>
          </a:ln>
        </p:spPr>
      </p:pic>
      <p:pic>
        <p:nvPicPr>
          <p:cNvPr id="118" name="Google Shape;118;p21"/>
          <p:cNvPicPr preferRelativeResize="0"/>
          <p:nvPr/>
        </p:nvPicPr>
        <p:blipFill rotWithShape="1">
          <a:blip r:embed="rId4">
            <a:alphaModFix/>
          </a:blip>
          <a:srcRect b="0" l="0" r="0" t="0"/>
          <a:stretch/>
        </p:blipFill>
        <p:spPr>
          <a:xfrm>
            <a:off x="4572000" y="403678"/>
            <a:ext cx="4336142" cy="2433864"/>
          </a:xfrm>
          <a:prstGeom prst="rect">
            <a:avLst/>
          </a:prstGeom>
          <a:noFill/>
          <a:ln>
            <a:noFill/>
          </a:ln>
        </p:spPr>
      </p:pic>
      <p:sp>
        <p:nvSpPr>
          <p:cNvPr id="119" name="Google Shape;119;p21"/>
          <p:cNvSpPr txBox="1"/>
          <p:nvPr/>
        </p:nvSpPr>
        <p:spPr>
          <a:xfrm>
            <a:off x="101600" y="2966580"/>
            <a:ext cx="4572000" cy="1438471"/>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 sz="1100" u="none" cap="none" strike="noStrike">
                <a:solidFill>
                  <a:srgbClr val="000000"/>
                </a:solidFill>
                <a:latin typeface="Arial"/>
                <a:ea typeface="Arial"/>
                <a:cs typeface="Arial"/>
                <a:sym typeface="Arial"/>
              </a:rPr>
              <a:t>In this Graph we are able to grasp the correlation between thickness of skin and having diabetes . The graph also shows that, the outcome of diabetes is nearly the same for all the people of different skin thickness. Only in the vicinity of 0.025 density of 0 skin thickness and around 10-20, there is a clear correlation where we can see that the outcome is 0. And from around 30-60, the outcome is 1 where, we can conclude that this might be a contributing factor for diabetes.</a:t>
            </a:r>
            <a:endParaRPr/>
          </a:p>
        </p:txBody>
      </p:sp>
      <p:sp>
        <p:nvSpPr>
          <p:cNvPr id="120" name="Google Shape;120;p21"/>
          <p:cNvSpPr txBox="1"/>
          <p:nvPr/>
        </p:nvSpPr>
        <p:spPr>
          <a:xfrm>
            <a:off x="4673600" y="3280964"/>
            <a:ext cx="4572000" cy="104913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0" lang="en" sz="1100" u="none" cap="none" strike="noStrike">
                <a:solidFill>
                  <a:srgbClr val="000000"/>
                </a:solidFill>
                <a:latin typeface="Arial"/>
                <a:ea typeface="Arial"/>
                <a:cs typeface="Arial"/>
                <a:sym typeface="Arial"/>
              </a:rPr>
              <a:t>In this Graph we are able to grasp the correlation between Glucose and having Diabetes . The graph depicts the glucose level is directly proportional to the chances of diabetes. We can clearly see the graphs outcome around 100-250, the outcome 1.where, we can conclude that this might be a contributing factor for diabetes.</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