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6" r:id="rId9"/>
    <p:sldId id="265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655EE-BF60-4AE0-A99D-D8E7812E6489}" v="297" dt="2022-12-13T02:07:41.637"/>
    <p1510:client id="{CD4B7B88-6467-462A-973F-F67CED2C2B48}" v="6" dt="2022-12-13T02:23:50.235"/>
    <p1510:client id="{EDA699C4-7726-4B1E-819F-C4A735B2824A}" v="782" dt="2022-12-13T05:56:34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3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pring-boot-annotations/" TargetMode="External"/><Relationship Id="rId2" Type="http://schemas.openxmlformats.org/officeDocument/2006/relationships/hyperlink" Target="https://www.javatpoint.com/spring-boot-annot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techonline.com/spring-boot-annotations-with-example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BAD76F3E-3A97-486B-B402-44400A8B9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>
                <a:cs typeface="Calibri Light"/>
              </a:rPr>
              <a:t>Annotations</a:t>
            </a:r>
            <a:endParaRPr lang="en-GB" sz="8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1F6B52-91F4-4AEB-B6DB-29FEBCF28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D6F061-7C53-44F4-9794-953DB70A4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2250F-E726-DD3D-7183-8C6BEB54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A7AC375B-1F1F-5FF6-2350-1C24085DB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5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27392-F118-1A5F-1521-91A46568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Reference: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704966-2B62-43AA-87A0-3903353D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  <a:hlinkClick r:id="rId2"/>
              </a:rPr>
              <a:t>https://www.javatpoint.com/spring-boot-annotations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  <a:hlinkClick r:id="rId3"/>
              </a:rPr>
              <a:t>https://www.geeksforgeeks.org/spring-boot-annotations/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  <a:hlinkClick r:id="rId4"/>
              </a:rPr>
              <a:t>https://javatechonline.com/spring-boot-annotations-with-examples/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028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AE23C9-B61C-7ED4-A241-E7B23431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8800" dirty="0">
                <a:cs typeface="Calibri"/>
              </a:rPr>
              <a:t>Thank You</a:t>
            </a:r>
            <a:endParaRPr lang="en-US" sz="8800">
              <a:cs typeface="Calibri"/>
            </a:endParaRP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xmlns="" id="{5286F150-584F-694A-4645-D6A174687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4" r="14440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9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1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F8C5D-4E09-C105-D6BB-3CD70DC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>
                <a:cs typeface="Calibri Light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EECFC-9510-70C6-49D9-07B21B69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Annotations are used to provide </a:t>
            </a:r>
            <a:r>
              <a:rPr lang="en-GB" sz="2400" b="1" dirty="0">
                <a:cs typeface="Calibri"/>
              </a:rPr>
              <a:t>supplemental information</a:t>
            </a:r>
            <a:r>
              <a:rPr lang="en-GB" sz="2400" dirty="0">
                <a:cs typeface="Calibri"/>
              </a:rPr>
              <a:t> about a program.</a:t>
            </a:r>
            <a:endParaRPr lang="en-US" sz="2400" dirty="0">
              <a:cs typeface="Calibri" panose="020F0502020204030204"/>
            </a:endParaRPr>
          </a:p>
          <a:p>
            <a:r>
              <a:rPr lang="en-GB" sz="2400" dirty="0">
                <a:cs typeface="Calibri"/>
              </a:rPr>
              <a:t>Annotations associate </a:t>
            </a:r>
            <a:r>
              <a:rPr lang="en-GB" sz="2400" b="1" dirty="0">
                <a:cs typeface="Calibri"/>
              </a:rPr>
              <a:t>meta-information </a:t>
            </a:r>
            <a:r>
              <a:rPr lang="en-GB" sz="2400" dirty="0">
                <a:cs typeface="Calibri"/>
              </a:rPr>
              <a:t>with</a:t>
            </a:r>
            <a:r>
              <a:rPr lang="en-GB" sz="2400" b="1" dirty="0">
                <a:cs typeface="Calibri"/>
              </a:rPr>
              <a:t> </a:t>
            </a:r>
            <a:r>
              <a:rPr lang="en-GB" sz="2400" dirty="0">
                <a:ea typeface="+mn-lt"/>
                <a:cs typeface="+mn-lt"/>
              </a:rPr>
              <a:t>definition.</a:t>
            </a:r>
          </a:p>
          <a:p>
            <a:r>
              <a:rPr lang="en-GB" sz="2400" dirty="0">
                <a:cs typeface="Calibri"/>
              </a:rPr>
              <a:t>They can be attached to any </a:t>
            </a:r>
            <a:r>
              <a:rPr lang="en-GB" sz="2400" b="1" dirty="0">
                <a:cs typeface="Calibri"/>
              </a:rPr>
              <a:t>variable ,method ,expression or other program element.</a:t>
            </a: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8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08F803-913A-0D0F-941F-DE5680B9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Annotations </a:t>
            </a:r>
            <a:r>
              <a:rPr lang="en-GB" sz="2400" b="1" dirty="0">
                <a:ea typeface="+mn-lt"/>
                <a:cs typeface="+mn-lt"/>
              </a:rPr>
              <a:t>start with</a:t>
            </a:r>
            <a:r>
              <a:rPr lang="en-GB" sz="2400" dirty="0">
                <a:ea typeface="+mn-lt"/>
                <a:cs typeface="+mn-lt"/>
              </a:rPr>
              <a:t> ‘</a:t>
            </a:r>
            <a:r>
              <a:rPr lang="en-GB" sz="2400" b="1" dirty="0">
                <a:ea typeface="+mn-lt"/>
                <a:cs typeface="+mn-lt"/>
              </a:rPr>
              <a:t>@</a:t>
            </a:r>
            <a:r>
              <a:rPr lang="en-GB" sz="2400" dirty="0">
                <a:ea typeface="+mn-lt"/>
                <a:cs typeface="+mn-lt"/>
              </a:rPr>
              <a:t>’.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Annotations do not change the action of a compiled program.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Annotations help to associate </a:t>
            </a:r>
            <a:r>
              <a:rPr lang="en-GB" sz="2400" b="1" i="1" dirty="0">
                <a:ea typeface="+mn-lt"/>
                <a:cs typeface="+mn-lt"/>
              </a:rPr>
              <a:t>metadata</a:t>
            </a:r>
            <a:r>
              <a:rPr lang="en-GB" sz="2400" b="1" dirty="0">
                <a:ea typeface="+mn-lt"/>
                <a:cs typeface="+mn-lt"/>
              </a:rPr>
              <a:t> </a:t>
            </a:r>
            <a:r>
              <a:rPr lang="en-GB" sz="2400" dirty="0">
                <a:ea typeface="+mn-lt"/>
                <a:cs typeface="+mn-lt"/>
              </a:rPr>
              <a:t>(information) to the program elements i.e. </a:t>
            </a:r>
            <a:r>
              <a:rPr lang="en-GB" sz="2400" b="1" dirty="0">
                <a:ea typeface="+mn-lt"/>
                <a:cs typeface="+mn-lt"/>
              </a:rPr>
              <a:t>instance variables, constructors, methods, classes, etc</a:t>
            </a:r>
            <a:r>
              <a:rPr lang="en-GB" sz="2400" dirty="0">
                <a:ea typeface="+mn-lt"/>
                <a:cs typeface="+mn-lt"/>
              </a:rPr>
              <a:t>.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9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15251-78B1-368A-95C8-B75FDB0C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/>
              <a:t>Spring Boot Annotations</a:t>
            </a:r>
            <a:endParaRPr lang="en-US" sz="4000" b="1">
              <a:cs typeface="Calibri Light"/>
            </a:endParaRPr>
          </a:p>
          <a:p>
            <a:endParaRPr lang="en-GB" sz="400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D5AA8-5712-70F8-E0AF-1B01C4AF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ea typeface="+mn-lt"/>
                <a:cs typeface="+mn-lt"/>
              </a:rPr>
              <a:t>@Auto-configuration</a:t>
            </a:r>
            <a:r>
              <a:rPr lang="en-GB" sz="2400" dirty="0">
                <a:ea typeface="+mn-lt"/>
                <a:cs typeface="+mn-lt"/>
              </a:rPr>
              <a:t>- @Auto-configuration such as checking for the </a:t>
            </a:r>
            <a:r>
              <a:rPr lang="en-GB" sz="2400" b="1" dirty="0">
                <a:ea typeface="+mn-lt"/>
                <a:cs typeface="+mn-lt"/>
              </a:rPr>
              <a:t>dependencies</a:t>
            </a:r>
            <a:r>
              <a:rPr lang="en-GB" sz="2400" dirty="0">
                <a:ea typeface="+mn-lt"/>
                <a:cs typeface="+mn-lt"/>
              </a:rPr>
              <a:t> , the presence of certain classes in the </a:t>
            </a:r>
            <a:r>
              <a:rPr lang="en-GB" sz="2400" b="1" dirty="0">
                <a:ea typeface="+mn-lt"/>
                <a:cs typeface="+mn-lt"/>
              </a:rPr>
              <a:t>class path</a:t>
            </a:r>
            <a:r>
              <a:rPr lang="en-GB" sz="2400" dirty="0">
                <a:ea typeface="+mn-lt"/>
                <a:cs typeface="+mn-lt"/>
              </a:rPr>
              <a:t> the existence of a bean , or the </a:t>
            </a:r>
            <a:r>
              <a:rPr lang="en-GB" sz="2400" b="1" dirty="0">
                <a:ea typeface="+mn-lt"/>
                <a:cs typeface="+mn-lt"/>
              </a:rPr>
              <a:t>activation of some property</a:t>
            </a:r>
            <a:r>
              <a:rPr lang="en-GB" sz="2400" dirty="0">
                <a:ea typeface="+mn-lt"/>
                <a:cs typeface="+mn-lt"/>
              </a:rPr>
              <a:t>.</a:t>
            </a:r>
            <a:endParaRPr lang="en-US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An </a:t>
            </a:r>
            <a:r>
              <a:rPr lang="en-GB" sz="2400" b="1" dirty="0">
                <a:ea typeface="+mn-lt"/>
                <a:cs typeface="+mn-lt"/>
              </a:rPr>
              <a:t>opinionated </a:t>
            </a:r>
            <a:r>
              <a:rPr lang="en-GB" sz="2400" dirty="0">
                <a:ea typeface="+mn-lt"/>
                <a:cs typeface="+mn-lt"/>
              </a:rPr>
              <a:t>approach to configuration, It provide alternative of the annotation </a:t>
            </a:r>
            <a:r>
              <a:rPr lang="en-GB" sz="2400" dirty="0" err="1">
                <a:ea typeface="+mn-lt"/>
                <a:cs typeface="+mn-lt"/>
              </a:rPr>
              <a:t>I.e</a:t>
            </a: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b="1" dirty="0">
                <a:ea typeface="+mn-lt"/>
                <a:cs typeface="+mn-lt"/>
              </a:rPr>
              <a:t>@SpringBootApplication</a:t>
            </a:r>
            <a:r>
              <a:rPr lang="en-GB" sz="2400" dirty="0">
                <a:ea typeface="+mn-lt"/>
                <a:cs typeface="+mn-lt"/>
              </a:rPr>
              <a:t>.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@</a:t>
            </a:r>
            <a:r>
              <a:rPr lang="en-GB" sz="2400" b="1" dirty="0">
                <a:ea typeface="+mn-lt"/>
                <a:cs typeface="+mn-lt"/>
              </a:rPr>
              <a:t>SpringBootApplication- </a:t>
            </a:r>
            <a:r>
              <a:rPr lang="en-GB" sz="2400" dirty="0">
                <a:ea typeface="+mn-lt"/>
                <a:cs typeface="+mn-lt"/>
              </a:rPr>
              <a:t>This annotation is used to mark the main class of a Spring Boot application.</a:t>
            </a:r>
            <a:endParaRPr lang="en-GB" sz="2400" dirty="0">
              <a:cs typeface="Calibri"/>
            </a:endParaRPr>
          </a:p>
          <a:p>
            <a:r>
              <a:rPr lang="en-GB" sz="2400" b="1" dirty="0">
                <a:ea typeface="+mn-lt"/>
                <a:cs typeface="+mn-lt"/>
              </a:rPr>
              <a:t>@SpringBootApplication=@ComponentScan+@EnableAutoConfiguration+@Configuration.</a:t>
            </a:r>
            <a:endParaRPr lang="en-GB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94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1B669-7AF6-FF5A-6BF1-1F17F458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/>
              <a:t>Spring MVC and REST Annotations</a:t>
            </a:r>
            <a:endParaRPr lang="en-US" sz="4000" b="1">
              <a:cs typeface="Calibri Light"/>
            </a:endParaRPr>
          </a:p>
          <a:p>
            <a:endParaRPr lang="en-GB" sz="4000" b="1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3767A-D76C-8200-299C-E0BD3430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cs typeface="Calibri"/>
              </a:rPr>
              <a:t>@RestController:</a:t>
            </a:r>
            <a:r>
              <a:rPr lang="en-GB" sz="2400" dirty="0">
                <a:cs typeface="Calibri"/>
              </a:rPr>
              <a:t> It can be considered as a combination of </a:t>
            </a:r>
            <a:r>
              <a:rPr lang="en-GB" sz="2400" b="1" dirty="0">
                <a:cs typeface="Calibri"/>
              </a:rPr>
              <a:t>@Controller and @ResponseBody </a:t>
            </a:r>
            <a:r>
              <a:rPr lang="en-GB" sz="2400" dirty="0">
                <a:cs typeface="Calibri"/>
              </a:rPr>
              <a:t>annotations. The @RestController annotation is </a:t>
            </a:r>
            <a:r>
              <a:rPr lang="en-GB" sz="2400" b="1" dirty="0">
                <a:cs typeface="Calibri"/>
              </a:rPr>
              <a:t>itself</a:t>
            </a:r>
            <a:r>
              <a:rPr lang="en-GB" sz="2400" dirty="0">
                <a:cs typeface="Calibri"/>
              </a:rPr>
              <a:t> annotated with the @ResponseBody annotation. It </a:t>
            </a:r>
            <a:r>
              <a:rPr lang="en-GB" sz="2400" b="1" dirty="0">
                <a:cs typeface="Calibri"/>
              </a:rPr>
              <a:t>eliminates</a:t>
            </a:r>
            <a:r>
              <a:rPr lang="en-GB" sz="2400" dirty="0">
                <a:cs typeface="Calibri"/>
              </a:rPr>
              <a:t> the need for annotating each </a:t>
            </a:r>
            <a:r>
              <a:rPr lang="en-GB" sz="2400" b="1" dirty="0">
                <a:cs typeface="Calibri"/>
              </a:rPr>
              <a:t>method with @ResponseBody</a:t>
            </a:r>
            <a:r>
              <a:rPr lang="en-GB" sz="2400" dirty="0">
                <a:cs typeface="Calibri"/>
              </a:rPr>
              <a:t>.</a:t>
            </a:r>
            <a:endParaRPr lang="en-US" sz="2400" dirty="0">
              <a:cs typeface="Calibri"/>
            </a:endParaRPr>
          </a:p>
          <a:p>
            <a:r>
              <a:rPr lang="en-GB" sz="2400" b="1" dirty="0">
                <a:cs typeface="Calibri"/>
              </a:rPr>
              <a:t>@GetMapping:</a:t>
            </a:r>
            <a:r>
              <a:rPr lang="en-GB" sz="2400" dirty="0">
                <a:cs typeface="Calibri"/>
              </a:rPr>
              <a:t> It maps the </a:t>
            </a:r>
            <a:r>
              <a:rPr lang="en-GB" sz="2400" b="1" dirty="0">
                <a:cs typeface="Calibri"/>
              </a:rPr>
              <a:t>HTTP GET</a:t>
            </a:r>
            <a:r>
              <a:rPr lang="en-GB" sz="2400" dirty="0">
                <a:cs typeface="Calibri"/>
              </a:rPr>
              <a:t> requests on the specific handler method. It is used to create a web service endpoint that </a:t>
            </a:r>
            <a:r>
              <a:rPr lang="en-GB" sz="2400" b="1" dirty="0">
                <a:cs typeface="Calibri"/>
              </a:rPr>
              <a:t>fetches</a:t>
            </a:r>
            <a:r>
              <a:rPr lang="en-GB" sz="2400" dirty="0">
                <a:cs typeface="Calibri"/>
              </a:rPr>
              <a:t> It is used instead of using: </a:t>
            </a:r>
            <a:r>
              <a:rPr lang="en-GB" sz="2400" b="1" dirty="0">
                <a:cs typeface="Calibri"/>
              </a:rPr>
              <a:t>@RequestMapping(method = </a:t>
            </a:r>
            <a:r>
              <a:rPr lang="en-GB" sz="2400" b="1" dirty="0" err="1">
                <a:cs typeface="Calibri"/>
              </a:rPr>
              <a:t>RequestMethod.GET</a:t>
            </a:r>
            <a:r>
              <a:rPr lang="en-GB" sz="2400" b="1" dirty="0">
                <a:cs typeface="Calibri"/>
              </a:rPr>
              <a:t>).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24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15E3B-C1BD-F879-B0F3-656FEAFB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ea typeface="+mn-lt"/>
                <a:cs typeface="+mn-lt"/>
              </a:rPr>
              <a:t>@RequestParam:</a:t>
            </a:r>
            <a:r>
              <a:rPr lang="en-GB" sz="2400" dirty="0">
                <a:ea typeface="+mn-lt"/>
                <a:cs typeface="+mn-lt"/>
              </a:rPr>
              <a:t> It is used to extract the query parameters form the URL. It is also known as a </a:t>
            </a:r>
            <a:r>
              <a:rPr lang="en-GB" sz="2400" b="1" dirty="0">
                <a:ea typeface="+mn-lt"/>
                <a:cs typeface="+mn-lt"/>
              </a:rPr>
              <a:t>query parameter(? _variable1_ &amp; _variable2_ )</a:t>
            </a:r>
            <a:r>
              <a:rPr lang="en-GB" sz="2400" dirty="0">
                <a:ea typeface="+mn-lt"/>
                <a:cs typeface="+mn-lt"/>
              </a:rPr>
              <a:t>. It is most suitable for web applications. It can specify default values if the query parameter is not present in the URL.</a:t>
            </a:r>
            <a:endParaRPr lang="en-GB" sz="2400" dirty="0">
              <a:cs typeface="Calibri" panose="020F0502020204030204"/>
            </a:endParaRPr>
          </a:p>
          <a:p>
            <a:r>
              <a:rPr lang="en-GB" sz="2400" b="1" dirty="0">
                <a:ea typeface="+mn-lt"/>
                <a:cs typeface="+mn-lt"/>
              </a:rPr>
              <a:t>@PathVariable:</a:t>
            </a:r>
            <a:r>
              <a:rPr lang="en-GB" sz="2400" dirty="0">
                <a:ea typeface="+mn-lt"/>
                <a:cs typeface="+mn-lt"/>
              </a:rPr>
              <a:t> It is used to extract the </a:t>
            </a:r>
            <a:r>
              <a:rPr lang="en-GB" sz="2400" b="1" dirty="0">
                <a:ea typeface="+mn-lt"/>
                <a:cs typeface="+mn-lt"/>
              </a:rPr>
              <a:t>URI parameter(</a:t>
            </a:r>
            <a:r>
              <a:rPr lang="en-GB" sz="2400" b="1" dirty="0" err="1">
                <a:ea typeface="+mn-lt"/>
                <a:cs typeface="+mn-lt"/>
              </a:rPr>
              <a:t>eg</a:t>
            </a:r>
            <a:r>
              <a:rPr lang="en-GB" sz="2400" b="1" dirty="0">
                <a:ea typeface="+mn-lt"/>
                <a:cs typeface="+mn-lt"/>
              </a:rPr>
              <a:t>: /_</a:t>
            </a:r>
            <a:r>
              <a:rPr lang="en-GB" sz="2400" b="1" dirty="0" err="1">
                <a:ea typeface="+mn-lt"/>
                <a:cs typeface="+mn-lt"/>
              </a:rPr>
              <a:t>varaible</a:t>
            </a:r>
            <a:r>
              <a:rPr lang="en-GB" sz="2400" b="1" dirty="0">
                <a:ea typeface="+mn-lt"/>
                <a:cs typeface="+mn-lt"/>
              </a:rPr>
              <a:t>_/value1?value2) </a:t>
            </a:r>
            <a:r>
              <a:rPr lang="en-GB" sz="2400" dirty="0">
                <a:ea typeface="+mn-lt"/>
                <a:cs typeface="+mn-lt"/>
              </a:rPr>
              <a:t>from the URL. It is most suitable for the RESTful web service, where the URL contains a path variable. We can define multiple @PathVariable in a method.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35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8604D-627B-1A78-698C-75E9C7ED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ea typeface="+mn-lt"/>
                <a:cs typeface="+mn-lt"/>
              </a:rPr>
              <a:t>@PostMapping:</a:t>
            </a:r>
            <a:r>
              <a:rPr lang="en-GB" sz="2400" dirty="0">
                <a:ea typeface="+mn-lt"/>
                <a:cs typeface="+mn-lt"/>
              </a:rPr>
              <a:t> It maps the </a:t>
            </a:r>
            <a:r>
              <a:rPr lang="en-GB" sz="2400" b="1" dirty="0">
                <a:ea typeface="+mn-lt"/>
                <a:cs typeface="+mn-lt"/>
              </a:rPr>
              <a:t>HTTP POST </a:t>
            </a:r>
            <a:r>
              <a:rPr lang="en-GB" sz="2400" dirty="0">
                <a:ea typeface="+mn-lt"/>
                <a:cs typeface="+mn-lt"/>
              </a:rPr>
              <a:t>requests on the specific handler method. It is used to create a web service endpoint that </a:t>
            </a:r>
            <a:r>
              <a:rPr lang="en-GB" sz="2400" b="1" dirty="0">
                <a:ea typeface="+mn-lt"/>
                <a:cs typeface="+mn-lt"/>
              </a:rPr>
              <a:t>creates</a:t>
            </a:r>
            <a:r>
              <a:rPr lang="en-GB" sz="2400" dirty="0">
                <a:ea typeface="+mn-lt"/>
                <a:cs typeface="+mn-lt"/>
              </a:rPr>
              <a:t> It is used instead of using: </a:t>
            </a:r>
            <a:r>
              <a:rPr lang="en-GB" sz="2400" b="1" dirty="0">
                <a:ea typeface="+mn-lt"/>
                <a:cs typeface="+mn-lt"/>
              </a:rPr>
              <a:t>@RequestMapping(method = </a:t>
            </a:r>
            <a:r>
              <a:rPr lang="en-GB" sz="2400" b="1" dirty="0" err="1">
                <a:ea typeface="+mn-lt"/>
                <a:cs typeface="+mn-lt"/>
              </a:rPr>
              <a:t>RequestMethod.POST</a:t>
            </a:r>
            <a:r>
              <a:rPr lang="en-GB" sz="2400" b="1" dirty="0">
                <a:ea typeface="+mn-lt"/>
                <a:cs typeface="+mn-lt"/>
              </a:rPr>
              <a:t>)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33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6D7B8-0229-89B2-2A2E-25D0B706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Structure: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9AF72B-E2B4-DD16-EEC5-033522F0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11" y="2339439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package com.example.demo;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b="1" dirty="0">
                <a:cs typeface="Calibri"/>
              </a:rPr>
              <a:t>Import configuration ;</a:t>
            </a:r>
          </a:p>
          <a:p>
            <a:pPr marL="0" indent="0">
              <a:buNone/>
            </a:pPr>
            <a:r>
              <a:rPr lang="en-GB" sz="2400" b="1" dirty="0">
                <a:cs typeface="Calibri"/>
              </a:rPr>
              <a:t>Import bean;</a:t>
            </a:r>
          </a:p>
          <a:p>
            <a:pPr marL="0" indent="0">
              <a:buNone/>
            </a:pPr>
            <a:r>
              <a:rPr lang="en-GB" sz="2400" b="1" dirty="0">
                <a:cs typeface="Calibri"/>
              </a:rPr>
              <a:t>@configuration</a:t>
            </a:r>
          </a:p>
          <a:p>
            <a:pPr marL="0" indent="0">
              <a:buNone/>
            </a:pPr>
            <a:r>
              <a:rPr lang="en-GB" sz="2400" dirty="0">
                <a:latin typeface="Calibri" panose="020F0502020204030204"/>
                <a:cs typeface="Calibri"/>
              </a:rPr>
              <a:t>public class AppConfig { 
    </a:t>
            </a:r>
            <a:r>
              <a:rPr lang="en-GB" sz="2400" b="1" dirty="0">
                <a:latin typeface="Calibri" panose="020F0502020204030204"/>
                <a:cs typeface="Calibri"/>
              </a:rPr>
              <a:t>@</a:t>
            </a:r>
            <a:r>
              <a:rPr lang="en-GB" sz="2400" b="1" dirty="0" smtClean="0">
                <a:latin typeface="Calibri" panose="020F0502020204030204"/>
                <a:cs typeface="Calibri"/>
              </a:rPr>
              <a:t>Bean</a:t>
            </a:r>
            <a:r>
              <a:rPr lang="en-GB" sz="2400" dirty="0">
                <a:latin typeface="Calibri" panose="020F0502020204030204"/>
                <a:cs typeface="Calibri"/>
              </a:rPr>
              <a:t>
       public </a:t>
            </a:r>
            <a:r>
              <a:rPr lang="en-GB" sz="2400" dirty="0" err="1">
                <a:latin typeface="Calibri" panose="020F0502020204030204"/>
                <a:cs typeface="Calibri"/>
              </a:rPr>
              <a:t>datatype</a:t>
            </a:r>
            <a:r>
              <a:rPr lang="en-GB" sz="2400" dirty="0">
                <a:latin typeface="Calibri" panose="020F0502020204030204"/>
                <a:cs typeface="Calibri"/>
              </a:rPr>
              <a:t> </a:t>
            </a:r>
            <a:r>
              <a:rPr lang="en-GB" sz="2400" dirty="0" smtClean="0">
                <a:latin typeface="Calibri" panose="020F0502020204030204"/>
                <a:cs typeface="Calibri"/>
              </a:rPr>
              <a:t>declaration{</a:t>
            </a:r>
            <a:r>
              <a:rPr lang="en-GB" sz="2400" dirty="0">
                <a:latin typeface="Calibri" panose="020F0502020204030204"/>
                <a:cs typeface="Calibri"/>
              </a:rPr>
              <a:t>
       return  statement;
    } 
}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78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AA55C0-0CCC-864B-A632-E994B29E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@Configuration (@RestController):</a:t>
            </a:r>
            <a:r>
              <a:rPr lang="en-GB" dirty="0">
                <a:ea typeface="+mn-lt"/>
                <a:cs typeface="+mn-lt"/>
              </a:rPr>
              <a:t>We apply this annotation on classes. When we apply this to a class, that class will act as a configuration by itself</a:t>
            </a:r>
            <a:endParaRPr lang="en-GB" dirty="0">
              <a:cs typeface="Calibri"/>
            </a:endParaRPr>
          </a:p>
          <a:p>
            <a:r>
              <a:rPr lang="en-GB" b="1" dirty="0">
                <a:cs typeface="Calibri"/>
              </a:rPr>
              <a:t>@Bean(@GetMapping):</a:t>
            </a:r>
            <a:r>
              <a:rPr lang="en-GB" dirty="0">
                <a:ea typeface="+mn-lt"/>
                <a:cs typeface="+mn-lt"/>
              </a:rPr>
              <a:t>It creates Spring beans and generally used with </a:t>
            </a:r>
            <a:r>
              <a:rPr lang="en-GB" i="1" dirty="0">
                <a:ea typeface="+mn-lt"/>
                <a:cs typeface="+mn-lt"/>
              </a:rPr>
              <a:t>@Configuration.</a:t>
            </a:r>
            <a:endParaRPr lang="en-GB" b="1" dirty="0">
              <a:ea typeface="+mn-lt"/>
              <a:cs typeface="+mn-lt"/>
            </a:endParaRPr>
          </a:p>
          <a:p>
            <a:r>
              <a:rPr lang="en-GB" i="1" dirty="0">
                <a:ea typeface="+mn-lt"/>
                <a:cs typeface="+mn-lt"/>
              </a:rPr>
              <a:t>@Configuration (we</a:t>
            </a:r>
            <a:r>
              <a:rPr lang="en-GB" dirty="0">
                <a:ea typeface="+mn-lt"/>
                <a:cs typeface="+mn-lt"/>
              </a:rPr>
              <a:t> can call it as a Configuration class) will have methods to </a:t>
            </a:r>
            <a:r>
              <a:rPr lang="en-GB" b="1" dirty="0">
                <a:ea typeface="+mn-lt"/>
                <a:cs typeface="+mn-lt"/>
              </a:rPr>
              <a:t>instantiate objects and configure dependencies</a:t>
            </a:r>
            <a:r>
              <a:rPr lang="en-GB" dirty="0">
                <a:ea typeface="+mn-lt"/>
                <a:cs typeface="+mn-lt"/>
              </a:rPr>
              <a:t>. Such methods will have </a:t>
            </a:r>
            <a:r>
              <a:rPr lang="en-GB" b="1" i="1" dirty="0">
                <a:ea typeface="+mn-lt"/>
                <a:cs typeface="+mn-lt"/>
              </a:rPr>
              <a:t>@Bean</a:t>
            </a:r>
            <a:r>
              <a:rPr lang="en-GB" b="1" dirty="0">
                <a:ea typeface="+mn-lt"/>
                <a:cs typeface="+mn-lt"/>
              </a:rPr>
              <a:t> annotation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38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157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Annotations</vt:lpstr>
      <vt:lpstr>Introduction</vt:lpstr>
      <vt:lpstr>PowerPoint Presentation</vt:lpstr>
      <vt:lpstr>Spring Boot Annotations </vt:lpstr>
      <vt:lpstr>Spring MVC and REST Annotations </vt:lpstr>
      <vt:lpstr>PowerPoint Presentation</vt:lpstr>
      <vt:lpstr>PowerPoint Presentation</vt:lpstr>
      <vt:lpstr>Structure:</vt:lpstr>
      <vt:lpstr>PowerPoint Presentation</vt:lpstr>
      <vt:lpstr>Example</vt:lpstr>
      <vt:lpstr>Reference: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385</cp:revision>
  <dcterms:created xsi:type="dcterms:W3CDTF">2022-12-13T01:37:07Z</dcterms:created>
  <dcterms:modified xsi:type="dcterms:W3CDTF">2022-12-13T19:34:10Z</dcterms:modified>
</cp:coreProperties>
</file>