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1" r:id="rId1"/>
  </p:sldMasterIdLst>
  <p:notesMasterIdLst>
    <p:notesMasterId r:id="rId20"/>
  </p:notesMasterIdLst>
  <p:sldIdLst>
    <p:sldId id="256" r:id="rId2"/>
    <p:sldId id="271" r:id="rId3"/>
    <p:sldId id="258" r:id="rId4"/>
    <p:sldId id="259" r:id="rId5"/>
    <p:sldId id="267" r:id="rId6"/>
    <p:sldId id="270" r:id="rId7"/>
    <p:sldId id="272" r:id="rId8"/>
    <p:sldId id="273" r:id="rId9"/>
    <p:sldId id="274" r:id="rId10"/>
    <p:sldId id="275" r:id="rId11"/>
    <p:sldId id="276" r:id="rId12"/>
    <p:sldId id="279" r:id="rId13"/>
    <p:sldId id="277" r:id="rId14"/>
    <p:sldId id="280" r:id="rId15"/>
    <p:sldId id="283" r:id="rId16"/>
    <p:sldId id="281" r:id="rId17"/>
    <p:sldId id="268" r:id="rId18"/>
    <p:sldId id="282" r:id="rId19"/>
  </p:sldIdLst>
  <p:sldSz cx="9144000" cy="5143500" type="screen16x9"/>
  <p:notesSz cx="6858000" cy="9144000"/>
  <p:embeddedFontLst>
    <p:embeddedFont>
      <p:font typeface="Aharoni" panose="02010803020104030203" pitchFamily="2" charset="-79"/>
      <p:bold r:id="rId21"/>
    </p:embeddedFont>
    <p:embeddedFont>
      <p:font typeface="Century Gothic" panose="020B0502020202020204" pitchFamily="34" charset="0"/>
      <p:regular r:id="rId22"/>
      <p:bold r:id="rId23"/>
      <p:italic r:id="rId24"/>
      <p:boldItalic r:id="rId25"/>
    </p:embeddedFont>
    <p:embeddedFont>
      <p:font typeface="Lato" panose="020F0502020204030203" pitchFamily="34" charset="0"/>
      <p:regular r:id="rId26"/>
      <p:bold r:id="rId27"/>
      <p:italic r:id="rId28"/>
      <p:boldItalic r:id="rId29"/>
    </p:embeddedFont>
    <p:embeddedFont>
      <p:font typeface="Raleway" pitchFamily="2" charset="0"/>
      <p:regular r:id="rId30"/>
      <p:bold r:id="rId31"/>
      <p:italic r:id="rId32"/>
      <p:boldItalic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a9e2c204b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a9e2c204b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4120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a9e2c204b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a9e2c204b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522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a9e2c204b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a9e2c204b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251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a9e2c204b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a9e2c204b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7584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a9e2c204b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a9e2c204b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469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a9e2c204b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a9e2c204b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046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aad5fce02_0_1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aad5fce02_0_1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a9e2c204b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a9e2c204b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a9e2c204b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a9e2c204b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a9e2c204b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a9e2c204b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771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a9e2c204b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a9e2c204b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9889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a9e2c204b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a9e2c204b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7152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a9e2c204b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a9e2c204b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30916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46303" y="709435"/>
            <a:ext cx="6477805" cy="1963916"/>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846303" y="2673351"/>
            <a:ext cx="6477804" cy="803321"/>
          </a:xfrm>
        </p:spPr>
        <p:txBody>
          <a:bodyPr tIns="91440" bIns="91440">
            <a:normAutofit/>
          </a:bodyPr>
          <a:lstStyle>
            <a:lvl1pPr marL="0" indent="0" algn="l">
              <a:buNone/>
              <a:defRPr sz="1350" b="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4/29/2022</a:t>
            </a:fld>
            <a:endParaRPr lang="en-US" dirty="0"/>
          </a:p>
        </p:txBody>
      </p:sp>
      <p:sp>
        <p:nvSpPr>
          <p:cNvPr id="5" name="Footer Placeholder 4"/>
          <p:cNvSpPr>
            <a:spLocks noGrp="1"/>
          </p:cNvSpPr>
          <p:nvPr>
            <p:ph type="ftr" sz="quarter" idx="11"/>
          </p:nvPr>
        </p:nvSpPr>
        <p:spPr>
          <a:xfrm>
            <a:off x="845343" y="246981"/>
            <a:ext cx="4457751" cy="231901"/>
          </a:xfrm>
        </p:spPr>
        <p:txBody>
          <a:bodyPr/>
          <a:lstStyle/>
          <a:p>
            <a:endParaRPr lang="en-US" dirty="0"/>
          </a:p>
        </p:txBody>
      </p:sp>
      <p:sp>
        <p:nvSpPr>
          <p:cNvPr id="6" name="Slide Number Placeholder 5"/>
          <p:cNvSpPr>
            <a:spLocks noGrp="1"/>
          </p:cNvSpPr>
          <p:nvPr>
            <p:ph type="sldNum" sz="quarter" idx="12"/>
          </p:nvPr>
        </p:nvSpPr>
        <p:spPr>
          <a:xfrm>
            <a:off x="7443295" y="101197"/>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5166724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19810311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3532"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47702" y="599230"/>
            <a:ext cx="5871623" cy="34949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6481709" y="2285187"/>
            <a:ext cx="3497580" cy="116586"/>
          </a:xfrm>
          <a:prstGeom prst="rect">
            <a:avLst/>
          </a:prstGeom>
          <a:noFill/>
          <a:ln>
            <a:noFill/>
          </a:ln>
        </p:spPr>
      </p:pic>
    </p:spTree>
    <p:extLst>
      <p:ext uri="{BB962C8B-B14F-4D97-AF65-F5344CB8AC3E}">
        <p14:creationId xmlns:p14="http://schemas.microsoft.com/office/powerpoint/2010/main" val="39823974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900"/>
            </a:lvl1pPr>
          </a:lstStyle>
          <a:p>
            <a:fld id="{B61BEF0D-F0BB-DE4B-95CE-6DB70DBA9567}" type="datetimeFigureOut">
              <a:rPr lang="en-US" smtClean="0"/>
              <a:pPr/>
              <a:t>4/29/2022</a:t>
            </a:fld>
            <a:endParaRPr lang="en-US" dirty="0"/>
          </a:p>
        </p:txBody>
      </p:sp>
      <p:sp>
        <p:nvSpPr>
          <p:cNvPr id="5" name="Footer Placeholder 4"/>
          <p:cNvSpPr>
            <a:spLocks noGrp="1"/>
          </p:cNvSpPr>
          <p:nvPr>
            <p:ph type="ftr" sz="quarter" idx="11"/>
          </p:nvPr>
        </p:nvSpPr>
        <p:spPr/>
        <p:txBody>
          <a:bodyPr/>
          <a:lstStyle>
            <a:lvl1pPr>
              <a:defRPr sz="900"/>
            </a:lvl1p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271812752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6875" y="1317097"/>
            <a:ext cx="6464295" cy="1537549"/>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hasCustomPrompt="1"/>
          </p:nvPr>
        </p:nvSpPr>
        <p:spPr>
          <a:xfrm>
            <a:off x="846875" y="2854647"/>
            <a:ext cx="646429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1437816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48290" y="718528"/>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6875" y="1624216"/>
            <a:ext cx="3483864" cy="24703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1705" y="1628827"/>
            <a:ext cx="3483864" cy="24653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22567919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6875" y="71500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6875" y="1627296"/>
            <a:ext cx="3483864" cy="601457"/>
          </a:xfrm>
        </p:spPr>
        <p:txBody>
          <a:bodyPr anchor="b">
            <a:normAutofit/>
          </a:bodyPr>
          <a:lstStyle>
            <a:lvl1pPr marL="0" indent="0">
              <a:lnSpc>
                <a:spcPct val="100000"/>
              </a:lnSpc>
              <a:buNone/>
              <a:defRPr sz="21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46875" y="2230836"/>
            <a:ext cx="3483864" cy="18704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0753" y="1629886"/>
            <a:ext cx="3483864" cy="601678"/>
          </a:xfrm>
        </p:spPr>
        <p:txBody>
          <a:bodyPr anchor="b">
            <a:normAutofit/>
          </a:bodyPr>
          <a:lstStyle>
            <a:lvl1pPr marL="0" indent="0">
              <a:lnSpc>
                <a:spcPct val="100000"/>
              </a:lnSpc>
              <a:buNone/>
              <a:defRPr sz="21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570753" y="2228752"/>
            <a:ext cx="3483864" cy="18653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3710919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113974385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6329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19" y="714434"/>
            <a:ext cx="2456260" cy="1741632"/>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542500" y="714434"/>
            <a:ext cx="4509353" cy="337891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3219" y="2456065"/>
            <a:ext cx="2456260" cy="1634189"/>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191783591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846843" y="847135"/>
            <a:ext cx="4391154" cy="144315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6185" y="2290291"/>
            <a:ext cx="4384865" cy="1572010"/>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843975" y="4102393"/>
            <a:ext cx="4387204" cy="240092"/>
          </a:xfrm>
        </p:spPr>
        <p:txBody>
          <a:bodyPr/>
          <a:lstStyle>
            <a:lvl1pPr algn="l">
              <a:defRPr/>
            </a:lvl1pPr>
          </a:lstStyle>
          <a:p>
            <a:fld id="{B61BEF0D-F0BB-DE4B-95CE-6DB70DBA9567}" type="datetimeFigureOut">
              <a:rPr lang="en-US" smtClean="0"/>
              <a:pPr/>
              <a:t>4/29/2022</a:t>
            </a:fld>
            <a:endParaRPr lang="en-US" dirty="0"/>
          </a:p>
        </p:txBody>
      </p:sp>
      <p:sp>
        <p:nvSpPr>
          <p:cNvPr id="6" name="Footer Placeholder 5"/>
          <p:cNvSpPr>
            <a:spLocks noGrp="1"/>
          </p:cNvSpPr>
          <p:nvPr>
            <p:ph type="ftr" sz="quarter" idx="11"/>
          </p:nvPr>
        </p:nvSpPr>
        <p:spPr>
          <a:xfrm>
            <a:off x="843975" y="238981"/>
            <a:ext cx="3658364" cy="240698"/>
          </a:xfrm>
        </p:spPr>
        <p:txBody>
          <a:bodyPr/>
          <a:lstStyle/>
          <a:p>
            <a:endParaRPr lang="en-US" dirty="0"/>
          </a:p>
        </p:txBody>
      </p:sp>
      <p:sp>
        <p:nvSpPr>
          <p:cNvPr id="7" name="Slide Number Placeholder 6"/>
          <p:cNvSpPr>
            <a:spLocks noGrp="1"/>
          </p:cNvSpPr>
          <p:nvPr>
            <p:ph type="sldNum" sz="quarter" idx="12"/>
          </p:nvPr>
        </p:nvSpPr>
        <p:spPr>
          <a:xfrm>
            <a:off x="4632596" y="103056"/>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844095" y="482598"/>
            <a:ext cx="4409694" cy="116586"/>
          </a:xfrm>
          <a:prstGeom prst="rect">
            <a:avLst/>
          </a:prstGeom>
          <a:noFill/>
          <a:ln>
            <a:noFill/>
          </a:ln>
        </p:spPr>
      </p:pic>
    </p:spTree>
    <p:extLst>
      <p:ext uri="{BB962C8B-B14F-4D97-AF65-F5344CB8AC3E}">
        <p14:creationId xmlns:p14="http://schemas.microsoft.com/office/powerpoint/2010/main" val="173278324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4589502"/>
            <a:ext cx="9144000" cy="557213"/>
          </a:xfrm>
          <a:prstGeom prst="rect">
            <a:avLst/>
          </a:prstGeom>
        </p:spPr>
      </p:pic>
      <p:sp>
        <p:nvSpPr>
          <p:cNvPr id="13" name="Rectangle 12"/>
          <p:cNvSpPr/>
          <p:nvPr/>
        </p:nvSpPr>
        <p:spPr>
          <a:xfrm>
            <a:off x="0" y="351577"/>
            <a:ext cx="9144000" cy="4235268"/>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4590952"/>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847703" y="714994"/>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47703" y="1628827"/>
            <a:ext cx="7202456" cy="247093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424623" y="247778"/>
            <a:ext cx="1886547"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B61BEF0D-F0BB-DE4B-95CE-6DB70DBA9567}" type="datetimeFigureOut">
              <a:rPr lang="en-US" smtClean="0"/>
              <a:pPr/>
              <a:t>4/29/2022</a:t>
            </a:fld>
            <a:endParaRPr lang="en-US" dirty="0"/>
          </a:p>
        </p:txBody>
      </p:sp>
      <p:sp>
        <p:nvSpPr>
          <p:cNvPr id="5" name="Footer Placeholder 4"/>
          <p:cNvSpPr>
            <a:spLocks noGrp="1"/>
          </p:cNvSpPr>
          <p:nvPr>
            <p:ph type="ftr" sz="quarter" idx="3"/>
          </p:nvPr>
        </p:nvSpPr>
        <p:spPr>
          <a:xfrm>
            <a:off x="847703"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438558" y="103056"/>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7549155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ftr="0" dt="0"/>
  <p:txStyles>
    <p:titleStyle>
      <a:lvl1pPr algn="l" defTabSz="685800" rtl="0" eaLnBrk="1" latinLnBrk="0" hangingPunct="1">
        <a:lnSpc>
          <a:spcPct val="90000"/>
        </a:lnSpc>
        <a:spcBef>
          <a:spcPct val="0"/>
        </a:spcBef>
        <a:buNone/>
        <a:defRPr sz="2400" b="0" i="0" kern="1200" cap="none">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6.jpg"/><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hyperlink" Target="https://opencv-python-tutroals.readthedocs.io/en/latest/py_tutorials/py_imgproc/py_table_of_contents_imgproc/py_table_of_contents_imgproc.html" TargetMode="External"/><Relationship Id="rId5" Type="http://schemas.openxmlformats.org/officeDocument/2006/relationships/hyperlink" Target="https://www.learnopencv.com/" TargetMode="External"/><Relationship Id="rId4" Type="http://schemas.openxmlformats.org/officeDocument/2006/relationships/image" Target="../media/image2.emf"/></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3.jpeg"/><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653019" y="709435"/>
            <a:ext cx="8104409" cy="19639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ANTI-SLEEP ALARM SYSTEM DURING DRIVING</a:t>
            </a:r>
            <a:endParaRPr dirty="0"/>
          </a:p>
        </p:txBody>
      </p:sp>
      <p:sp>
        <p:nvSpPr>
          <p:cNvPr id="87" name="Google Shape;87;p13"/>
          <p:cNvSpPr txBox="1">
            <a:spLocks noGrp="1"/>
          </p:cNvSpPr>
          <p:nvPr>
            <p:ph type="subTitle" idx="1"/>
          </p:nvPr>
        </p:nvSpPr>
        <p:spPr>
          <a:xfrm>
            <a:off x="727950" y="2539675"/>
            <a:ext cx="7688100" cy="5460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dirty="0"/>
              <a:t>Under guidance of</a:t>
            </a:r>
            <a:endParaRPr dirty="0"/>
          </a:p>
          <a:p>
            <a:pPr marL="0" lvl="0" indent="0" algn="ctr" rtl="0">
              <a:lnSpc>
                <a:spcPct val="150000"/>
              </a:lnSpc>
              <a:spcBef>
                <a:spcPts val="0"/>
              </a:spcBef>
              <a:spcAft>
                <a:spcPts val="0"/>
              </a:spcAft>
              <a:buNone/>
            </a:pPr>
            <a:r>
              <a:rPr lang="en" dirty="0"/>
              <a:t> </a:t>
            </a:r>
            <a:r>
              <a:rPr lang="en" sz="1700" b="1" dirty="0"/>
              <a:t>Dr. Shivanjali Khare</a:t>
            </a:r>
          </a:p>
          <a:p>
            <a:pPr marL="0" lvl="0" indent="0" algn="ctr" rtl="0">
              <a:lnSpc>
                <a:spcPct val="150000"/>
              </a:lnSpc>
              <a:spcBef>
                <a:spcPts val="0"/>
              </a:spcBef>
              <a:spcAft>
                <a:spcPts val="0"/>
              </a:spcAft>
              <a:buNone/>
            </a:pPr>
            <a:r>
              <a:rPr lang="en" sz="1700" b="1" dirty="0"/>
              <a:t>Assistant professor</a:t>
            </a:r>
            <a:endParaRPr sz="1700" b="1" dirty="0"/>
          </a:p>
        </p:txBody>
      </p:sp>
      <p:sp>
        <p:nvSpPr>
          <p:cNvPr id="88" name="Google Shape;88;p13"/>
          <p:cNvSpPr txBox="1"/>
          <p:nvPr/>
        </p:nvSpPr>
        <p:spPr>
          <a:xfrm>
            <a:off x="11347975" y="3781050"/>
            <a:ext cx="190800" cy="67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13"/>
          <p:cNvSpPr txBox="1"/>
          <p:nvPr/>
        </p:nvSpPr>
        <p:spPr>
          <a:xfrm>
            <a:off x="5581763" y="3216450"/>
            <a:ext cx="3676800" cy="138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980000"/>
              </a:solidFill>
            </a:endParaRPr>
          </a:p>
        </p:txBody>
      </p:sp>
      <p:sp>
        <p:nvSpPr>
          <p:cNvPr id="90" name="Google Shape;90;p13"/>
          <p:cNvSpPr txBox="1"/>
          <p:nvPr/>
        </p:nvSpPr>
        <p:spPr>
          <a:xfrm>
            <a:off x="6504300" y="3216450"/>
            <a:ext cx="3823500" cy="159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latin typeface="Aharoni" panose="02010803020104030203" pitchFamily="2" charset="-79"/>
                <a:cs typeface="Aharoni" panose="02010803020104030203" pitchFamily="2" charset="-79"/>
              </a:rPr>
              <a:t>Submitted by:</a:t>
            </a:r>
            <a:endParaRPr sz="1200" b="1" dirty="0">
              <a:latin typeface="Aharoni" panose="02010803020104030203" pitchFamily="2" charset="-79"/>
              <a:cs typeface="Aharoni" panose="02010803020104030203" pitchFamily="2" charset="-79"/>
            </a:endParaRPr>
          </a:p>
          <a:p>
            <a:pPr marL="0" lvl="0" indent="0" algn="l" rtl="0">
              <a:spcBef>
                <a:spcPts val="0"/>
              </a:spcBef>
              <a:spcAft>
                <a:spcPts val="0"/>
              </a:spcAft>
              <a:buNone/>
            </a:pPr>
            <a:endParaRPr sz="1200" b="1" dirty="0">
              <a:latin typeface="Aharoni" panose="02010803020104030203" pitchFamily="2" charset="-79"/>
              <a:cs typeface="Aharoni" panose="02010803020104030203" pitchFamily="2" charset="-79"/>
            </a:endParaRPr>
          </a:p>
          <a:p>
            <a:pPr marL="0" lvl="0" indent="0" algn="l" rtl="0">
              <a:spcBef>
                <a:spcPts val="0"/>
              </a:spcBef>
              <a:spcAft>
                <a:spcPts val="0"/>
              </a:spcAft>
              <a:buNone/>
            </a:pPr>
            <a:r>
              <a:rPr lang="en" sz="1200" b="1" dirty="0">
                <a:latin typeface="Aharoni" panose="02010803020104030203" pitchFamily="2" charset="-79"/>
                <a:cs typeface="Aharoni" panose="02010803020104030203" pitchFamily="2" charset="-79"/>
              </a:rPr>
              <a:t>Deepak Mittapally</a:t>
            </a:r>
            <a:endParaRPr sz="1200" b="1" dirty="0">
              <a:latin typeface="Aharoni" panose="02010803020104030203" pitchFamily="2" charset="-79"/>
              <a:cs typeface="Aharoni" panose="02010803020104030203" pitchFamily="2" charset="-79"/>
            </a:endParaRPr>
          </a:p>
          <a:p>
            <a:pPr marL="0" lvl="0" indent="0" algn="l" rtl="0">
              <a:spcBef>
                <a:spcPts val="0"/>
              </a:spcBef>
              <a:spcAft>
                <a:spcPts val="0"/>
              </a:spcAft>
              <a:buNone/>
            </a:pPr>
            <a:endParaRPr lang="en-US" sz="1200" b="1" dirty="0">
              <a:latin typeface="Aharoni" panose="02010803020104030203" pitchFamily="2" charset="-79"/>
              <a:cs typeface="Aharoni" panose="02010803020104030203" pitchFamily="2" charset="-79"/>
            </a:endParaRPr>
          </a:p>
          <a:p>
            <a:pPr marL="0" lvl="0" indent="0" algn="l" rtl="0">
              <a:spcBef>
                <a:spcPts val="0"/>
              </a:spcBef>
              <a:spcAft>
                <a:spcPts val="0"/>
              </a:spcAft>
              <a:buNone/>
            </a:pPr>
            <a:r>
              <a:rPr lang="en-US" sz="1200" b="1" dirty="0">
                <a:latin typeface="Aharoni" panose="02010803020104030203" pitchFamily="2" charset="-79"/>
                <a:cs typeface="Aharoni" panose="02010803020104030203" pitchFamily="2" charset="-79"/>
              </a:rPr>
              <a:t>Ajay Kumar </a:t>
            </a:r>
            <a:r>
              <a:rPr lang="en-US" sz="1200" b="1" dirty="0" err="1">
                <a:latin typeface="Aharoni" panose="02010803020104030203" pitchFamily="2" charset="-79"/>
                <a:cs typeface="Aharoni" panose="02010803020104030203" pitchFamily="2" charset="-79"/>
              </a:rPr>
              <a:t>Vattam</a:t>
            </a:r>
            <a:endParaRPr sz="1200" b="1" dirty="0">
              <a:latin typeface="Aharoni" panose="02010803020104030203" pitchFamily="2" charset="-79"/>
              <a:cs typeface="Aharoni" panose="02010803020104030203" pitchFamily="2" charset="-7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Shape 167"/>
        <p:cNvGrpSpPr/>
        <p:nvPr/>
      </p:nvGrpSpPr>
      <p:grpSpPr>
        <a:xfrm>
          <a:off x="0" y="0"/>
          <a:ext cx="0" cy="0"/>
          <a:chOff x="0" y="0"/>
          <a:chExt cx="0" cy="0"/>
        </a:xfrm>
      </p:grpSpPr>
      <p:pic>
        <p:nvPicPr>
          <p:cNvPr id="109" name="Picture 108">
            <a:extLst>
              <a:ext uri="{FF2B5EF4-FFF2-40B4-BE49-F238E27FC236}">
                <a16:creationId xmlns:a16="http://schemas.microsoft.com/office/drawing/2014/main" id="{F28373B5-F4E4-4102-9D27-E17631B4C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4589502"/>
            <a:ext cx="9144000" cy="557212"/>
          </a:xfrm>
          <a:prstGeom prst="rect">
            <a:avLst/>
          </a:prstGeom>
        </p:spPr>
      </p:pic>
      <p:sp>
        <p:nvSpPr>
          <p:cNvPr id="111" name="Rectangle 110">
            <a:extLst>
              <a:ext uri="{FF2B5EF4-FFF2-40B4-BE49-F238E27FC236}">
                <a16:creationId xmlns:a16="http://schemas.microsoft.com/office/drawing/2014/main" id="{F23306E6-5D0B-439F-BB88-7F1CEA89B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576"/>
            <a:ext cx="9144000" cy="4235268"/>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3" name="Straight Connector 112">
            <a:extLst>
              <a:ext uri="{FF2B5EF4-FFF2-40B4-BE49-F238E27FC236}">
                <a16:creationId xmlns:a16="http://schemas.microsoft.com/office/drawing/2014/main" id="{23D9016E-713D-40ED-A242-4F407E9053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0951"/>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06E4F4B6-B981-4284-BB88-5B702BA3D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 useBgFill="1">
        <p:nvSpPr>
          <p:cNvPr id="117" name="Rectangle 116">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21" name="Picture 120">
            <a:extLst>
              <a:ext uri="{FF2B5EF4-FFF2-40B4-BE49-F238E27FC236}">
                <a16:creationId xmlns:a16="http://schemas.microsoft.com/office/drawing/2014/main" id="{DB0BC59A-2B7C-4A64-A799-D5A9D81CBF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7964" t="7249" r="15828" b="37306"/>
          <a:stretch/>
        </p:blipFill>
        <p:spPr>
          <a:xfrm>
            <a:off x="1524877" y="3545541"/>
            <a:ext cx="6516869" cy="114780"/>
          </a:xfrm>
          <a:prstGeom prst="rect">
            <a:avLst/>
          </a:prstGeom>
          <a:noFill/>
          <a:ln>
            <a:noFill/>
          </a:ln>
        </p:spPr>
      </p:pic>
      <p:pic>
        <p:nvPicPr>
          <p:cNvPr id="123" name="Picture 122">
            <a:extLst>
              <a:ext uri="{FF2B5EF4-FFF2-40B4-BE49-F238E27FC236}">
                <a16:creationId xmlns:a16="http://schemas.microsoft.com/office/drawing/2014/main" id="{82F98C5B-B608-4654-AE47-5FB1726512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4597570"/>
            <a:ext cx="9144000" cy="557213"/>
          </a:xfrm>
          <a:prstGeom prst="rect">
            <a:avLst/>
          </a:prstGeom>
        </p:spPr>
      </p:pic>
      <p:sp>
        <p:nvSpPr>
          <p:cNvPr id="11" name="TextBox 10">
            <a:extLst>
              <a:ext uri="{FF2B5EF4-FFF2-40B4-BE49-F238E27FC236}">
                <a16:creationId xmlns:a16="http://schemas.microsoft.com/office/drawing/2014/main" id="{28250B3E-28B2-41B8-BEAA-E8C1F51F9E01}"/>
              </a:ext>
            </a:extLst>
          </p:cNvPr>
          <p:cNvSpPr txBox="1"/>
          <p:nvPr/>
        </p:nvSpPr>
        <p:spPr>
          <a:xfrm>
            <a:off x="988742" y="967163"/>
            <a:ext cx="7672038" cy="1708160"/>
          </a:xfrm>
          <a:prstGeom prst="rect">
            <a:avLst/>
          </a:prstGeom>
          <a:noFill/>
        </p:spPr>
        <p:txBody>
          <a:bodyPr wrap="square">
            <a:spAutoFit/>
          </a:bodyPr>
          <a:lstStyle/>
          <a:p>
            <a:pPr marL="114300" lvl="0" rtl="0">
              <a:spcBef>
                <a:spcPts val="0"/>
              </a:spcBef>
              <a:spcAft>
                <a:spcPts val="0"/>
              </a:spcAft>
              <a:buSzPts val="1800"/>
            </a:pPr>
            <a:r>
              <a:rPr lang="en-US" sz="1500" dirty="0"/>
              <a:t>STEP 6 : </a:t>
            </a:r>
            <a:r>
              <a:rPr lang="en-US" sz="1500" b="0" dirty="0"/>
              <a:t>Extract the left and right eye co-ordinates from the </a:t>
            </a:r>
            <a:r>
              <a:rPr lang="en-US" sz="1500" b="0" dirty="0" err="1"/>
              <a:t>numpy</a:t>
            </a:r>
            <a:r>
              <a:rPr lang="en-US" sz="1500" b="0" dirty="0"/>
              <a:t> array and compute the </a:t>
            </a:r>
            <a:r>
              <a:rPr lang="en-US" sz="1500" dirty="0"/>
              <a:t>EAR ( Eye Aspect Ratio ) </a:t>
            </a:r>
            <a:r>
              <a:rPr lang="en-US" sz="1500" b="0" dirty="0"/>
              <a:t>for both the eyes and compute their average.</a:t>
            </a:r>
          </a:p>
          <a:p>
            <a:pPr marL="457200" lvl="0" rtl="0">
              <a:spcBef>
                <a:spcPts val="0"/>
              </a:spcBef>
              <a:spcAft>
                <a:spcPts val="0"/>
              </a:spcAft>
            </a:pPr>
            <a:r>
              <a:rPr lang="en-US" sz="1500" dirty="0"/>
              <a:t> </a:t>
            </a:r>
          </a:p>
          <a:p>
            <a:pPr marL="114300" lvl="0" rtl="0">
              <a:spcBef>
                <a:spcPts val="0"/>
              </a:spcBef>
              <a:spcAft>
                <a:spcPts val="0"/>
              </a:spcAft>
              <a:buSzPts val="1800"/>
            </a:pPr>
            <a:r>
              <a:rPr lang="en-US" sz="1500" dirty="0"/>
              <a:t>STEP 7 : </a:t>
            </a:r>
            <a:r>
              <a:rPr lang="en-US" sz="1500" b="0" dirty="0"/>
              <a:t>Check to see if the EAR is less than the threshold declared( 0.25 ), if it is we need to increment the frame counter. If the frame counter increments the threshold frame value ( which is 48 frames ) then we sound an alarm.</a:t>
            </a:r>
            <a:endParaRPr lang="en-US" sz="1500" dirty="0"/>
          </a:p>
        </p:txBody>
      </p:sp>
    </p:spTree>
    <p:extLst>
      <p:ext uri="{BB962C8B-B14F-4D97-AF65-F5344CB8AC3E}">
        <p14:creationId xmlns:p14="http://schemas.microsoft.com/office/powerpoint/2010/main" val="1353473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Shape 167"/>
        <p:cNvGrpSpPr/>
        <p:nvPr/>
      </p:nvGrpSpPr>
      <p:grpSpPr>
        <a:xfrm>
          <a:off x="0" y="0"/>
          <a:ext cx="0" cy="0"/>
          <a:chOff x="0" y="0"/>
          <a:chExt cx="0" cy="0"/>
        </a:xfrm>
      </p:grpSpPr>
      <p:pic>
        <p:nvPicPr>
          <p:cNvPr id="109" name="Picture 108">
            <a:extLst>
              <a:ext uri="{FF2B5EF4-FFF2-40B4-BE49-F238E27FC236}">
                <a16:creationId xmlns:a16="http://schemas.microsoft.com/office/drawing/2014/main" id="{F28373B5-F4E4-4102-9D27-E17631B4C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4589502"/>
            <a:ext cx="9144000" cy="557212"/>
          </a:xfrm>
          <a:prstGeom prst="rect">
            <a:avLst/>
          </a:prstGeom>
        </p:spPr>
      </p:pic>
      <p:sp>
        <p:nvSpPr>
          <p:cNvPr id="111" name="Rectangle 110">
            <a:extLst>
              <a:ext uri="{FF2B5EF4-FFF2-40B4-BE49-F238E27FC236}">
                <a16:creationId xmlns:a16="http://schemas.microsoft.com/office/drawing/2014/main" id="{F23306E6-5D0B-439F-BB88-7F1CEA89B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576"/>
            <a:ext cx="9144000" cy="4235268"/>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3" name="Straight Connector 112">
            <a:extLst>
              <a:ext uri="{FF2B5EF4-FFF2-40B4-BE49-F238E27FC236}">
                <a16:creationId xmlns:a16="http://schemas.microsoft.com/office/drawing/2014/main" id="{23D9016E-713D-40ED-A242-4F407E9053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0951"/>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06E4F4B6-B981-4284-BB88-5B702BA3D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 useBgFill="1">
        <p:nvSpPr>
          <p:cNvPr id="117" name="Rectangle 116">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21" name="Picture 120">
            <a:extLst>
              <a:ext uri="{FF2B5EF4-FFF2-40B4-BE49-F238E27FC236}">
                <a16:creationId xmlns:a16="http://schemas.microsoft.com/office/drawing/2014/main" id="{DB0BC59A-2B7C-4A64-A799-D5A9D81CBF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7964" t="7249" r="15828" b="37306"/>
          <a:stretch/>
        </p:blipFill>
        <p:spPr>
          <a:xfrm>
            <a:off x="1524877" y="3545541"/>
            <a:ext cx="6516869" cy="114780"/>
          </a:xfrm>
          <a:prstGeom prst="rect">
            <a:avLst/>
          </a:prstGeom>
          <a:noFill/>
          <a:ln>
            <a:noFill/>
          </a:ln>
        </p:spPr>
      </p:pic>
      <p:pic>
        <p:nvPicPr>
          <p:cNvPr id="123" name="Picture 122">
            <a:extLst>
              <a:ext uri="{FF2B5EF4-FFF2-40B4-BE49-F238E27FC236}">
                <a16:creationId xmlns:a16="http://schemas.microsoft.com/office/drawing/2014/main" id="{82F98C5B-B608-4654-AE47-5FB1726512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4597570"/>
            <a:ext cx="9144000" cy="557213"/>
          </a:xfrm>
          <a:prstGeom prst="rect">
            <a:avLst/>
          </a:prstGeom>
        </p:spPr>
      </p:pic>
      <p:sp>
        <p:nvSpPr>
          <p:cNvPr id="11" name="TextBox 10">
            <a:extLst>
              <a:ext uri="{FF2B5EF4-FFF2-40B4-BE49-F238E27FC236}">
                <a16:creationId xmlns:a16="http://schemas.microsoft.com/office/drawing/2014/main" id="{2246DA4C-EF71-41CB-88F7-B1C41C9687E7}"/>
              </a:ext>
            </a:extLst>
          </p:cNvPr>
          <p:cNvSpPr txBox="1"/>
          <p:nvPr/>
        </p:nvSpPr>
        <p:spPr>
          <a:xfrm>
            <a:off x="844095" y="656052"/>
            <a:ext cx="8088352" cy="1015663"/>
          </a:xfrm>
          <a:prstGeom prst="rect">
            <a:avLst/>
          </a:prstGeom>
          <a:noFill/>
        </p:spPr>
        <p:txBody>
          <a:bodyPr wrap="square">
            <a:spAutoFit/>
          </a:bodyPr>
          <a:lstStyle/>
          <a:p>
            <a:pPr marL="114300" lvl="0" algn="l" rtl="0">
              <a:spcBef>
                <a:spcPts val="0"/>
              </a:spcBef>
              <a:spcAft>
                <a:spcPts val="0"/>
              </a:spcAft>
              <a:buSzPts val="1800"/>
            </a:pPr>
            <a:r>
              <a:rPr lang="en-US" sz="1500" b="0" dirty="0"/>
              <a:t>The EAR remains constant when the eyes are open and drops to zero when the person blinks </a:t>
            </a:r>
          </a:p>
          <a:p>
            <a:pPr marL="114300" lvl="0" algn="l" rtl="0">
              <a:spcBef>
                <a:spcPts val="0"/>
              </a:spcBef>
              <a:spcAft>
                <a:spcPts val="0"/>
              </a:spcAft>
              <a:buSzPts val="1800"/>
            </a:pPr>
            <a:r>
              <a:rPr lang="en-US" sz="1500" b="0" dirty="0"/>
              <a:t>If we observe that the eye is remained close( EAR &lt; threshold ) until the frame count increases beyond the defined frame count   ( 48 ) then we sound an alarm</a:t>
            </a:r>
            <a:endParaRPr lang="en-US" sz="1500" dirty="0"/>
          </a:p>
        </p:txBody>
      </p:sp>
      <p:pic>
        <p:nvPicPr>
          <p:cNvPr id="12" name="Google Shape;141;p22">
            <a:extLst>
              <a:ext uri="{FF2B5EF4-FFF2-40B4-BE49-F238E27FC236}">
                <a16:creationId xmlns:a16="http://schemas.microsoft.com/office/drawing/2014/main" id="{37A16E5B-6229-43C2-BADE-7BCC2DE692EE}"/>
              </a:ext>
            </a:extLst>
          </p:cNvPr>
          <p:cNvPicPr preferRelativeResize="0"/>
          <p:nvPr/>
        </p:nvPicPr>
        <p:blipFill>
          <a:blip r:embed="rId5">
            <a:alphaModFix/>
          </a:blip>
          <a:stretch>
            <a:fillRect/>
          </a:stretch>
        </p:blipFill>
        <p:spPr>
          <a:xfrm>
            <a:off x="3013750" y="1638263"/>
            <a:ext cx="3351998" cy="2832141"/>
          </a:xfrm>
          <a:prstGeom prst="rect">
            <a:avLst/>
          </a:prstGeom>
          <a:noFill/>
          <a:ln>
            <a:noFill/>
          </a:ln>
        </p:spPr>
      </p:pic>
    </p:spTree>
    <p:extLst>
      <p:ext uri="{BB962C8B-B14F-4D97-AF65-F5344CB8AC3E}">
        <p14:creationId xmlns:p14="http://schemas.microsoft.com/office/powerpoint/2010/main" val="2829700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28373B5-F4E4-4102-9D27-E17631B4C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4589502"/>
            <a:ext cx="9144000" cy="557212"/>
          </a:xfrm>
          <a:prstGeom prst="rect">
            <a:avLst/>
          </a:prstGeom>
        </p:spPr>
      </p:pic>
      <p:sp>
        <p:nvSpPr>
          <p:cNvPr id="9" name="Rectangle 8">
            <a:extLst>
              <a:ext uri="{FF2B5EF4-FFF2-40B4-BE49-F238E27FC236}">
                <a16:creationId xmlns:a16="http://schemas.microsoft.com/office/drawing/2014/main" id="{F23306E6-5D0B-439F-BB88-7F1CEA89B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576"/>
            <a:ext cx="9144000" cy="4235268"/>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23D9016E-713D-40ED-A242-4F407E9053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0951"/>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06E4F4B6-B981-4284-BB88-5B702BA3D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 useBgFill="1">
        <p:nvSpPr>
          <p:cNvPr id="15" name="Rectangle 14">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9" name="Picture 18">
            <a:extLst>
              <a:ext uri="{FF2B5EF4-FFF2-40B4-BE49-F238E27FC236}">
                <a16:creationId xmlns:a16="http://schemas.microsoft.com/office/drawing/2014/main" id="{DB0BC59A-2B7C-4A64-A799-D5A9D81CBF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7964" t="7249" r="15828" b="37306"/>
          <a:stretch/>
        </p:blipFill>
        <p:spPr>
          <a:xfrm>
            <a:off x="1524877" y="3545541"/>
            <a:ext cx="6516869" cy="114780"/>
          </a:xfrm>
          <a:prstGeom prst="rect">
            <a:avLst/>
          </a:prstGeom>
          <a:noFill/>
          <a:ln>
            <a:noFill/>
          </a:ln>
        </p:spPr>
      </p:pic>
      <p:pic>
        <p:nvPicPr>
          <p:cNvPr id="21" name="Picture 20">
            <a:extLst>
              <a:ext uri="{FF2B5EF4-FFF2-40B4-BE49-F238E27FC236}">
                <a16:creationId xmlns:a16="http://schemas.microsoft.com/office/drawing/2014/main" id="{82F98C5B-B608-4654-AE47-5FB1726512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4597570"/>
            <a:ext cx="9144000" cy="557213"/>
          </a:xfrm>
          <a:prstGeom prst="rect">
            <a:avLst/>
          </a:prstGeom>
        </p:spPr>
      </p:pic>
      <p:sp>
        <p:nvSpPr>
          <p:cNvPr id="10" name="Google Shape;153;p24">
            <a:extLst>
              <a:ext uri="{FF2B5EF4-FFF2-40B4-BE49-F238E27FC236}">
                <a16:creationId xmlns:a16="http://schemas.microsoft.com/office/drawing/2014/main" id="{6018A7BD-2D10-48E9-85E2-15DB5ECB857C}"/>
              </a:ext>
            </a:extLst>
          </p:cNvPr>
          <p:cNvSpPr txBox="1">
            <a:spLocks noGrp="1"/>
          </p:cNvSpPr>
          <p:nvPr/>
        </p:nvSpPr>
        <p:spPr>
          <a:xfrm>
            <a:off x="585545" y="41402"/>
            <a:ext cx="76884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marL="0" lvl="0" indent="0" algn="l" rtl="0">
              <a:spcBef>
                <a:spcPts val="0"/>
              </a:spcBef>
              <a:spcAft>
                <a:spcPts val="0"/>
              </a:spcAft>
              <a:buNone/>
            </a:pPr>
            <a:r>
              <a:rPr lang="en" dirty="0"/>
              <a:t>                                      Flow Chart</a:t>
            </a:r>
            <a:endParaRPr dirty="0"/>
          </a:p>
          <a:p>
            <a:pPr marL="0" lvl="0" indent="0" algn="l" rtl="0">
              <a:spcBef>
                <a:spcPts val="0"/>
              </a:spcBef>
              <a:spcAft>
                <a:spcPts val="0"/>
              </a:spcAft>
              <a:buNone/>
            </a:pPr>
            <a:endParaRPr dirty="0"/>
          </a:p>
        </p:txBody>
      </p:sp>
      <p:sp>
        <p:nvSpPr>
          <p:cNvPr id="12" name="Google Shape;154;p24">
            <a:extLst>
              <a:ext uri="{FF2B5EF4-FFF2-40B4-BE49-F238E27FC236}">
                <a16:creationId xmlns:a16="http://schemas.microsoft.com/office/drawing/2014/main" id="{9DD2C0E6-64D8-4B66-925D-869C7FA85933}"/>
              </a:ext>
            </a:extLst>
          </p:cNvPr>
          <p:cNvSpPr txBox="1"/>
          <p:nvPr/>
        </p:nvSpPr>
        <p:spPr>
          <a:xfrm>
            <a:off x="665920" y="692627"/>
            <a:ext cx="1488300" cy="591000"/>
          </a:xfrm>
          <a:prstGeom prst="rect">
            <a:avLst/>
          </a:prstGeom>
          <a:solidFill>
            <a:srgbClr val="CCCCCC"/>
          </a:solidFill>
          <a:ln w="38100" cap="flat" cmpd="sng">
            <a:solidFill>
              <a:srgbClr val="CCCCCC"/>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Video stream from webcam</a:t>
            </a:r>
            <a:endParaRPr/>
          </a:p>
        </p:txBody>
      </p:sp>
      <p:cxnSp>
        <p:nvCxnSpPr>
          <p:cNvPr id="14" name="Google Shape;155;p24">
            <a:extLst>
              <a:ext uri="{FF2B5EF4-FFF2-40B4-BE49-F238E27FC236}">
                <a16:creationId xmlns:a16="http://schemas.microsoft.com/office/drawing/2014/main" id="{DC8DA959-5FA0-4256-AC77-133D66950FC3}"/>
              </a:ext>
            </a:extLst>
          </p:cNvPr>
          <p:cNvCxnSpPr>
            <a:cxnSpLocks/>
            <a:stCxn id="12" idx="3"/>
          </p:cNvCxnSpPr>
          <p:nvPr/>
        </p:nvCxnSpPr>
        <p:spPr>
          <a:xfrm>
            <a:off x="2154220" y="988127"/>
            <a:ext cx="601800" cy="0"/>
          </a:xfrm>
          <a:prstGeom prst="straightConnector1">
            <a:avLst/>
          </a:prstGeom>
          <a:noFill/>
          <a:ln w="9525" cap="flat" cmpd="sng">
            <a:solidFill>
              <a:schemeClr val="dk2"/>
            </a:solidFill>
            <a:prstDash val="solid"/>
            <a:round/>
            <a:headEnd type="none" w="med" len="med"/>
            <a:tailEnd type="triangle" w="med" len="med"/>
          </a:ln>
        </p:spPr>
      </p:cxnSp>
      <p:sp>
        <p:nvSpPr>
          <p:cNvPr id="16" name="Google Shape;156;p24">
            <a:extLst>
              <a:ext uri="{FF2B5EF4-FFF2-40B4-BE49-F238E27FC236}">
                <a16:creationId xmlns:a16="http://schemas.microsoft.com/office/drawing/2014/main" id="{8228665E-0C18-40F0-9A3D-DDC79B236FF2}"/>
              </a:ext>
            </a:extLst>
          </p:cNvPr>
          <p:cNvSpPr txBox="1"/>
          <p:nvPr/>
        </p:nvSpPr>
        <p:spPr>
          <a:xfrm>
            <a:off x="2843695" y="714502"/>
            <a:ext cx="1368000" cy="535200"/>
          </a:xfrm>
          <a:prstGeom prst="rect">
            <a:avLst/>
          </a:prstGeom>
          <a:solidFill>
            <a:srgbClr val="CCCCCC"/>
          </a:solidFill>
          <a:ln w="28575" cap="flat" cmpd="sng">
            <a:solidFill>
              <a:srgbClr val="B7B7B7"/>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Detecting the face</a:t>
            </a:r>
            <a:endParaRPr/>
          </a:p>
        </p:txBody>
      </p:sp>
      <p:cxnSp>
        <p:nvCxnSpPr>
          <p:cNvPr id="18" name="Google Shape;157;p24">
            <a:extLst>
              <a:ext uri="{FF2B5EF4-FFF2-40B4-BE49-F238E27FC236}">
                <a16:creationId xmlns:a16="http://schemas.microsoft.com/office/drawing/2014/main" id="{2374F236-4454-4E54-8C78-AF664EA7169D}"/>
              </a:ext>
            </a:extLst>
          </p:cNvPr>
          <p:cNvCxnSpPr>
            <a:cxnSpLocks/>
            <a:stCxn id="16" idx="3"/>
          </p:cNvCxnSpPr>
          <p:nvPr/>
        </p:nvCxnSpPr>
        <p:spPr>
          <a:xfrm rot="10800000" flipH="1">
            <a:off x="4211695" y="966202"/>
            <a:ext cx="886500" cy="15900"/>
          </a:xfrm>
          <a:prstGeom prst="straightConnector1">
            <a:avLst/>
          </a:prstGeom>
          <a:noFill/>
          <a:ln w="9525" cap="flat" cmpd="sng">
            <a:solidFill>
              <a:schemeClr val="dk2"/>
            </a:solidFill>
            <a:prstDash val="solid"/>
            <a:round/>
            <a:headEnd type="none" w="med" len="med"/>
            <a:tailEnd type="triangle" w="med" len="med"/>
          </a:ln>
        </p:spPr>
      </p:cxnSp>
      <p:sp>
        <p:nvSpPr>
          <p:cNvPr id="20" name="Google Shape;158;p24">
            <a:extLst>
              <a:ext uri="{FF2B5EF4-FFF2-40B4-BE49-F238E27FC236}">
                <a16:creationId xmlns:a16="http://schemas.microsoft.com/office/drawing/2014/main" id="{ACB316D4-1D40-419F-9970-AA28653EC8C4}"/>
              </a:ext>
            </a:extLst>
          </p:cNvPr>
          <p:cNvSpPr txBox="1"/>
          <p:nvPr/>
        </p:nvSpPr>
        <p:spPr>
          <a:xfrm>
            <a:off x="5098195" y="692627"/>
            <a:ext cx="1794600" cy="722100"/>
          </a:xfrm>
          <a:prstGeom prst="rect">
            <a:avLst/>
          </a:prstGeom>
          <a:solidFill>
            <a:srgbClr val="CCCCCC"/>
          </a:solidFill>
          <a:ln w="2857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Extracting the facial landmarks of the eye</a:t>
            </a:r>
            <a:endParaRPr/>
          </a:p>
        </p:txBody>
      </p:sp>
      <p:cxnSp>
        <p:nvCxnSpPr>
          <p:cNvPr id="22" name="Google Shape;159;p24">
            <a:extLst>
              <a:ext uri="{FF2B5EF4-FFF2-40B4-BE49-F238E27FC236}">
                <a16:creationId xmlns:a16="http://schemas.microsoft.com/office/drawing/2014/main" id="{6C6DFE94-E0AC-4B5C-9D8D-B7673A70375E}"/>
              </a:ext>
            </a:extLst>
          </p:cNvPr>
          <p:cNvCxnSpPr>
            <a:cxnSpLocks/>
            <a:stCxn id="20" idx="3"/>
          </p:cNvCxnSpPr>
          <p:nvPr/>
        </p:nvCxnSpPr>
        <p:spPr>
          <a:xfrm>
            <a:off x="6892795" y="1053677"/>
            <a:ext cx="788100" cy="612900"/>
          </a:xfrm>
          <a:prstGeom prst="straightConnector1">
            <a:avLst/>
          </a:prstGeom>
          <a:noFill/>
          <a:ln w="9525" cap="flat" cmpd="sng">
            <a:solidFill>
              <a:schemeClr val="dk2"/>
            </a:solidFill>
            <a:prstDash val="solid"/>
            <a:round/>
            <a:headEnd type="none" w="med" len="med"/>
            <a:tailEnd type="triangle" w="med" len="med"/>
          </a:ln>
        </p:spPr>
      </p:cxnSp>
      <p:sp>
        <p:nvSpPr>
          <p:cNvPr id="23" name="Google Shape;160;p24">
            <a:extLst>
              <a:ext uri="{FF2B5EF4-FFF2-40B4-BE49-F238E27FC236}">
                <a16:creationId xmlns:a16="http://schemas.microsoft.com/office/drawing/2014/main" id="{F3ABC0FD-D7E9-465F-8C76-F507D7B569BA}"/>
              </a:ext>
            </a:extLst>
          </p:cNvPr>
          <p:cNvSpPr txBox="1"/>
          <p:nvPr/>
        </p:nvSpPr>
        <p:spPr>
          <a:xfrm>
            <a:off x="7363420" y="1797902"/>
            <a:ext cx="1368000" cy="535200"/>
          </a:xfrm>
          <a:prstGeom prst="rect">
            <a:avLst/>
          </a:prstGeom>
          <a:solidFill>
            <a:srgbClr val="D9D9D9"/>
          </a:solidFill>
          <a:ln w="2857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Calculate EAR</a:t>
            </a:r>
            <a:endParaRPr/>
          </a:p>
        </p:txBody>
      </p:sp>
      <p:sp>
        <p:nvSpPr>
          <p:cNvPr id="24" name="Google Shape;161;p24">
            <a:extLst>
              <a:ext uri="{FF2B5EF4-FFF2-40B4-BE49-F238E27FC236}">
                <a16:creationId xmlns:a16="http://schemas.microsoft.com/office/drawing/2014/main" id="{24459C81-EEF4-4CF3-B628-58C916712219}"/>
              </a:ext>
            </a:extLst>
          </p:cNvPr>
          <p:cNvSpPr txBox="1"/>
          <p:nvPr/>
        </p:nvSpPr>
        <p:spPr>
          <a:xfrm>
            <a:off x="9836670" y="3130152"/>
            <a:ext cx="3294000" cy="1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62;p24">
            <a:extLst>
              <a:ext uri="{FF2B5EF4-FFF2-40B4-BE49-F238E27FC236}">
                <a16:creationId xmlns:a16="http://schemas.microsoft.com/office/drawing/2014/main" id="{3ED37039-4C36-4E4C-AC10-D5AE1CFE3523}"/>
              </a:ext>
            </a:extLst>
          </p:cNvPr>
          <p:cNvSpPr txBox="1"/>
          <p:nvPr/>
        </p:nvSpPr>
        <p:spPr>
          <a:xfrm>
            <a:off x="5382595" y="2967902"/>
            <a:ext cx="1225800" cy="525300"/>
          </a:xfrm>
          <a:prstGeom prst="rect">
            <a:avLst/>
          </a:prstGeom>
          <a:solidFill>
            <a:srgbClr val="CCCCCC"/>
          </a:solidFill>
          <a:ln w="28575"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EAR &lt; threshold</a:t>
            </a:r>
            <a:endParaRPr/>
          </a:p>
        </p:txBody>
      </p:sp>
      <p:sp>
        <p:nvSpPr>
          <p:cNvPr id="26" name="Google Shape;163;p24">
            <a:extLst>
              <a:ext uri="{FF2B5EF4-FFF2-40B4-BE49-F238E27FC236}">
                <a16:creationId xmlns:a16="http://schemas.microsoft.com/office/drawing/2014/main" id="{FBE733E9-2084-4F3B-A9CC-75A68885F7D2}"/>
              </a:ext>
            </a:extLst>
          </p:cNvPr>
          <p:cNvSpPr txBox="1"/>
          <p:nvPr/>
        </p:nvSpPr>
        <p:spPr>
          <a:xfrm>
            <a:off x="414320" y="2935052"/>
            <a:ext cx="1740000" cy="591000"/>
          </a:xfrm>
          <a:prstGeom prst="rect">
            <a:avLst/>
          </a:prstGeom>
          <a:solidFill>
            <a:srgbClr val="D9D9D9"/>
          </a:solidFill>
          <a:ln w="2857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Sound the alarm</a:t>
            </a:r>
            <a:endParaRPr/>
          </a:p>
        </p:txBody>
      </p:sp>
      <p:sp>
        <p:nvSpPr>
          <p:cNvPr id="27" name="Google Shape;164;p24">
            <a:extLst>
              <a:ext uri="{FF2B5EF4-FFF2-40B4-BE49-F238E27FC236}">
                <a16:creationId xmlns:a16="http://schemas.microsoft.com/office/drawing/2014/main" id="{B98B9915-A078-4C89-9A70-36A9BB9CCA97}"/>
              </a:ext>
            </a:extLst>
          </p:cNvPr>
          <p:cNvSpPr txBox="1"/>
          <p:nvPr/>
        </p:nvSpPr>
        <p:spPr>
          <a:xfrm>
            <a:off x="3074395" y="2935052"/>
            <a:ext cx="1740000" cy="591000"/>
          </a:xfrm>
          <a:prstGeom prst="rect">
            <a:avLst/>
          </a:prstGeom>
          <a:solidFill>
            <a:srgbClr val="D9D9D9"/>
          </a:solidFill>
          <a:ln w="2857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Cons_frames &gt;</a:t>
            </a:r>
            <a:endParaRPr/>
          </a:p>
          <a:p>
            <a:pPr marL="0" lvl="0" indent="0" algn="l" rtl="0">
              <a:spcBef>
                <a:spcPts val="0"/>
              </a:spcBef>
              <a:spcAft>
                <a:spcPts val="0"/>
              </a:spcAft>
              <a:buNone/>
            </a:pPr>
            <a:r>
              <a:rPr lang="en"/>
              <a:t>threshold</a:t>
            </a:r>
            <a:endParaRPr/>
          </a:p>
          <a:p>
            <a:pPr marL="0" lvl="0" indent="0" algn="l" rtl="0">
              <a:spcBef>
                <a:spcPts val="0"/>
              </a:spcBef>
              <a:spcAft>
                <a:spcPts val="0"/>
              </a:spcAft>
              <a:buNone/>
            </a:pPr>
            <a:endParaRPr/>
          </a:p>
        </p:txBody>
      </p:sp>
      <p:cxnSp>
        <p:nvCxnSpPr>
          <p:cNvPr id="28" name="Google Shape;165;p24">
            <a:extLst>
              <a:ext uri="{FF2B5EF4-FFF2-40B4-BE49-F238E27FC236}">
                <a16:creationId xmlns:a16="http://schemas.microsoft.com/office/drawing/2014/main" id="{8E5F072B-F048-4B04-B998-1197BB0A568B}"/>
              </a:ext>
            </a:extLst>
          </p:cNvPr>
          <p:cNvCxnSpPr>
            <a:cxnSpLocks/>
            <a:stCxn id="23" idx="2"/>
            <a:endCxn id="25" idx="3"/>
          </p:cNvCxnSpPr>
          <p:nvPr/>
        </p:nvCxnSpPr>
        <p:spPr>
          <a:xfrm flipH="1">
            <a:off x="6608320" y="2333102"/>
            <a:ext cx="1439100" cy="897600"/>
          </a:xfrm>
          <a:prstGeom prst="straightConnector1">
            <a:avLst/>
          </a:prstGeom>
          <a:noFill/>
          <a:ln w="9525" cap="flat" cmpd="sng">
            <a:solidFill>
              <a:schemeClr val="dk2"/>
            </a:solidFill>
            <a:prstDash val="solid"/>
            <a:round/>
            <a:headEnd type="none" w="med" len="med"/>
            <a:tailEnd type="triangle" w="med" len="med"/>
          </a:ln>
        </p:spPr>
      </p:cxnSp>
      <p:cxnSp>
        <p:nvCxnSpPr>
          <p:cNvPr id="29" name="Google Shape;166;p24">
            <a:extLst>
              <a:ext uri="{FF2B5EF4-FFF2-40B4-BE49-F238E27FC236}">
                <a16:creationId xmlns:a16="http://schemas.microsoft.com/office/drawing/2014/main" id="{D8847114-1805-4CB7-A340-678FEE5AE858}"/>
              </a:ext>
            </a:extLst>
          </p:cNvPr>
          <p:cNvCxnSpPr>
            <a:cxnSpLocks/>
            <a:stCxn id="25" idx="1"/>
            <a:endCxn id="27" idx="3"/>
          </p:cNvCxnSpPr>
          <p:nvPr/>
        </p:nvCxnSpPr>
        <p:spPr>
          <a:xfrm rot="10800000">
            <a:off x="4814395" y="3230552"/>
            <a:ext cx="568200" cy="0"/>
          </a:xfrm>
          <a:prstGeom prst="straightConnector1">
            <a:avLst/>
          </a:prstGeom>
          <a:noFill/>
          <a:ln w="9525" cap="flat" cmpd="sng">
            <a:solidFill>
              <a:schemeClr val="dk2"/>
            </a:solidFill>
            <a:prstDash val="solid"/>
            <a:round/>
            <a:headEnd type="none" w="med" len="med"/>
            <a:tailEnd type="triangle" w="med" len="med"/>
          </a:ln>
        </p:spPr>
      </p:cxnSp>
      <p:cxnSp>
        <p:nvCxnSpPr>
          <p:cNvPr id="30" name="Google Shape;167;p24">
            <a:extLst>
              <a:ext uri="{FF2B5EF4-FFF2-40B4-BE49-F238E27FC236}">
                <a16:creationId xmlns:a16="http://schemas.microsoft.com/office/drawing/2014/main" id="{847CC5CA-65B5-4B0C-8517-4C3C04E3B329}"/>
              </a:ext>
            </a:extLst>
          </p:cNvPr>
          <p:cNvCxnSpPr>
            <a:cxnSpLocks/>
            <a:stCxn id="27" idx="1"/>
            <a:endCxn id="26" idx="3"/>
          </p:cNvCxnSpPr>
          <p:nvPr/>
        </p:nvCxnSpPr>
        <p:spPr>
          <a:xfrm rot="10800000">
            <a:off x="2154295" y="3230552"/>
            <a:ext cx="920100" cy="0"/>
          </a:xfrm>
          <a:prstGeom prst="straightConnector1">
            <a:avLst/>
          </a:prstGeom>
          <a:noFill/>
          <a:ln w="9525" cap="flat" cmpd="sng">
            <a:solidFill>
              <a:schemeClr val="dk2"/>
            </a:solidFill>
            <a:prstDash val="solid"/>
            <a:round/>
            <a:headEnd type="none" w="med" len="med"/>
            <a:tailEnd type="triangle" w="med" len="med"/>
          </a:ln>
        </p:spPr>
      </p:cxnSp>
      <p:cxnSp>
        <p:nvCxnSpPr>
          <p:cNvPr id="31" name="Google Shape;168;p24">
            <a:extLst>
              <a:ext uri="{FF2B5EF4-FFF2-40B4-BE49-F238E27FC236}">
                <a16:creationId xmlns:a16="http://schemas.microsoft.com/office/drawing/2014/main" id="{34E1BAA1-1B5D-4B0A-881B-C476DFFE6B19}"/>
              </a:ext>
            </a:extLst>
          </p:cNvPr>
          <p:cNvCxnSpPr>
            <a:cxnSpLocks/>
            <a:stCxn id="25" idx="0"/>
            <a:endCxn id="12" idx="2"/>
          </p:cNvCxnSpPr>
          <p:nvPr/>
        </p:nvCxnSpPr>
        <p:spPr>
          <a:xfrm rot="10800000">
            <a:off x="1409995" y="1283702"/>
            <a:ext cx="4585500" cy="1684200"/>
          </a:xfrm>
          <a:prstGeom prst="straightConnector1">
            <a:avLst/>
          </a:prstGeom>
          <a:noFill/>
          <a:ln w="9525" cap="flat" cmpd="sng">
            <a:solidFill>
              <a:schemeClr val="dk2"/>
            </a:solidFill>
            <a:prstDash val="solid"/>
            <a:round/>
            <a:headEnd type="none" w="med" len="med"/>
            <a:tailEnd type="triangle" w="med" len="med"/>
          </a:ln>
        </p:spPr>
      </p:cxnSp>
      <p:cxnSp>
        <p:nvCxnSpPr>
          <p:cNvPr id="32" name="Google Shape;169;p24">
            <a:extLst>
              <a:ext uri="{FF2B5EF4-FFF2-40B4-BE49-F238E27FC236}">
                <a16:creationId xmlns:a16="http://schemas.microsoft.com/office/drawing/2014/main" id="{F640B5DE-8C79-4F72-A8B6-60AB432DEE69}"/>
              </a:ext>
            </a:extLst>
          </p:cNvPr>
          <p:cNvCxnSpPr>
            <a:cxnSpLocks/>
            <a:stCxn id="27" idx="0"/>
            <a:endCxn id="12" idx="2"/>
          </p:cNvCxnSpPr>
          <p:nvPr/>
        </p:nvCxnSpPr>
        <p:spPr>
          <a:xfrm rot="10800000">
            <a:off x="1409995" y="1283552"/>
            <a:ext cx="2534400" cy="1651500"/>
          </a:xfrm>
          <a:prstGeom prst="straightConnector1">
            <a:avLst/>
          </a:prstGeom>
          <a:noFill/>
          <a:ln w="9525" cap="flat" cmpd="sng">
            <a:solidFill>
              <a:schemeClr val="dk2"/>
            </a:solidFill>
            <a:prstDash val="solid"/>
            <a:round/>
            <a:headEnd type="none" w="med" len="med"/>
            <a:tailEnd type="triangle" w="med" len="med"/>
          </a:ln>
        </p:spPr>
      </p:cxnSp>
      <p:sp>
        <p:nvSpPr>
          <p:cNvPr id="33" name="Google Shape;170;p24">
            <a:extLst>
              <a:ext uri="{FF2B5EF4-FFF2-40B4-BE49-F238E27FC236}">
                <a16:creationId xmlns:a16="http://schemas.microsoft.com/office/drawing/2014/main" id="{7CB83C91-6605-4143-B04F-5DB1AA3FCDC7}"/>
              </a:ext>
            </a:extLst>
          </p:cNvPr>
          <p:cNvSpPr txBox="1"/>
          <p:nvPr/>
        </p:nvSpPr>
        <p:spPr>
          <a:xfrm>
            <a:off x="3114070" y="2134652"/>
            <a:ext cx="788100" cy="19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 else</a:t>
            </a:r>
            <a:endParaRPr/>
          </a:p>
        </p:txBody>
      </p:sp>
    </p:spTree>
    <p:extLst>
      <p:ext uri="{BB962C8B-B14F-4D97-AF65-F5344CB8AC3E}">
        <p14:creationId xmlns:p14="http://schemas.microsoft.com/office/powerpoint/2010/main" val="1413086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167"/>
        <p:cNvGrpSpPr/>
        <p:nvPr/>
      </p:nvGrpSpPr>
      <p:grpSpPr>
        <a:xfrm>
          <a:off x="0" y="0"/>
          <a:ext cx="0" cy="0"/>
          <a:chOff x="0" y="0"/>
          <a:chExt cx="0" cy="0"/>
        </a:xfrm>
      </p:grpSpPr>
      <p:sp>
        <p:nvSpPr>
          <p:cNvPr id="73" name="Rectangle 72">
            <a:extLst>
              <a:ext uri="{FF2B5EF4-FFF2-40B4-BE49-F238E27FC236}">
                <a16:creationId xmlns:a16="http://schemas.microsoft.com/office/drawing/2014/main" id="{2FAC8C30-93FA-4F99-80C4-C952D83A4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5" name="Picture 74">
            <a:extLst>
              <a:ext uri="{FF2B5EF4-FFF2-40B4-BE49-F238E27FC236}">
                <a16:creationId xmlns:a16="http://schemas.microsoft.com/office/drawing/2014/main" id="{F3ACDE2A-6BC1-4786-87B1-F7DA35351E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77" name="Straight Connector 76">
            <a:extLst>
              <a:ext uri="{FF2B5EF4-FFF2-40B4-BE49-F238E27FC236}">
                <a16:creationId xmlns:a16="http://schemas.microsoft.com/office/drawing/2014/main" id="{0A2CC8B5-9886-4AFA-BE09-6178A4ED30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Picture 3" descr="A person with green eyes&#10;&#10;Description automatically generated with medium confidence">
            <a:extLst>
              <a:ext uri="{FF2B5EF4-FFF2-40B4-BE49-F238E27FC236}">
                <a16:creationId xmlns:a16="http://schemas.microsoft.com/office/drawing/2014/main" id="{0485F48A-D561-487D-BE3E-BA34C3CF0D2F}"/>
              </a:ext>
            </a:extLst>
          </p:cNvPr>
          <p:cNvPicPr>
            <a:picLocks noChangeAspect="1"/>
          </p:cNvPicPr>
          <p:nvPr/>
        </p:nvPicPr>
        <p:blipFill>
          <a:blip r:embed="rId4"/>
          <a:stretch>
            <a:fillRect/>
          </a:stretch>
        </p:blipFill>
        <p:spPr>
          <a:xfrm>
            <a:off x="439287" y="718579"/>
            <a:ext cx="3869756" cy="3153850"/>
          </a:xfrm>
          <a:prstGeom prst="rect">
            <a:avLst/>
          </a:prstGeom>
          <a:effectLst>
            <a:outerShdw blurRad="50800" dist="38100" dir="2700000" algn="tl" rotWithShape="0">
              <a:prstClr val="black">
                <a:alpha val="40000"/>
              </a:prstClr>
            </a:outerShdw>
          </a:effectLst>
        </p:spPr>
      </p:pic>
      <p:pic>
        <p:nvPicPr>
          <p:cNvPr id="5" name="Picture 4" descr="A person with green eyes&#10;&#10;Description automatically generated">
            <a:extLst>
              <a:ext uri="{FF2B5EF4-FFF2-40B4-BE49-F238E27FC236}">
                <a16:creationId xmlns:a16="http://schemas.microsoft.com/office/drawing/2014/main" id="{FB81AEC0-40A2-42F6-BB0E-F55690ACFD06}"/>
              </a:ext>
            </a:extLst>
          </p:cNvPr>
          <p:cNvPicPr>
            <a:picLocks noChangeAspect="1"/>
          </p:cNvPicPr>
          <p:nvPr/>
        </p:nvPicPr>
        <p:blipFill>
          <a:blip r:embed="rId5"/>
          <a:stretch>
            <a:fillRect/>
          </a:stretch>
        </p:blipFill>
        <p:spPr>
          <a:xfrm>
            <a:off x="4791642" y="723415"/>
            <a:ext cx="3869757" cy="314417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03599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0" name="TextBox 59">
            <a:extLst>
              <a:ext uri="{FF2B5EF4-FFF2-40B4-BE49-F238E27FC236}">
                <a16:creationId xmlns:a16="http://schemas.microsoft.com/office/drawing/2014/main" id="{DCEA9B1E-6DBB-4997-ACC6-1A9BDF068653}"/>
              </a:ext>
            </a:extLst>
          </p:cNvPr>
          <p:cNvSpPr txBox="1"/>
          <p:nvPr/>
        </p:nvSpPr>
        <p:spPr>
          <a:xfrm>
            <a:off x="802888" y="795208"/>
            <a:ext cx="7850457" cy="2400657"/>
          </a:xfrm>
          <a:prstGeom prst="rect">
            <a:avLst/>
          </a:prstGeom>
          <a:noFill/>
        </p:spPr>
        <p:txBody>
          <a:bodyPr wrap="square">
            <a:spAutoFit/>
          </a:bodyPr>
          <a:lstStyle/>
          <a:p>
            <a:pPr lvl="0" algn="ctr" rtl="0">
              <a:spcBef>
                <a:spcPts val="0"/>
              </a:spcBef>
              <a:spcAft>
                <a:spcPts val="0"/>
              </a:spcAft>
            </a:pPr>
            <a:r>
              <a:rPr lang="en-US" sz="1500" b="1" dirty="0"/>
              <a:t>Conclusion</a:t>
            </a:r>
          </a:p>
          <a:p>
            <a:pPr lvl="0" algn="ctr" rtl="0">
              <a:spcBef>
                <a:spcPts val="0"/>
              </a:spcBef>
              <a:spcAft>
                <a:spcPts val="0"/>
              </a:spcAft>
            </a:pPr>
            <a:endParaRPr lang="en-US" sz="1500" dirty="0"/>
          </a:p>
          <a:p>
            <a:pPr marL="114300" lvl="0" algn="ctr" rtl="0">
              <a:spcBef>
                <a:spcPts val="0"/>
              </a:spcBef>
              <a:spcAft>
                <a:spcPts val="0"/>
              </a:spcAft>
              <a:buSzPts val="1800"/>
            </a:pPr>
            <a:r>
              <a:rPr lang="en-US" sz="1500" b="0" dirty="0"/>
              <a:t>This project plays a key role in reducing the catastrophic accidents caused by the truck drivers due to their drowsiness by warning with the help of an alarm.</a:t>
            </a:r>
          </a:p>
          <a:p>
            <a:pPr marL="114300" lvl="0" algn="ctr" rtl="0">
              <a:spcBef>
                <a:spcPts val="0"/>
              </a:spcBef>
              <a:spcAft>
                <a:spcPts val="0"/>
              </a:spcAft>
              <a:buSzPts val="1800"/>
            </a:pPr>
            <a:endParaRPr lang="en-US" sz="1500" b="0" dirty="0"/>
          </a:p>
          <a:p>
            <a:pPr marL="114300" algn="ctr">
              <a:buSzPts val="1800"/>
            </a:pPr>
            <a:r>
              <a:rPr lang="en-US" sz="1500" dirty="0"/>
              <a:t>We can implement this idea in cars and trucks  by which we can reduce the road accidents.</a:t>
            </a:r>
          </a:p>
          <a:p>
            <a:pPr marL="114300" lvl="0" algn="ctr" rtl="0">
              <a:spcBef>
                <a:spcPts val="0"/>
              </a:spcBef>
              <a:spcAft>
                <a:spcPts val="0"/>
              </a:spcAft>
              <a:buSzPts val="1800"/>
            </a:pPr>
            <a:endParaRPr lang="en-US" sz="1500" b="0" dirty="0"/>
          </a:p>
          <a:p>
            <a:pPr marL="457200" lvl="0" algn="ctr" rtl="0">
              <a:spcBef>
                <a:spcPts val="0"/>
              </a:spcBef>
              <a:spcAft>
                <a:spcPts val="0"/>
              </a:spcAft>
            </a:pPr>
            <a:endParaRPr lang="en-US" sz="1500" b="0" dirty="0"/>
          </a:p>
          <a:p>
            <a:pPr lvl="0" algn="ctr" rtl="0">
              <a:spcBef>
                <a:spcPts val="0"/>
              </a:spcBef>
              <a:spcAft>
                <a:spcPts val="0"/>
              </a:spcAft>
            </a:pPr>
            <a:endParaRPr lang="en-US" sz="1500" b="0" dirty="0"/>
          </a:p>
        </p:txBody>
      </p:sp>
    </p:spTree>
    <p:extLst>
      <p:ext uri="{BB962C8B-B14F-4D97-AF65-F5344CB8AC3E}">
        <p14:creationId xmlns:p14="http://schemas.microsoft.com/office/powerpoint/2010/main" val="4158544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0" name="TextBox 59">
            <a:extLst>
              <a:ext uri="{FF2B5EF4-FFF2-40B4-BE49-F238E27FC236}">
                <a16:creationId xmlns:a16="http://schemas.microsoft.com/office/drawing/2014/main" id="{DCEA9B1E-6DBB-4997-ACC6-1A9BDF068653}"/>
              </a:ext>
            </a:extLst>
          </p:cNvPr>
          <p:cNvSpPr txBox="1"/>
          <p:nvPr/>
        </p:nvSpPr>
        <p:spPr>
          <a:xfrm>
            <a:off x="802888" y="795208"/>
            <a:ext cx="7850457" cy="2862322"/>
          </a:xfrm>
          <a:prstGeom prst="rect">
            <a:avLst/>
          </a:prstGeom>
          <a:noFill/>
        </p:spPr>
        <p:txBody>
          <a:bodyPr wrap="square">
            <a:spAutoFit/>
          </a:bodyPr>
          <a:lstStyle/>
          <a:p>
            <a:pPr lvl="0" algn="ctr" rtl="0">
              <a:spcBef>
                <a:spcPts val="0"/>
              </a:spcBef>
              <a:spcAft>
                <a:spcPts val="0"/>
              </a:spcAft>
            </a:pPr>
            <a:r>
              <a:rPr lang="en-US" sz="1500" b="1" dirty="0"/>
              <a:t>Limitations and future work</a:t>
            </a:r>
          </a:p>
          <a:p>
            <a:pPr lvl="0" algn="ctr" rtl="0">
              <a:spcBef>
                <a:spcPts val="0"/>
              </a:spcBef>
              <a:spcAft>
                <a:spcPts val="0"/>
              </a:spcAft>
            </a:pPr>
            <a:r>
              <a:rPr lang="en-US" sz="1500" dirty="0"/>
              <a:t>The video is not working for the person who uses spectacles and also in the low light areas. So, we have to use a better classifier which can detect the eye clearly.</a:t>
            </a:r>
          </a:p>
          <a:p>
            <a:pPr lvl="0" algn="ctr" rtl="0">
              <a:spcBef>
                <a:spcPts val="0"/>
              </a:spcBef>
              <a:spcAft>
                <a:spcPts val="0"/>
              </a:spcAft>
            </a:pPr>
            <a:endParaRPr lang="en-US" sz="1500" dirty="0"/>
          </a:p>
          <a:p>
            <a:pPr algn="ctr"/>
            <a:r>
              <a:rPr lang="en-US" sz="1500" b="0" dirty="0"/>
              <a:t>This system can further be developed so that it can be implemented in other departments such as to detect employees who are sleeping in working hours.</a:t>
            </a:r>
          </a:p>
          <a:p>
            <a:pPr lvl="0" algn="ctr" rtl="0">
              <a:spcBef>
                <a:spcPts val="0"/>
              </a:spcBef>
              <a:spcAft>
                <a:spcPts val="0"/>
              </a:spcAft>
            </a:pPr>
            <a:endParaRPr lang="en-US" sz="1500" dirty="0"/>
          </a:p>
          <a:p>
            <a:pPr lvl="0" algn="ctr" rtl="0">
              <a:spcBef>
                <a:spcPts val="0"/>
              </a:spcBef>
              <a:spcAft>
                <a:spcPts val="0"/>
              </a:spcAft>
            </a:pPr>
            <a:endParaRPr lang="en-US" sz="1500" dirty="0"/>
          </a:p>
          <a:p>
            <a:pPr lvl="0" algn="ctr" rtl="0">
              <a:spcBef>
                <a:spcPts val="0"/>
              </a:spcBef>
              <a:spcAft>
                <a:spcPts val="0"/>
              </a:spcAft>
            </a:pPr>
            <a:r>
              <a:rPr lang="en-US" sz="1500" dirty="0"/>
              <a:t>We can also implement this concept in face time apps to detect the person is sleepy or not.</a:t>
            </a:r>
          </a:p>
          <a:p>
            <a:pPr marL="114300" lvl="0" algn="ctr" rtl="0">
              <a:spcBef>
                <a:spcPts val="0"/>
              </a:spcBef>
              <a:spcAft>
                <a:spcPts val="0"/>
              </a:spcAft>
              <a:buSzPts val="1800"/>
            </a:pPr>
            <a:r>
              <a:rPr lang="en-US" sz="1500" b="0" dirty="0"/>
              <a:t>.</a:t>
            </a:r>
          </a:p>
          <a:p>
            <a:pPr lvl="0" algn="ctr" rtl="0">
              <a:spcBef>
                <a:spcPts val="0"/>
              </a:spcBef>
              <a:spcAft>
                <a:spcPts val="0"/>
              </a:spcAft>
            </a:pPr>
            <a:endParaRPr lang="en-US" sz="1500" b="0" dirty="0"/>
          </a:p>
        </p:txBody>
      </p:sp>
    </p:spTree>
    <p:extLst>
      <p:ext uri="{BB962C8B-B14F-4D97-AF65-F5344CB8AC3E}">
        <p14:creationId xmlns:p14="http://schemas.microsoft.com/office/powerpoint/2010/main" val="367388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Shape 167"/>
        <p:cNvGrpSpPr/>
        <p:nvPr/>
      </p:nvGrpSpPr>
      <p:grpSpPr>
        <a:xfrm>
          <a:off x="0" y="0"/>
          <a:ext cx="0" cy="0"/>
          <a:chOff x="0" y="0"/>
          <a:chExt cx="0" cy="0"/>
        </a:xfrm>
      </p:grpSpPr>
      <p:pic>
        <p:nvPicPr>
          <p:cNvPr id="109" name="Picture 108">
            <a:extLst>
              <a:ext uri="{FF2B5EF4-FFF2-40B4-BE49-F238E27FC236}">
                <a16:creationId xmlns:a16="http://schemas.microsoft.com/office/drawing/2014/main" id="{F28373B5-F4E4-4102-9D27-E17631B4C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4589502"/>
            <a:ext cx="9144000" cy="557212"/>
          </a:xfrm>
          <a:prstGeom prst="rect">
            <a:avLst/>
          </a:prstGeom>
        </p:spPr>
      </p:pic>
      <p:sp>
        <p:nvSpPr>
          <p:cNvPr id="111" name="Rectangle 110">
            <a:extLst>
              <a:ext uri="{FF2B5EF4-FFF2-40B4-BE49-F238E27FC236}">
                <a16:creationId xmlns:a16="http://schemas.microsoft.com/office/drawing/2014/main" id="{F23306E6-5D0B-439F-BB88-7F1CEA89B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576"/>
            <a:ext cx="9144000" cy="4235268"/>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3" name="Straight Connector 112">
            <a:extLst>
              <a:ext uri="{FF2B5EF4-FFF2-40B4-BE49-F238E27FC236}">
                <a16:creationId xmlns:a16="http://schemas.microsoft.com/office/drawing/2014/main" id="{23D9016E-713D-40ED-A242-4F407E9053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0951"/>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06E4F4B6-B981-4284-BB88-5B702BA3D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 useBgFill="1">
        <p:nvSpPr>
          <p:cNvPr id="117" name="Rectangle 116">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8" name="Google Shape;168;p24"/>
          <p:cNvSpPr txBox="1">
            <a:spLocks noGrp="1"/>
          </p:cNvSpPr>
          <p:nvPr>
            <p:ph type="title"/>
          </p:nvPr>
        </p:nvSpPr>
        <p:spPr>
          <a:xfrm>
            <a:off x="1444004" y="103634"/>
            <a:ext cx="6817399" cy="2742560"/>
          </a:xfrm>
          <a:prstGeom prst="rect">
            <a:avLst/>
          </a:prstGeom>
        </p:spPr>
        <p:txBody>
          <a:bodyPr spcFirstLastPara="1" vert="horz" lIns="91440" tIns="45720" rIns="91440" bIns="0" rtlCol="0" anchor="b" anchorCtr="0">
            <a:normAutofit/>
          </a:bodyPr>
          <a:lstStyle/>
          <a:p>
            <a:pPr lvl="0" algn="ctr" defTabSz="914400">
              <a:spcAft>
                <a:spcPts val="0"/>
              </a:spcAft>
            </a:pPr>
            <a:r>
              <a:rPr lang="en-US" sz="1500" b="1" dirty="0"/>
              <a:t>Deliverables:</a:t>
            </a:r>
          </a:p>
          <a:p>
            <a:pPr lvl="0" algn="ctr" defTabSz="914400">
              <a:spcAft>
                <a:spcPts val="0"/>
              </a:spcAft>
            </a:pPr>
            <a:endParaRPr lang="en-US" sz="1500" dirty="0"/>
          </a:p>
          <a:p>
            <a:pPr marL="114300" lvl="0" algn="ctr" defTabSz="914400">
              <a:spcAft>
                <a:spcPts val="0"/>
              </a:spcAft>
              <a:buSzPts val="1800"/>
            </a:pPr>
            <a:r>
              <a:rPr lang="en-US" sz="1500" dirty="0"/>
              <a:t>A python file(.</a:t>
            </a:r>
            <a:r>
              <a:rPr lang="en-US" sz="1500" dirty="0" err="1"/>
              <a:t>py</a:t>
            </a:r>
            <a:r>
              <a:rPr lang="en-US" sz="1500" dirty="0"/>
              <a:t>) will be delivered at last.</a:t>
            </a:r>
          </a:p>
          <a:p>
            <a:pPr marL="457200" lvl="0" algn="ctr" defTabSz="914400">
              <a:spcAft>
                <a:spcPts val="0"/>
              </a:spcAft>
            </a:pPr>
            <a:endParaRPr lang="en-US" sz="1500" dirty="0"/>
          </a:p>
          <a:p>
            <a:pPr marL="114300" lvl="0" algn="ctr" defTabSz="914400">
              <a:spcAft>
                <a:spcPts val="0"/>
              </a:spcAft>
              <a:buSzPts val="1800"/>
            </a:pPr>
            <a:r>
              <a:rPr lang="en-US" sz="1500" dirty="0"/>
              <a:t>Output will be an alarm sound when the person sleeps.</a:t>
            </a:r>
            <a:br>
              <a:rPr lang="en-US" sz="1500" dirty="0"/>
            </a:br>
            <a:endParaRPr lang="en-US" sz="1500" dirty="0"/>
          </a:p>
          <a:p>
            <a:pPr marL="114300" lvl="0" algn="ctr" defTabSz="914400">
              <a:spcAft>
                <a:spcPts val="0"/>
              </a:spcAft>
              <a:buSzPts val="1800"/>
            </a:pPr>
            <a:r>
              <a:rPr lang="en-US" sz="1500" dirty="0"/>
              <a:t>.DAT file and .wav will be delivered at the last. </a:t>
            </a:r>
          </a:p>
          <a:p>
            <a:pPr lvl="0" algn="ctr" defTabSz="914400">
              <a:spcAft>
                <a:spcPts val="0"/>
              </a:spcAft>
            </a:pPr>
            <a:r>
              <a:rPr lang="en-US" sz="1500" dirty="0"/>
              <a:t> </a:t>
            </a:r>
          </a:p>
        </p:txBody>
      </p:sp>
      <p:pic>
        <p:nvPicPr>
          <p:cNvPr id="121" name="Picture 120">
            <a:extLst>
              <a:ext uri="{FF2B5EF4-FFF2-40B4-BE49-F238E27FC236}">
                <a16:creationId xmlns:a16="http://schemas.microsoft.com/office/drawing/2014/main" id="{DB0BC59A-2B7C-4A64-A799-D5A9D81CBF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7964" t="7249" r="15828" b="37306"/>
          <a:stretch/>
        </p:blipFill>
        <p:spPr>
          <a:xfrm>
            <a:off x="1524877" y="3545541"/>
            <a:ext cx="6516869" cy="114780"/>
          </a:xfrm>
          <a:prstGeom prst="rect">
            <a:avLst/>
          </a:prstGeom>
          <a:noFill/>
          <a:ln>
            <a:noFill/>
          </a:ln>
        </p:spPr>
      </p:pic>
      <p:pic>
        <p:nvPicPr>
          <p:cNvPr id="123" name="Picture 122">
            <a:extLst>
              <a:ext uri="{FF2B5EF4-FFF2-40B4-BE49-F238E27FC236}">
                <a16:creationId xmlns:a16="http://schemas.microsoft.com/office/drawing/2014/main" id="{82F98C5B-B608-4654-AE47-5FB1726512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4597570"/>
            <a:ext cx="9144000" cy="557213"/>
          </a:xfrm>
          <a:prstGeom prst="rect">
            <a:avLst/>
          </a:prstGeom>
        </p:spPr>
      </p:pic>
    </p:spTree>
    <p:extLst>
      <p:ext uri="{BB962C8B-B14F-4D97-AF65-F5344CB8AC3E}">
        <p14:creationId xmlns:p14="http://schemas.microsoft.com/office/powerpoint/2010/main" val="413087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68"/>
                                        </p:tgtEl>
                                        <p:attrNameLst>
                                          <p:attrName>style.visibility</p:attrName>
                                        </p:attrNameLst>
                                      </p:cBhvr>
                                      <p:to>
                                        <p:strVal val="visible"/>
                                      </p:to>
                                    </p:set>
                                    <p:animEffect transition="in" filter="fade">
                                      <p:cBhvr>
                                        <p:cTn id="7" dur="7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Shape 167"/>
        <p:cNvGrpSpPr/>
        <p:nvPr/>
      </p:nvGrpSpPr>
      <p:grpSpPr>
        <a:xfrm>
          <a:off x="0" y="0"/>
          <a:ext cx="0" cy="0"/>
          <a:chOff x="0" y="0"/>
          <a:chExt cx="0" cy="0"/>
        </a:xfrm>
      </p:grpSpPr>
      <p:pic>
        <p:nvPicPr>
          <p:cNvPr id="109" name="Picture 108">
            <a:extLst>
              <a:ext uri="{FF2B5EF4-FFF2-40B4-BE49-F238E27FC236}">
                <a16:creationId xmlns:a16="http://schemas.microsoft.com/office/drawing/2014/main" id="{F28373B5-F4E4-4102-9D27-E17631B4C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4589502"/>
            <a:ext cx="9144000" cy="557212"/>
          </a:xfrm>
          <a:prstGeom prst="rect">
            <a:avLst/>
          </a:prstGeom>
        </p:spPr>
      </p:pic>
      <p:sp>
        <p:nvSpPr>
          <p:cNvPr id="111" name="Rectangle 110">
            <a:extLst>
              <a:ext uri="{FF2B5EF4-FFF2-40B4-BE49-F238E27FC236}">
                <a16:creationId xmlns:a16="http://schemas.microsoft.com/office/drawing/2014/main" id="{F23306E6-5D0B-439F-BB88-7F1CEA89B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576"/>
            <a:ext cx="9144000" cy="4235268"/>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3" name="Straight Connector 112">
            <a:extLst>
              <a:ext uri="{FF2B5EF4-FFF2-40B4-BE49-F238E27FC236}">
                <a16:creationId xmlns:a16="http://schemas.microsoft.com/office/drawing/2014/main" id="{23D9016E-713D-40ED-A242-4F407E9053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0951"/>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06E4F4B6-B981-4284-BB88-5B702BA3D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 useBgFill="1">
        <p:nvSpPr>
          <p:cNvPr id="117" name="Rectangle 116">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8" name="Google Shape;168;p24"/>
          <p:cNvSpPr txBox="1">
            <a:spLocks noGrp="1"/>
          </p:cNvSpPr>
          <p:nvPr>
            <p:ph type="title"/>
          </p:nvPr>
        </p:nvSpPr>
        <p:spPr>
          <a:xfrm>
            <a:off x="1302757" y="44160"/>
            <a:ext cx="6817399" cy="2742560"/>
          </a:xfrm>
          <a:prstGeom prst="rect">
            <a:avLst/>
          </a:prstGeom>
        </p:spPr>
        <p:txBody>
          <a:bodyPr spcFirstLastPara="1" vert="horz" lIns="91440" tIns="45720" rIns="91440" bIns="0" rtlCol="0" anchor="b" anchorCtr="0">
            <a:normAutofit/>
          </a:bodyPr>
          <a:lstStyle/>
          <a:p>
            <a:pPr lvl="0" algn="ctr">
              <a:spcBef>
                <a:spcPts val="0"/>
              </a:spcBef>
            </a:pPr>
            <a:r>
              <a:rPr lang="en-US" sz="1500" b="1" dirty="0"/>
              <a:t>References</a:t>
            </a:r>
            <a:br>
              <a:rPr lang="en-US" sz="1500" dirty="0"/>
            </a:br>
            <a:br>
              <a:rPr lang="en-US" sz="1500" dirty="0"/>
            </a:br>
            <a:r>
              <a:rPr lang="en-US" sz="1500" dirty="0"/>
              <a:t>Facial landmark detection using </a:t>
            </a:r>
            <a:r>
              <a:rPr lang="en-US" sz="1500" dirty="0" err="1"/>
              <a:t>dlib</a:t>
            </a:r>
            <a:r>
              <a:rPr lang="en-US" sz="1500" dirty="0"/>
              <a:t> by Adrian </a:t>
            </a:r>
            <a:r>
              <a:rPr lang="en-US" sz="1500" dirty="0" err="1"/>
              <a:t>Rosebrock</a:t>
            </a:r>
            <a:br>
              <a:rPr lang="en-US" sz="1500" dirty="0"/>
            </a:br>
            <a:br>
              <a:rPr lang="en-US" sz="1500" u="sng" dirty="0"/>
            </a:br>
            <a:r>
              <a:rPr lang="en-US" sz="1500" dirty="0" err="1"/>
              <a:t>Opencv</a:t>
            </a:r>
            <a:r>
              <a:rPr lang="en-US" sz="1500" dirty="0"/>
              <a:t> tutorials with examples</a:t>
            </a:r>
            <a:br>
              <a:rPr lang="en-US" sz="1500" dirty="0"/>
            </a:br>
            <a:r>
              <a:rPr lang="en-US" sz="1500" u="sng" dirty="0">
                <a:solidFill>
                  <a:schemeClr val="hlink"/>
                </a:solidFill>
                <a:hlinkClick r:id="rId5"/>
              </a:rPr>
              <a:t>https://www.learnopencv.com/</a:t>
            </a:r>
            <a:br>
              <a:rPr lang="en-US" sz="1500" u="sng" dirty="0"/>
            </a:br>
            <a:endParaRPr lang="en-US" sz="1500" u="sng" dirty="0">
              <a:hlinkClick r:id="rId6"/>
            </a:endParaRPr>
          </a:p>
        </p:txBody>
      </p:sp>
      <p:pic>
        <p:nvPicPr>
          <p:cNvPr id="121" name="Picture 120">
            <a:extLst>
              <a:ext uri="{FF2B5EF4-FFF2-40B4-BE49-F238E27FC236}">
                <a16:creationId xmlns:a16="http://schemas.microsoft.com/office/drawing/2014/main" id="{DB0BC59A-2B7C-4A64-A799-D5A9D81CBF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7964" t="7249" r="15828" b="37306"/>
          <a:stretch/>
        </p:blipFill>
        <p:spPr>
          <a:xfrm>
            <a:off x="1524877" y="3545541"/>
            <a:ext cx="6516869" cy="114780"/>
          </a:xfrm>
          <a:prstGeom prst="rect">
            <a:avLst/>
          </a:prstGeom>
          <a:noFill/>
          <a:ln>
            <a:noFill/>
          </a:ln>
        </p:spPr>
      </p:pic>
      <p:pic>
        <p:nvPicPr>
          <p:cNvPr id="123" name="Picture 122">
            <a:extLst>
              <a:ext uri="{FF2B5EF4-FFF2-40B4-BE49-F238E27FC236}">
                <a16:creationId xmlns:a16="http://schemas.microsoft.com/office/drawing/2014/main" id="{82F98C5B-B608-4654-AE47-5FB1726512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4597570"/>
            <a:ext cx="9144000" cy="557213"/>
          </a:xfrm>
          <a:prstGeom prst="rect">
            <a:avLst/>
          </a:prstGeom>
        </p:spPr>
      </p:pic>
    </p:spTree>
    <p:extLst>
      <p:ext uri="{BB962C8B-B14F-4D97-AF65-F5344CB8AC3E}">
        <p14:creationId xmlns:p14="http://schemas.microsoft.com/office/powerpoint/2010/main" val="64298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68"/>
                                        </p:tgtEl>
                                        <p:attrNameLst>
                                          <p:attrName>style.visibility</p:attrName>
                                        </p:attrNameLst>
                                      </p:cBhvr>
                                      <p:to>
                                        <p:strVal val="visible"/>
                                      </p:to>
                                    </p:set>
                                    <p:animEffect transition="in" filter="fade">
                                      <p:cBhvr>
                                        <p:cTn id="7" dur="7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75" name="Straight Connector 74">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26" name="Picture 2" descr="Download Thank You HD images for PPT, Whatsapp, Facebook download - social  lover | Thank you images, Hd images, Thankful">
            <a:extLst>
              <a:ext uri="{FF2B5EF4-FFF2-40B4-BE49-F238E27FC236}">
                <a16:creationId xmlns:a16="http://schemas.microsoft.com/office/drawing/2014/main" id="{6B018F9B-D7F2-4CD6-A8DF-757204FC1F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3"/>
          <a:stretch/>
        </p:blipFill>
        <p:spPr bwMode="auto">
          <a:xfrm>
            <a:off x="20" y="10"/>
            <a:ext cx="9143980" cy="5143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79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Shape 167"/>
        <p:cNvGrpSpPr/>
        <p:nvPr/>
      </p:nvGrpSpPr>
      <p:grpSpPr>
        <a:xfrm>
          <a:off x="0" y="0"/>
          <a:ext cx="0" cy="0"/>
          <a:chOff x="0" y="0"/>
          <a:chExt cx="0" cy="0"/>
        </a:xfrm>
      </p:grpSpPr>
      <p:pic>
        <p:nvPicPr>
          <p:cNvPr id="109" name="Picture 108">
            <a:extLst>
              <a:ext uri="{FF2B5EF4-FFF2-40B4-BE49-F238E27FC236}">
                <a16:creationId xmlns:a16="http://schemas.microsoft.com/office/drawing/2014/main" id="{F28373B5-F4E4-4102-9D27-E17631B4C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4589502"/>
            <a:ext cx="9144000" cy="557212"/>
          </a:xfrm>
          <a:prstGeom prst="rect">
            <a:avLst/>
          </a:prstGeom>
        </p:spPr>
      </p:pic>
      <p:sp>
        <p:nvSpPr>
          <p:cNvPr id="111" name="Rectangle 110">
            <a:extLst>
              <a:ext uri="{FF2B5EF4-FFF2-40B4-BE49-F238E27FC236}">
                <a16:creationId xmlns:a16="http://schemas.microsoft.com/office/drawing/2014/main" id="{F23306E6-5D0B-439F-BB88-7F1CEA89B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576"/>
            <a:ext cx="9144000" cy="4235268"/>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3" name="Straight Connector 112">
            <a:extLst>
              <a:ext uri="{FF2B5EF4-FFF2-40B4-BE49-F238E27FC236}">
                <a16:creationId xmlns:a16="http://schemas.microsoft.com/office/drawing/2014/main" id="{23D9016E-713D-40ED-A242-4F407E9053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0951"/>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06E4F4B6-B981-4284-BB88-5B702BA3D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 useBgFill="1">
        <p:nvSpPr>
          <p:cNvPr id="117" name="Rectangle 116">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21" name="Picture 120">
            <a:extLst>
              <a:ext uri="{FF2B5EF4-FFF2-40B4-BE49-F238E27FC236}">
                <a16:creationId xmlns:a16="http://schemas.microsoft.com/office/drawing/2014/main" id="{DB0BC59A-2B7C-4A64-A799-D5A9D81CBF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7964" t="7249" r="15828" b="37306"/>
          <a:stretch/>
        </p:blipFill>
        <p:spPr>
          <a:xfrm>
            <a:off x="1524877" y="3545541"/>
            <a:ext cx="6516869" cy="114780"/>
          </a:xfrm>
          <a:prstGeom prst="rect">
            <a:avLst/>
          </a:prstGeom>
          <a:noFill/>
          <a:ln>
            <a:noFill/>
          </a:ln>
        </p:spPr>
      </p:pic>
      <p:pic>
        <p:nvPicPr>
          <p:cNvPr id="123" name="Picture 122">
            <a:extLst>
              <a:ext uri="{FF2B5EF4-FFF2-40B4-BE49-F238E27FC236}">
                <a16:creationId xmlns:a16="http://schemas.microsoft.com/office/drawing/2014/main" id="{82F98C5B-B608-4654-AE47-5FB1726512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4597570"/>
            <a:ext cx="9144000" cy="557213"/>
          </a:xfrm>
          <a:prstGeom prst="rect">
            <a:avLst/>
          </a:prstGeom>
        </p:spPr>
      </p:pic>
      <p:sp>
        <p:nvSpPr>
          <p:cNvPr id="11" name="TextBox 10">
            <a:extLst>
              <a:ext uri="{FF2B5EF4-FFF2-40B4-BE49-F238E27FC236}">
                <a16:creationId xmlns:a16="http://schemas.microsoft.com/office/drawing/2014/main" id="{E16E86B7-E8B9-4280-AE6B-3B3CB91C874C}"/>
              </a:ext>
            </a:extLst>
          </p:cNvPr>
          <p:cNvSpPr txBox="1"/>
          <p:nvPr/>
        </p:nvSpPr>
        <p:spPr>
          <a:xfrm>
            <a:off x="1524877" y="1052334"/>
            <a:ext cx="4575716" cy="2031325"/>
          </a:xfrm>
          <a:prstGeom prst="rect">
            <a:avLst/>
          </a:prstGeom>
          <a:noFill/>
        </p:spPr>
        <p:txBody>
          <a:bodyPr wrap="square">
            <a:spAutoFit/>
          </a:bodyPr>
          <a:lstStyle/>
          <a:p>
            <a:pPr marL="0" lvl="0" indent="0" algn="l" rtl="0">
              <a:spcBef>
                <a:spcPts val="0"/>
              </a:spcBef>
              <a:spcAft>
                <a:spcPts val="0"/>
              </a:spcAft>
              <a:buClr>
                <a:srgbClr val="000000"/>
              </a:buClr>
              <a:buSzPts val="1100"/>
              <a:buFont typeface="Arial"/>
              <a:buNone/>
            </a:pPr>
            <a:r>
              <a:rPr lang="en-US" dirty="0">
                <a:solidFill>
                  <a:srgbClr val="000000"/>
                </a:solidFill>
                <a:latin typeface="Lato"/>
                <a:ea typeface="Lato"/>
                <a:cs typeface="Lato"/>
                <a:sym typeface="Lato"/>
              </a:rPr>
              <a:t>Agenda</a:t>
            </a:r>
          </a:p>
          <a:p>
            <a:pPr marL="0" lvl="0" indent="0" algn="l" rtl="0">
              <a:spcBef>
                <a:spcPts val="0"/>
              </a:spcBef>
              <a:spcAft>
                <a:spcPts val="0"/>
              </a:spcAft>
              <a:buClr>
                <a:srgbClr val="000000"/>
              </a:buClr>
              <a:buSzPts val="1100"/>
              <a:buFont typeface="Arial"/>
              <a:buNone/>
            </a:pPr>
            <a:endParaRPr lang="en-US" dirty="0">
              <a:solidFill>
                <a:srgbClr val="000000"/>
              </a:solidFill>
              <a:latin typeface="Lato"/>
              <a:ea typeface="Lato"/>
              <a:cs typeface="Lato"/>
              <a:sym typeface="Lato"/>
            </a:endParaRPr>
          </a:p>
          <a:p>
            <a:pPr marL="457200" lvl="0" indent="-355600" algn="l" rtl="0">
              <a:spcBef>
                <a:spcPts val="0"/>
              </a:spcBef>
              <a:spcAft>
                <a:spcPts val="0"/>
              </a:spcAft>
              <a:buClr>
                <a:srgbClr val="000000"/>
              </a:buClr>
              <a:buSzPts val="2000"/>
              <a:buFont typeface="Lato"/>
              <a:buChar char="❖"/>
            </a:pPr>
            <a:r>
              <a:rPr lang="en-US" sz="1800" dirty="0">
                <a:solidFill>
                  <a:srgbClr val="000000"/>
                </a:solidFill>
                <a:latin typeface="Lato"/>
                <a:ea typeface="Lato"/>
                <a:cs typeface="Lato"/>
                <a:sym typeface="Lato"/>
              </a:rPr>
              <a:t>Introduction</a:t>
            </a:r>
          </a:p>
          <a:p>
            <a:pPr marL="457200" lvl="0" indent="-355600" algn="l" rtl="0">
              <a:spcBef>
                <a:spcPts val="0"/>
              </a:spcBef>
              <a:spcAft>
                <a:spcPts val="0"/>
              </a:spcAft>
              <a:buClr>
                <a:srgbClr val="000000"/>
              </a:buClr>
              <a:buSzPts val="2000"/>
              <a:buFont typeface="Lato"/>
              <a:buChar char="❖"/>
            </a:pPr>
            <a:r>
              <a:rPr lang="en-US" sz="1800" dirty="0">
                <a:solidFill>
                  <a:srgbClr val="000000"/>
                </a:solidFill>
                <a:latin typeface="Lato"/>
                <a:ea typeface="Lato"/>
                <a:cs typeface="Lato"/>
                <a:sym typeface="Lato"/>
              </a:rPr>
              <a:t>Procedure</a:t>
            </a:r>
          </a:p>
          <a:p>
            <a:pPr marL="457200" lvl="0" indent="-355600" algn="l" rtl="0">
              <a:spcBef>
                <a:spcPts val="0"/>
              </a:spcBef>
              <a:spcAft>
                <a:spcPts val="0"/>
              </a:spcAft>
              <a:buClr>
                <a:srgbClr val="000000"/>
              </a:buClr>
              <a:buSzPts val="2000"/>
              <a:buFont typeface="Lato"/>
              <a:buChar char="❖"/>
            </a:pPr>
            <a:r>
              <a:rPr lang="en-US" sz="1800" dirty="0">
                <a:solidFill>
                  <a:srgbClr val="000000"/>
                </a:solidFill>
                <a:latin typeface="Lato"/>
                <a:ea typeface="Lato"/>
                <a:cs typeface="Lato"/>
                <a:sym typeface="Lato"/>
              </a:rPr>
              <a:t>Implementation</a:t>
            </a:r>
          </a:p>
          <a:p>
            <a:pPr marL="457200" lvl="0" indent="-355600" algn="l" rtl="0">
              <a:spcBef>
                <a:spcPts val="0"/>
              </a:spcBef>
              <a:spcAft>
                <a:spcPts val="0"/>
              </a:spcAft>
              <a:buClr>
                <a:srgbClr val="000000"/>
              </a:buClr>
              <a:buSzPts val="2000"/>
              <a:buFont typeface="Lato"/>
              <a:buChar char="❖"/>
            </a:pPr>
            <a:r>
              <a:rPr lang="en-US" sz="1800" dirty="0">
                <a:solidFill>
                  <a:srgbClr val="000000"/>
                </a:solidFill>
                <a:latin typeface="Lato"/>
                <a:ea typeface="Lato"/>
                <a:cs typeface="Lato"/>
                <a:sym typeface="Lato"/>
              </a:rPr>
              <a:t>Conclusion</a:t>
            </a:r>
          </a:p>
          <a:p>
            <a:pPr marL="457200" lvl="0" indent="-355600" algn="l" rtl="0">
              <a:spcBef>
                <a:spcPts val="0"/>
              </a:spcBef>
              <a:spcAft>
                <a:spcPts val="0"/>
              </a:spcAft>
              <a:buClr>
                <a:srgbClr val="000000"/>
              </a:buClr>
              <a:buSzPts val="2000"/>
              <a:buFont typeface="Lato"/>
              <a:buChar char="❖"/>
            </a:pPr>
            <a:r>
              <a:rPr lang="en-US" sz="1800" dirty="0">
                <a:solidFill>
                  <a:srgbClr val="000000"/>
                </a:solidFill>
                <a:latin typeface="Lato"/>
                <a:ea typeface="Lato"/>
                <a:cs typeface="Lato"/>
                <a:sym typeface="Lato"/>
              </a:rPr>
              <a:t>References</a:t>
            </a:r>
            <a:endParaRPr lang="en-US" dirty="0"/>
          </a:p>
        </p:txBody>
      </p:sp>
    </p:spTree>
    <p:extLst>
      <p:ext uri="{BB962C8B-B14F-4D97-AF65-F5344CB8AC3E}">
        <p14:creationId xmlns:p14="http://schemas.microsoft.com/office/powerpoint/2010/main" val="1871140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Shape 99"/>
        <p:cNvGrpSpPr/>
        <p:nvPr/>
      </p:nvGrpSpPr>
      <p:grpSpPr>
        <a:xfrm>
          <a:off x="0" y="0"/>
          <a:ext cx="0" cy="0"/>
          <a:chOff x="0" y="0"/>
          <a:chExt cx="0" cy="0"/>
        </a:xfrm>
      </p:grpSpPr>
      <p:pic>
        <p:nvPicPr>
          <p:cNvPr id="105" name="Picture 104">
            <a:extLst>
              <a:ext uri="{FF2B5EF4-FFF2-40B4-BE49-F238E27FC236}">
                <a16:creationId xmlns:a16="http://schemas.microsoft.com/office/drawing/2014/main" id="{F28373B5-F4E4-4102-9D27-E17631B4C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4589502"/>
            <a:ext cx="9144000" cy="557212"/>
          </a:xfrm>
          <a:prstGeom prst="rect">
            <a:avLst/>
          </a:prstGeom>
        </p:spPr>
      </p:pic>
      <p:sp>
        <p:nvSpPr>
          <p:cNvPr id="107" name="Rectangle 106">
            <a:extLst>
              <a:ext uri="{FF2B5EF4-FFF2-40B4-BE49-F238E27FC236}">
                <a16:creationId xmlns:a16="http://schemas.microsoft.com/office/drawing/2014/main" id="{F23306E6-5D0B-439F-BB88-7F1CEA89B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576"/>
            <a:ext cx="9144000" cy="4235268"/>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9" name="Straight Connector 108">
            <a:extLst>
              <a:ext uri="{FF2B5EF4-FFF2-40B4-BE49-F238E27FC236}">
                <a16:creationId xmlns:a16="http://schemas.microsoft.com/office/drawing/2014/main" id="{23D9016E-713D-40ED-A242-4F407E9053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0951"/>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1" name="Picture 110">
            <a:extLst>
              <a:ext uri="{FF2B5EF4-FFF2-40B4-BE49-F238E27FC236}">
                <a16:creationId xmlns:a16="http://schemas.microsoft.com/office/drawing/2014/main" id="{06E4F4B6-B981-4284-BB88-5B702BA3D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 useBgFill="1">
        <p:nvSpPr>
          <p:cNvPr id="113" name="Rectangle 112">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0" name="Google Shape;100;p15"/>
          <p:cNvSpPr txBox="1">
            <a:spLocks noGrp="1"/>
          </p:cNvSpPr>
          <p:nvPr>
            <p:ph type="title"/>
          </p:nvPr>
        </p:nvSpPr>
        <p:spPr>
          <a:xfrm>
            <a:off x="851243" y="577196"/>
            <a:ext cx="7864135" cy="2742560"/>
          </a:xfrm>
          <a:prstGeom prst="rect">
            <a:avLst/>
          </a:prstGeom>
        </p:spPr>
        <p:txBody>
          <a:bodyPr spcFirstLastPara="1" vert="horz" lIns="91440" tIns="45720" rIns="91440" bIns="0" rtlCol="0" anchor="b" anchorCtr="0">
            <a:normAutofit fontScale="90000"/>
          </a:bodyPr>
          <a:lstStyle/>
          <a:p>
            <a:pPr lvl="0" algn="ctr" defTabSz="914400">
              <a:spcAft>
                <a:spcPts val="0"/>
              </a:spcAft>
              <a:buClr>
                <a:srgbClr val="000000"/>
              </a:buClr>
              <a:buSzPts val="1100"/>
            </a:pPr>
            <a:r>
              <a:rPr lang="en-US" sz="2000" b="1" dirty="0"/>
              <a:t>Introduction</a:t>
            </a:r>
            <a:br>
              <a:rPr lang="en-US" sz="1500" dirty="0"/>
            </a:br>
            <a:br>
              <a:rPr lang="en-US" sz="1500" dirty="0"/>
            </a:br>
            <a:r>
              <a:rPr lang="en-US" sz="1500" dirty="0"/>
              <a:t>        </a:t>
            </a:r>
            <a:br>
              <a:rPr lang="en-US" sz="1500" dirty="0"/>
            </a:br>
            <a:r>
              <a:rPr lang="en-US" sz="1500" dirty="0"/>
              <a:t>According to the National Highway Traffic Safety Administration, sleepy driving causes almost 100,000 traffic collisions each year, resulting in more than 1,500 deaths and 70,000 injuries. The majority of sleepy driving incidents happen between the hours of midnight and 6 a.m., when drivers are alone in their vehicles.</a:t>
            </a:r>
            <a:br>
              <a:rPr lang="en-US" sz="1500" dirty="0"/>
            </a:br>
            <a:endParaRPr lang="en-US" sz="1500" dirty="0"/>
          </a:p>
          <a:p>
            <a:pPr marL="114300" lvl="0" algn="ctr" defTabSz="914400">
              <a:spcAft>
                <a:spcPts val="0"/>
              </a:spcAft>
              <a:buSzPts val="1800"/>
            </a:pPr>
            <a:r>
              <a:rPr lang="en-US" sz="1500" dirty="0"/>
              <a:t>Anti-sleep alarm system is the method to determine whether a given person’s eyes are closed and if the eyes have been closed for a certain amount of time, we’ll assume that he is starting to doze off and play an alarm to wake them up.</a:t>
            </a:r>
          </a:p>
          <a:p>
            <a:pPr marL="457200" lvl="0" algn="ctr" defTabSz="914400">
              <a:spcAft>
                <a:spcPts val="0"/>
              </a:spcAft>
              <a:buClr>
                <a:srgbClr val="000000"/>
              </a:buClr>
              <a:buSzPts val="1100"/>
            </a:pPr>
            <a:endParaRPr lang="en-US" sz="1500" dirty="0"/>
          </a:p>
          <a:p>
            <a:pPr marL="114300" lvl="0" algn="ctr" defTabSz="914400">
              <a:spcAft>
                <a:spcPts val="0"/>
              </a:spcAft>
              <a:buSzPts val="1800"/>
            </a:pPr>
            <a:r>
              <a:rPr lang="en-US" sz="1500" dirty="0"/>
              <a:t> Detecting the face from the video stream and applying the facial landmark predictor to monitor the eyes is the main aspect of this system.</a:t>
            </a:r>
          </a:p>
        </p:txBody>
      </p:sp>
      <p:pic>
        <p:nvPicPr>
          <p:cNvPr id="117" name="Picture 116">
            <a:extLst>
              <a:ext uri="{FF2B5EF4-FFF2-40B4-BE49-F238E27FC236}">
                <a16:creationId xmlns:a16="http://schemas.microsoft.com/office/drawing/2014/main" id="{DB0BC59A-2B7C-4A64-A799-D5A9D81CBF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7964" t="7249" r="15828" b="37306"/>
          <a:stretch/>
        </p:blipFill>
        <p:spPr>
          <a:xfrm>
            <a:off x="1524877" y="3545541"/>
            <a:ext cx="6516869" cy="114780"/>
          </a:xfrm>
          <a:prstGeom prst="rect">
            <a:avLst/>
          </a:prstGeom>
          <a:noFill/>
          <a:ln>
            <a:noFill/>
          </a:ln>
        </p:spPr>
      </p:pic>
      <p:pic>
        <p:nvPicPr>
          <p:cNvPr id="119" name="Picture 118">
            <a:extLst>
              <a:ext uri="{FF2B5EF4-FFF2-40B4-BE49-F238E27FC236}">
                <a16:creationId xmlns:a16="http://schemas.microsoft.com/office/drawing/2014/main" id="{82F98C5B-B608-4654-AE47-5FB1726512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4597570"/>
            <a:ext cx="9144000" cy="5572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100"/>
                                        </p:tgtEl>
                                        <p:attrNameLst>
                                          <p:attrName>style.visibility</p:attrName>
                                        </p:attrNameLst>
                                      </p:cBhvr>
                                      <p:to>
                                        <p:strVal val="visible"/>
                                      </p:to>
                                    </p:set>
                                    <p:animEffect transition="in" filter="fade">
                                      <p:cBhvr>
                                        <p:cTn id="7" dur="4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Shape 104"/>
        <p:cNvGrpSpPr/>
        <p:nvPr/>
      </p:nvGrpSpPr>
      <p:grpSpPr>
        <a:xfrm>
          <a:off x="0" y="0"/>
          <a:ext cx="0" cy="0"/>
          <a:chOff x="0" y="0"/>
          <a:chExt cx="0" cy="0"/>
        </a:xfrm>
      </p:grpSpPr>
      <p:pic>
        <p:nvPicPr>
          <p:cNvPr id="154" name="Picture 153">
            <a:extLst>
              <a:ext uri="{FF2B5EF4-FFF2-40B4-BE49-F238E27FC236}">
                <a16:creationId xmlns:a16="http://schemas.microsoft.com/office/drawing/2014/main" id="{F28373B5-F4E4-4102-9D27-E17631B4C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4589502"/>
            <a:ext cx="9144000" cy="557212"/>
          </a:xfrm>
          <a:prstGeom prst="rect">
            <a:avLst/>
          </a:prstGeom>
        </p:spPr>
      </p:pic>
      <p:sp>
        <p:nvSpPr>
          <p:cNvPr id="156" name="Rectangle 155">
            <a:extLst>
              <a:ext uri="{FF2B5EF4-FFF2-40B4-BE49-F238E27FC236}">
                <a16:creationId xmlns:a16="http://schemas.microsoft.com/office/drawing/2014/main" id="{F23306E6-5D0B-439F-BB88-7F1CEA89B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576"/>
            <a:ext cx="9144000" cy="4235268"/>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8" name="Straight Connector 157">
            <a:extLst>
              <a:ext uri="{FF2B5EF4-FFF2-40B4-BE49-F238E27FC236}">
                <a16:creationId xmlns:a16="http://schemas.microsoft.com/office/drawing/2014/main" id="{23D9016E-713D-40ED-A242-4F407E9053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0951"/>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60" name="Picture 159">
            <a:extLst>
              <a:ext uri="{FF2B5EF4-FFF2-40B4-BE49-F238E27FC236}">
                <a16:creationId xmlns:a16="http://schemas.microsoft.com/office/drawing/2014/main" id="{06E4F4B6-B981-4284-BB88-5B702BA3D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 useBgFill="1">
        <p:nvSpPr>
          <p:cNvPr id="162" name="Rectangle 161">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5" name="Google Shape;105;p16"/>
          <p:cNvSpPr txBox="1">
            <a:spLocks noGrp="1"/>
          </p:cNvSpPr>
          <p:nvPr>
            <p:ph type="title"/>
          </p:nvPr>
        </p:nvSpPr>
        <p:spPr>
          <a:xfrm>
            <a:off x="1473740" y="601723"/>
            <a:ext cx="6817399" cy="2742560"/>
          </a:xfrm>
          <a:prstGeom prst="rect">
            <a:avLst/>
          </a:prstGeom>
        </p:spPr>
        <p:txBody>
          <a:bodyPr spcFirstLastPara="1" vert="horz" lIns="91440" tIns="45720" rIns="91440" bIns="0" rtlCol="0" anchor="b" anchorCtr="0">
            <a:normAutofit fontScale="90000"/>
          </a:bodyPr>
          <a:lstStyle/>
          <a:p>
            <a:pPr lvl="0" algn="ctr" defTabSz="914400">
              <a:spcAft>
                <a:spcPts val="0"/>
              </a:spcAft>
            </a:pPr>
            <a:r>
              <a:rPr lang="en-US" sz="1700" b="1" dirty="0"/>
              <a:t>Objectives</a:t>
            </a:r>
          </a:p>
          <a:p>
            <a:pPr lvl="0" algn="ctr" defTabSz="914400">
              <a:spcAft>
                <a:spcPts val="0"/>
              </a:spcAft>
            </a:pPr>
            <a:endParaRPr lang="en-US" sz="1700" dirty="0"/>
          </a:p>
          <a:p>
            <a:pPr marL="114300" lvl="0" algn="ctr" defTabSz="914400">
              <a:spcAft>
                <a:spcPts val="0"/>
              </a:spcAft>
              <a:buSzPts val="1800"/>
            </a:pPr>
            <a:r>
              <a:rPr lang="en-US" sz="1700" dirty="0"/>
              <a:t>The proposal is to determine whether the person in front of the web camera is active or sleepy.</a:t>
            </a:r>
          </a:p>
          <a:p>
            <a:pPr marL="457200" lvl="0" algn="ctr" defTabSz="914400">
              <a:spcAft>
                <a:spcPts val="0"/>
              </a:spcAft>
            </a:pPr>
            <a:endParaRPr lang="en-US" sz="1700" dirty="0"/>
          </a:p>
          <a:p>
            <a:pPr marL="114300" lvl="0" algn="ctr" defTabSz="914400">
              <a:spcAft>
                <a:spcPts val="0"/>
              </a:spcAft>
              <a:buSzPts val="1800"/>
            </a:pPr>
            <a:r>
              <a:rPr lang="en-US" sz="1700" dirty="0"/>
              <a:t>This system is mainly used to detect the drowsiness of a driver to reduce the catastrophic accidents due his drowsiness with the help of an alarm. </a:t>
            </a:r>
            <a:br>
              <a:rPr lang="en-US" sz="1700" dirty="0"/>
            </a:br>
            <a:br>
              <a:rPr lang="en-US" sz="1700" dirty="0"/>
            </a:br>
            <a:r>
              <a:rPr lang="en-US" sz="1800" dirty="0"/>
              <a:t>To develop a system that use eyes closure as a way to detect fatigue and drowsiness.</a:t>
            </a:r>
            <a:br>
              <a:rPr lang="en-US" sz="1800" dirty="0"/>
            </a:br>
            <a:endParaRPr lang="en-US" sz="1700" dirty="0"/>
          </a:p>
        </p:txBody>
      </p:sp>
      <p:pic>
        <p:nvPicPr>
          <p:cNvPr id="166" name="Picture 165">
            <a:extLst>
              <a:ext uri="{FF2B5EF4-FFF2-40B4-BE49-F238E27FC236}">
                <a16:creationId xmlns:a16="http://schemas.microsoft.com/office/drawing/2014/main" id="{DB0BC59A-2B7C-4A64-A799-D5A9D81CBF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7964" t="7249" r="15828" b="37306"/>
          <a:stretch/>
        </p:blipFill>
        <p:spPr>
          <a:xfrm>
            <a:off x="1524877" y="3545541"/>
            <a:ext cx="6516869" cy="114780"/>
          </a:xfrm>
          <a:prstGeom prst="rect">
            <a:avLst/>
          </a:prstGeom>
          <a:noFill/>
          <a:ln>
            <a:noFill/>
          </a:ln>
        </p:spPr>
      </p:pic>
      <p:pic>
        <p:nvPicPr>
          <p:cNvPr id="168" name="Picture 167">
            <a:extLst>
              <a:ext uri="{FF2B5EF4-FFF2-40B4-BE49-F238E27FC236}">
                <a16:creationId xmlns:a16="http://schemas.microsoft.com/office/drawing/2014/main" id="{82F98C5B-B608-4654-AE47-5FB1726512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4597570"/>
            <a:ext cx="9144000" cy="5572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05"/>
                                        </p:tgtEl>
                                        <p:attrNameLst>
                                          <p:attrName>style.visibility</p:attrName>
                                        </p:attrNameLst>
                                      </p:cBhvr>
                                      <p:to>
                                        <p:strVal val="visible"/>
                                      </p:to>
                                    </p:set>
                                    <p:animEffect transition="in" filter="fade">
                                      <p:cBhvr>
                                        <p:cTn id="7" dur="7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Shape 167"/>
        <p:cNvGrpSpPr/>
        <p:nvPr/>
      </p:nvGrpSpPr>
      <p:grpSpPr>
        <a:xfrm>
          <a:off x="0" y="0"/>
          <a:ext cx="0" cy="0"/>
          <a:chOff x="0" y="0"/>
          <a:chExt cx="0" cy="0"/>
        </a:xfrm>
      </p:grpSpPr>
      <p:pic>
        <p:nvPicPr>
          <p:cNvPr id="109" name="Picture 108">
            <a:extLst>
              <a:ext uri="{FF2B5EF4-FFF2-40B4-BE49-F238E27FC236}">
                <a16:creationId xmlns:a16="http://schemas.microsoft.com/office/drawing/2014/main" id="{F28373B5-F4E4-4102-9D27-E17631B4C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4589502"/>
            <a:ext cx="9144000" cy="557212"/>
          </a:xfrm>
          <a:prstGeom prst="rect">
            <a:avLst/>
          </a:prstGeom>
        </p:spPr>
      </p:pic>
      <p:sp>
        <p:nvSpPr>
          <p:cNvPr id="111" name="Rectangle 110">
            <a:extLst>
              <a:ext uri="{FF2B5EF4-FFF2-40B4-BE49-F238E27FC236}">
                <a16:creationId xmlns:a16="http://schemas.microsoft.com/office/drawing/2014/main" id="{F23306E6-5D0B-439F-BB88-7F1CEA89B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576"/>
            <a:ext cx="9144000" cy="4235268"/>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3" name="Straight Connector 112">
            <a:extLst>
              <a:ext uri="{FF2B5EF4-FFF2-40B4-BE49-F238E27FC236}">
                <a16:creationId xmlns:a16="http://schemas.microsoft.com/office/drawing/2014/main" id="{23D9016E-713D-40ED-A242-4F407E9053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0951"/>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06E4F4B6-B981-4284-BB88-5B702BA3D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 useBgFill="1">
        <p:nvSpPr>
          <p:cNvPr id="117" name="Rectangle 116">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8" name="Google Shape;168;p24"/>
          <p:cNvSpPr txBox="1">
            <a:spLocks noGrp="1"/>
          </p:cNvSpPr>
          <p:nvPr>
            <p:ph type="title"/>
          </p:nvPr>
        </p:nvSpPr>
        <p:spPr>
          <a:xfrm>
            <a:off x="1473740" y="1382306"/>
            <a:ext cx="6817399" cy="2742560"/>
          </a:xfrm>
          <a:prstGeom prst="rect">
            <a:avLst/>
          </a:prstGeom>
        </p:spPr>
        <p:txBody>
          <a:bodyPr spcFirstLastPara="1" vert="horz" lIns="91440" tIns="45720" rIns="91440" bIns="0" rtlCol="0" anchor="b" anchorCtr="0">
            <a:noAutofit/>
          </a:bodyPr>
          <a:lstStyle/>
          <a:p>
            <a:pPr lvl="0" algn="ctr" defTabSz="914400">
              <a:spcAft>
                <a:spcPts val="0"/>
              </a:spcAft>
            </a:pPr>
            <a:r>
              <a:rPr lang="en-US" sz="1500" b="1" dirty="0"/>
              <a:t>Approach</a:t>
            </a:r>
          </a:p>
          <a:p>
            <a:pPr lvl="0" algn="ctr" defTabSz="914400">
              <a:spcAft>
                <a:spcPts val="0"/>
              </a:spcAft>
            </a:pPr>
            <a:endParaRPr lang="en-US" sz="1500" dirty="0"/>
          </a:p>
          <a:p>
            <a:pPr marL="114300" lvl="0" algn="ctr" defTabSz="914400">
              <a:spcAft>
                <a:spcPts val="0"/>
              </a:spcAft>
              <a:buSzPts val="1800"/>
            </a:pPr>
            <a:r>
              <a:rPr lang="en-US" sz="1500" dirty="0"/>
              <a:t>This project will be implemented in python. The Image is taken from the video through the front camera.</a:t>
            </a:r>
          </a:p>
          <a:p>
            <a:pPr marL="457200" lvl="0" algn="ctr" defTabSz="914400">
              <a:spcAft>
                <a:spcPts val="0"/>
              </a:spcAft>
            </a:pPr>
            <a:endParaRPr lang="en-US" sz="1500" dirty="0"/>
          </a:p>
          <a:p>
            <a:pPr marL="114300" lvl="0" algn="ctr" defTabSz="914400">
              <a:spcAft>
                <a:spcPts val="0"/>
              </a:spcAft>
              <a:buSzPts val="1800"/>
            </a:pPr>
            <a:r>
              <a:rPr lang="en-US" sz="1500" dirty="0"/>
              <a:t>For the detection of facial landmarks the image is loaded in .</a:t>
            </a:r>
            <a:r>
              <a:rPr lang="en-US" sz="1500" dirty="0" err="1"/>
              <a:t>dat</a:t>
            </a:r>
            <a:r>
              <a:rPr lang="en-US" sz="1500" dirty="0"/>
              <a:t> file.</a:t>
            </a:r>
            <a:br>
              <a:rPr lang="en-US" sz="1500" dirty="0"/>
            </a:br>
            <a:r>
              <a:rPr lang="en-US" sz="1500" dirty="0"/>
              <a:t>EAR is calculated.(Eye Aspect Ratio)</a:t>
            </a:r>
            <a:br>
              <a:rPr lang="en-US" sz="1500" dirty="0"/>
            </a:br>
            <a:endParaRPr lang="en-US" sz="1500" dirty="0"/>
          </a:p>
          <a:p>
            <a:pPr marL="114300" algn="ctr" defTabSz="914400">
              <a:buSzPts val="1800"/>
            </a:pPr>
            <a:r>
              <a:rPr lang="en-US" sz="1500" dirty="0"/>
              <a:t>The shape predictor will internally use SVM classifier based on HOG(Histogram of Oriented Gradients) </a:t>
            </a:r>
            <a:br>
              <a:rPr lang="en-US" sz="1500" dirty="0"/>
            </a:br>
            <a:br>
              <a:rPr lang="en-US" sz="1500" dirty="0"/>
            </a:br>
            <a:br>
              <a:rPr lang="en-US" sz="1500" dirty="0"/>
            </a:br>
            <a:endParaRPr lang="en-US" sz="1500" dirty="0"/>
          </a:p>
          <a:p>
            <a:pPr lvl="0" algn="ctr" defTabSz="914400">
              <a:spcAft>
                <a:spcPts val="0"/>
              </a:spcAft>
            </a:pPr>
            <a:endParaRPr lang="en-US" sz="1500" dirty="0"/>
          </a:p>
          <a:p>
            <a:pPr lvl="0" algn="ctr" defTabSz="914400">
              <a:spcAft>
                <a:spcPts val="0"/>
              </a:spcAft>
            </a:pPr>
            <a:endParaRPr lang="en-US" sz="1500" dirty="0"/>
          </a:p>
        </p:txBody>
      </p:sp>
      <p:pic>
        <p:nvPicPr>
          <p:cNvPr id="121" name="Picture 120">
            <a:extLst>
              <a:ext uri="{FF2B5EF4-FFF2-40B4-BE49-F238E27FC236}">
                <a16:creationId xmlns:a16="http://schemas.microsoft.com/office/drawing/2014/main" id="{DB0BC59A-2B7C-4A64-A799-D5A9D81CBF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7964" t="7249" r="15828" b="37306"/>
          <a:stretch/>
        </p:blipFill>
        <p:spPr>
          <a:xfrm>
            <a:off x="1524877" y="3545541"/>
            <a:ext cx="6516869" cy="114780"/>
          </a:xfrm>
          <a:prstGeom prst="rect">
            <a:avLst/>
          </a:prstGeom>
          <a:noFill/>
          <a:ln>
            <a:noFill/>
          </a:ln>
        </p:spPr>
      </p:pic>
      <p:pic>
        <p:nvPicPr>
          <p:cNvPr id="123" name="Picture 122">
            <a:extLst>
              <a:ext uri="{FF2B5EF4-FFF2-40B4-BE49-F238E27FC236}">
                <a16:creationId xmlns:a16="http://schemas.microsoft.com/office/drawing/2014/main" id="{82F98C5B-B608-4654-AE47-5FB1726512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4597570"/>
            <a:ext cx="9144000" cy="5572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168"/>
                                        </p:tgtEl>
                                        <p:attrNameLst>
                                          <p:attrName>style.visibility</p:attrName>
                                        </p:attrNameLst>
                                      </p:cBhvr>
                                      <p:to>
                                        <p:strVal val="visible"/>
                                      </p:to>
                                    </p:set>
                                    <p:animEffect transition="in" filter="fade">
                                      <p:cBhvr>
                                        <p:cTn id="7" dur="4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Shape 167"/>
        <p:cNvGrpSpPr/>
        <p:nvPr/>
      </p:nvGrpSpPr>
      <p:grpSpPr>
        <a:xfrm>
          <a:off x="0" y="0"/>
          <a:ext cx="0" cy="0"/>
          <a:chOff x="0" y="0"/>
          <a:chExt cx="0" cy="0"/>
        </a:xfrm>
      </p:grpSpPr>
      <p:pic>
        <p:nvPicPr>
          <p:cNvPr id="109" name="Picture 108">
            <a:extLst>
              <a:ext uri="{FF2B5EF4-FFF2-40B4-BE49-F238E27FC236}">
                <a16:creationId xmlns:a16="http://schemas.microsoft.com/office/drawing/2014/main" id="{F28373B5-F4E4-4102-9D27-E17631B4C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4589502"/>
            <a:ext cx="9144000" cy="557212"/>
          </a:xfrm>
          <a:prstGeom prst="rect">
            <a:avLst/>
          </a:prstGeom>
        </p:spPr>
      </p:pic>
      <p:sp>
        <p:nvSpPr>
          <p:cNvPr id="111" name="Rectangle 110">
            <a:extLst>
              <a:ext uri="{FF2B5EF4-FFF2-40B4-BE49-F238E27FC236}">
                <a16:creationId xmlns:a16="http://schemas.microsoft.com/office/drawing/2014/main" id="{F23306E6-5D0B-439F-BB88-7F1CEA89B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576"/>
            <a:ext cx="9144000" cy="4235268"/>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3" name="Straight Connector 112">
            <a:extLst>
              <a:ext uri="{FF2B5EF4-FFF2-40B4-BE49-F238E27FC236}">
                <a16:creationId xmlns:a16="http://schemas.microsoft.com/office/drawing/2014/main" id="{23D9016E-713D-40ED-A242-4F407E9053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0951"/>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06E4F4B6-B981-4284-BB88-5B702BA3D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 useBgFill="1">
        <p:nvSpPr>
          <p:cNvPr id="117" name="Rectangle 116">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21" name="Picture 120">
            <a:extLst>
              <a:ext uri="{FF2B5EF4-FFF2-40B4-BE49-F238E27FC236}">
                <a16:creationId xmlns:a16="http://schemas.microsoft.com/office/drawing/2014/main" id="{DB0BC59A-2B7C-4A64-A799-D5A9D81CBF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7964" t="7249" r="15828" b="37306"/>
          <a:stretch/>
        </p:blipFill>
        <p:spPr>
          <a:xfrm>
            <a:off x="1524877" y="3545541"/>
            <a:ext cx="6516869" cy="114780"/>
          </a:xfrm>
          <a:prstGeom prst="rect">
            <a:avLst/>
          </a:prstGeom>
          <a:noFill/>
          <a:ln>
            <a:noFill/>
          </a:ln>
        </p:spPr>
      </p:pic>
      <p:pic>
        <p:nvPicPr>
          <p:cNvPr id="123" name="Picture 122">
            <a:extLst>
              <a:ext uri="{FF2B5EF4-FFF2-40B4-BE49-F238E27FC236}">
                <a16:creationId xmlns:a16="http://schemas.microsoft.com/office/drawing/2014/main" id="{82F98C5B-B608-4654-AE47-5FB1726512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4597570"/>
            <a:ext cx="9144000" cy="557213"/>
          </a:xfrm>
          <a:prstGeom prst="rect">
            <a:avLst/>
          </a:prstGeom>
        </p:spPr>
      </p:pic>
      <p:sp>
        <p:nvSpPr>
          <p:cNvPr id="14" name="TextBox 13">
            <a:extLst>
              <a:ext uri="{FF2B5EF4-FFF2-40B4-BE49-F238E27FC236}">
                <a16:creationId xmlns:a16="http://schemas.microsoft.com/office/drawing/2014/main" id="{2DF407A5-7FBB-45C3-8EB1-A0BE488F090F}"/>
              </a:ext>
            </a:extLst>
          </p:cNvPr>
          <p:cNvSpPr txBox="1"/>
          <p:nvPr/>
        </p:nvSpPr>
        <p:spPr>
          <a:xfrm>
            <a:off x="802325" y="1161388"/>
            <a:ext cx="7961971" cy="1708160"/>
          </a:xfrm>
          <a:prstGeom prst="rect">
            <a:avLst/>
          </a:prstGeom>
          <a:noFill/>
        </p:spPr>
        <p:txBody>
          <a:bodyPr wrap="square">
            <a:spAutoFit/>
          </a:bodyPr>
          <a:lstStyle/>
          <a:p>
            <a:pPr lvl="0" rtl="0">
              <a:spcBef>
                <a:spcPts val="0"/>
              </a:spcBef>
              <a:spcAft>
                <a:spcPts val="0"/>
              </a:spcAft>
            </a:pPr>
            <a:r>
              <a:rPr lang="en-US" sz="1500" dirty="0"/>
              <a:t>Procedure</a:t>
            </a:r>
          </a:p>
          <a:p>
            <a:pPr lvl="0" rtl="0">
              <a:spcBef>
                <a:spcPts val="0"/>
              </a:spcBef>
              <a:spcAft>
                <a:spcPts val="0"/>
              </a:spcAft>
            </a:pPr>
            <a:endParaRPr lang="en-US" sz="1500" dirty="0"/>
          </a:p>
          <a:p>
            <a:pPr marL="114300" lvl="0" rtl="0">
              <a:spcBef>
                <a:spcPts val="0"/>
              </a:spcBef>
              <a:spcAft>
                <a:spcPts val="0"/>
              </a:spcAft>
              <a:buSzPts val="1800"/>
            </a:pPr>
            <a:r>
              <a:rPr lang="en-US" sz="1500" dirty="0"/>
              <a:t>STEP 1: </a:t>
            </a:r>
            <a:r>
              <a:rPr lang="en-US" sz="1500" b="0" dirty="0"/>
              <a:t>We used </a:t>
            </a:r>
            <a:r>
              <a:rPr lang="en-US" sz="1500" b="0" dirty="0" err="1"/>
              <a:t>dlib</a:t>
            </a:r>
            <a:r>
              <a:rPr lang="en-US" sz="1500" b="0" dirty="0"/>
              <a:t> , </a:t>
            </a:r>
            <a:r>
              <a:rPr lang="en-US" sz="1500" b="0" dirty="0" err="1"/>
              <a:t>imutils</a:t>
            </a:r>
            <a:r>
              <a:rPr lang="en-US" sz="1500" b="0" dirty="0"/>
              <a:t> , </a:t>
            </a:r>
            <a:r>
              <a:rPr lang="en-US" sz="1500" b="0" dirty="0" err="1"/>
              <a:t>numpy</a:t>
            </a:r>
            <a:r>
              <a:rPr lang="en-US" sz="1500" b="0" dirty="0"/>
              <a:t> , </a:t>
            </a:r>
            <a:r>
              <a:rPr lang="en-US" sz="1500" b="0" dirty="0" err="1"/>
              <a:t>scipy</a:t>
            </a:r>
            <a:r>
              <a:rPr lang="en-US" sz="1500" b="0" dirty="0"/>
              <a:t> , cv2 packages</a:t>
            </a:r>
          </a:p>
          <a:p>
            <a:pPr lvl="0" rtl="0">
              <a:spcBef>
                <a:spcPts val="0"/>
              </a:spcBef>
              <a:spcAft>
                <a:spcPts val="0"/>
              </a:spcAft>
            </a:pPr>
            <a:endParaRPr lang="en-US" sz="1500" b="0" dirty="0"/>
          </a:p>
          <a:p>
            <a:pPr marL="114300" lvl="0" rtl="0">
              <a:spcBef>
                <a:spcPts val="0"/>
              </a:spcBef>
              <a:spcAft>
                <a:spcPts val="0"/>
              </a:spcAft>
              <a:buSzPts val="1800"/>
            </a:pPr>
            <a:r>
              <a:rPr lang="en-US" sz="1500" dirty="0"/>
              <a:t>STEP 2: </a:t>
            </a:r>
            <a:r>
              <a:rPr lang="en-US" sz="1500" b="0" dirty="0"/>
              <a:t>From </a:t>
            </a:r>
            <a:r>
              <a:rPr lang="en-US" sz="1500" b="0" dirty="0" err="1"/>
              <a:t>imutils</a:t>
            </a:r>
            <a:r>
              <a:rPr lang="en-US" sz="1500" b="0" dirty="0"/>
              <a:t> package , import </a:t>
            </a:r>
            <a:r>
              <a:rPr lang="en-US" sz="1500" b="0" dirty="0" err="1"/>
              <a:t>VideoStream</a:t>
            </a:r>
            <a:r>
              <a:rPr lang="en-US" sz="1500" b="0" dirty="0"/>
              <a:t> thread and instantiate the video stream using the webcam index of the laptop.</a:t>
            </a:r>
          </a:p>
          <a:p>
            <a:pPr marL="457200" lvl="0" rtl="0">
              <a:spcBef>
                <a:spcPts val="0"/>
              </a:spcBef>
              <a:spcAft>
                <a:spcPts val="0"/>
              </a:spcAft>
            </a:pPr>
            <a:r>
              <a:rPr lang="en-US" sz="1500" b="0" dirty="0"/>
              <a:t>Start the video thread and loop over the frames from the video stream.</a:t>
            </a:r>
            <a:endParaRPr lang="en-US" sz="1500" dirty="0"/>
          </a:p>
        </p:txBody>
      </p:sp>
    </p:spTree>
    <p:extLst>
      <p:ext uri="{BB962C8B-B14F-4D97-AF65-F5344CB8AC3E}">
        <p14:creationId xmlns:p14="http://schemas.microsoft.com/office/powerpoint/2010/main" val="342743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Shape 167"/>
        <p:cNvGrpSpPr/>
        <p:nvPr/>
      </p:nvGrpSpPr>
      <p:grpSpPr>
        <a:xfrm>
          <a:off x="0" y="0"/>
          <a:ext cx="0" cy="0"/>
          <a:chOff x="0" y="0"/>
          <a:chExt cx="0" cy="0"/>
        </a:xfrm>
      </p:grpSpPr>
      <p:pic>
        <p:nvPicPr>
          <p:cNvPr id="109" name="Picture 108">
            <a:extLst>
              <a:ext uri="{FF2B5EF4-FFF2-40B4-BE49-F238E27FC236}">
                <a16:creationId xmlns:a16="http://schemas.microsoft.com/office/drawing/2014/main" id="{F28373B5-F4E4-4102-9D27-E17631B4C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4589502"/>
            <a:ext cx="9144000" cy="557212"/>
          </a:xfrm>
          <a:prstGeom prst="rect">
            <a:avLst/>
          </a:prstGeom>
        </p:spPr>
      </p:pic>
      <p:sp>
        <p:nvSpPr>
          <p:cNvPr id="111" name="Rectangle 110">
            <a:extLst>
              <a:ext uri="{FF2B5EF4-FFF2-40B4-BE49-F238E27FC236}">
                <a16:creationId xmlns:a16="http://schemas.microsoft.com/office/drawing/2014/main" id="{F23306E6-5D0B-439F-BB88-7F1CEA89B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576"/>
            <a:ext cx="9144000" cy="4235268"/>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3" name="Straight Connector 112">
            <a:extLst>
              <a:ext uri="{FF2B5EF4-FFF2-40B4-BE49-F238E27FC236}">
                <a16:creationId xmlns:a16="http://schemas.microsoft.com/office/drawing/2014/main" id="{23D9016E-713D-40ED-A242-4F407E9053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0951"/>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06E4F4B6-B981-4284-BB88-5B702BA3D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 useBgFill="1">
        <p:nvSpPr>
          <p:cNvPr id="117" name="Rectangle 116">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21" name="Picture 120">
            <a:extLst>
              <a:ext uri="{FF2B5EF4-FFF2-40B4-BE49-F238E27FC236}">
                <a16:creationId xmlns:a16="http://schemas.microsoft.com/office/drawing/2014/main" id="{DB0BC59A-2B7C-4A64-A799-D5A9D81CBF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7964" t="7249" r="15828" b="37306"/>
          <a:stretch/>
        </p:blipFill>
        <p:spPr>
          <a:xfrm>
            <a:off x="1524877" y="3545541"/>
            <a:ext cx="6516869" cy="114780"/>
          </a:xfrm>
          <a:prstGeom prst="rect">
            <a:avLst/>
          </a:prstGeom>
          <a:noFill/>
          <a:ln>
            <a:noFill/>
          </a:ln>
        </p:spPr>
      </p:pic>
      <p:pic>
        <p:nvPicPr>
          <p:cNvPr id="123" name="Picture 122">
            <a:extLst>
              <a:ext uri="{FF2B5EF4-FFF2-40B4-BE49-F238E27FC236}">
                <a16:creationId xmlns:a16="http://schemas.microsoft.com/office/drawing/2014/main" id="{82F98C5B-B608-4654-AE47-5FB1726512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4597570"/>
            <a:ext cx="9144000" cy="557213"/>
          </a:xfrm>
          <a:prstGeom prst="rect">
            <a:avLst/>
          </a:prstGeom>
        </p:spPr>
      </p:pic>
      <p:sp>
        <p:nvSpPr>
          <p:cNvPr id="11" name="TextBox 10">
            <a:extLst>
              <a:ext uri="{FF2B5EF4-FFF2-40B4-BE49-F238E27FC236}">
                <a16:creationId xmlns:a16="http://schemas.microsoft.com/office/drawing/2014/main" id="{EDEE372F-7C83-44C1-8C3C-06E38EE9CCA3}"/>
              </a:ext>
            </a:extLst>
          </p:cNvPr>
          <p:cNvSpPr txBox="1"/>
          <p:nvPr/>
        </p:nvSpPr>
        <p:spPr>
          <a:xfrm>
            <a:off x="735981" y="973253"/>
            <a:ext cx="8229600" cy="1938992"/>
          </a:xfrm>
          <a:prstGeom prst="rect">
            <a:avLst/>
          </a:prstGeom>
          <a:noFill/>
        </p:spPr>
        <p:txBody>
          <a:bodyPr wrap="square">
            <a:spAutoFit/>
          </a:bodyPr>
          <a:lstStyle/>
          <a:p>
            <a:pPr marL="114300" lvl="0" algn="l" rtl="0">
              <a:spcBef>
                <a:spcPts val="0"/>
              </a:spcBef>
              <a:spcAft>
                <a:spcPts val="0"/>
              </a:spcAft>
              <a:buSzPts val="1800"/>
            </a:pPr>
            <a:r>
              <a:rPr lang="en-US" sz="1500" dirty="0"/>
              <a:t>STEP 3 : </a:t>
            </a:r>
            <a:r>
              <a:rPr lang="en-US" sz="1500" b="0" dirty="0"/>
              <a:t>Grab the frame from the video stream, resize it, and convert it into the gray scale. Detect the faces from the gray scale obtained using the </a:t>
            </a:r>
            <a:r>
              <a:rPr lang="en-US" sz="1500" b="0" dirty="0" err="1"/>
              <a:t>dlib’s</a:t>
            </a:r>
            <a:r>
              <a:rPr lang="en-US" sz="1500" b="0" dirty="0"/>
              <a:t> facial detector.</a:t>
            </a:r>
          </a:p>
          <a:p>
            <a:pPr marL="457200" lvl="0" algn="l" rtl="0">
              <a:spcBef>
                <a:spcPts val="0"/>
              </a:spcBef>
              <a:spcAft>
                <a:spcPts val="0"/>
              </a:spcAft>
            </a:pPr>
            <a:endParaRPr lang="en-US" sz="1500" b="0" dirty="0"/>
          </a:p>
          <a:p>
            <a:pPr marL="114300" lvl="0" algn="l" rtl="0">
              <a:spcBef>
                <a:spcPts val="0"/>
              </a:spcBef>
              <a:spcAft>
                <a:spcPts val="0"/>
              </a:spcAft>
              <a:buSzPts val="1800"/>
            </a:pPr>
            <a:r>
              <a:rPr lang="en-US" sz="1500" dirty="0"/>
              <a:t>STEP 4 : </a:t>
            </a:r>
            <a:r>
              <a:rPr lang="en-US" sz="1500" b="0" dirty="0"/>
              <a:t>Determine the facial landmarks for the face detected in Step 3 using the </a:t>
            </a:r>
            <a:r>
              <a:rPr lang="en-US" sz="1500" dirty="0" err="1"/>
              <a:t>shape_predictor</a:t>
            </a:r>
            <a:r>
              <a:rPr lang="en-US" sz="1500" b="0" dirty="0"/>
              <a:t> function of the </a:t>
            </a:r>
            <a:r>
              <a:rPr lang="en-US" sz="1500" b="0" dirty="0" err="1"/>
              <a:t>dlib</a:t>
            </a:r>
            <a:r>
              <a:rPr lang="en-US" sz="1500" b="0" dirty="0"/>
              <a:t> library.</a:t>
            </a:r>
          </a:p>
          <a:p>
            <a:pPr marL="914400" lvl="0" algn="l" rtl="0">
              <a:spcBef>
                <a:spcPts val="0"/>
              </a:spcBef>
              <a:spcAft>
                <a:spcPts val="0"/>
              </a:spcAft>
            </a:pPr>
            <a:endParaRPr lang="en-US" sz="1500" b="0" dirty="0"/>
          </a:p>
          <a:p>
            <a:pPr marL="114300" lvl="0" algn="l" rtl="0">
              <a:spcBef>
                <a:spcPts val="0"/>
              </a:spcBef>
              <a:spcAft>
                <a:spcPts val="0"/>
              </a:spcAft>
              <a:buSzPts val="1800"/>
            </a:pPr>
            <a:r>
              <a:rPr lang="en-US" sz="1500" dirty="0"/>
              <a:t>STEP 5 : </a:t>
            </a:r>
            <a:r>
              <a:rPr lang="en-US" sz="1500" b="0" dirty="0"/>
              <a:t>Convert the coordinates of the facial landmarks obtained to an </a:t>
            </a:r>
            <a:r>
              <a:rPr lang="en-US" sz="1500" dirty="0" err="1"/>
              <a:t>numpy</a:t>
            </a:r>
            <a:r>
              <a:rPr lang="en-US" sz="1500" dirty="0"/>
              <a:t> </a:t>
            </a:r>
            <a:r>
              <a:rPr lang="en-US" sz="1500" b="0" dirty="0"/>
              <a:t>array using the </a:t>
            </a:r>
            <a:r>
              <a:rPr lang="en-US" sz="1500" dirty="0" err="1"/>
              <a:t>shape_to_np</a:t>
            </a:r>
            <a:r>
              <a:rPr lang="en-US" sz="1500" dirty="0"/>
              <a:t> </a:t>
            </a:r>
            <a:r>
              <a:rPr lang="en-US" sz="1500" b="0" dirty="0"/>
              <a:t>function of the </a:t>
            </a:r>
            <a:r>
              <a:rPr lang="en-US" sz="1500" dirty="0" err="1"/>
              <a:t>face_utlis</a:t>
            </a:r>
            <a:r>
              <a:rPr lang="en-US" sz="1500" dirty="0"/>
              <a:t> </a:t>
            </a:r>
            <a:r>
              <a:rPr lang="en-US" sz="1500" b="0" dirty="0"/>
              <a:t>module in the </a:t>
            </a:r>
            <a:r>
              <a:rPr lang="en-US" sz="1500" dirty="0" err="1"/>
              <a:t>imutils</a:t>
            </a:r>
            <a:r>
              <a:rPr lang="en-US" sz="1500" dirty="0"/>
              <a:t> </a:t>
            </a:r>
            <a:r>
              <a:rPr lang="en-US" sz="1500" b="0" dirty="0"/>
              <a:t>package.</a:t>
            </a:r>
            <a:endParaRPr lang="en-US" sz="1500" dirty="0"/>
          </a:p>
        </p:txBody>
      </p:sp>
    </p:spTree>
    <p:extLst>
      <p:ext uri="{BB962C8B-B14F-4D97-AF65-F5344CB8AC3E}">
        <p14:creationId xmlns:p14="http://schemas.microsoft.com/office/powerpoint/2010/main" val="3393764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Shape 167"/>
        <p:cNvGrpSpPr/>
        <p:nvPr/>
      </p:nvGrpSpPr>
      <p:grpSpPr>
        <a:xfrm>
          <a:off x="0" y="0"/>
          <a:ext cx="0" cy="0"/>
          <a:chOff x="0" y="0"/>
          <a:chExt cx="0" cy="0"/>
        </a:xfrm>
      </p:grpSpPr>
      <p:pic>
        <p:nvPicPr>
          <p:cNvPr id="128" name="Picture 127">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4589502"/>
            <a:ext cx="9144000" cy="557212"/>
          </a:xfrm>
          <a:prstGeom prst="rect">
            <a:avLst/>
          </a:prstGeom>
        </p:spPr>
      </p:pic>
      <p:sp>
        <p:nvSpPr>
          <p:cNvPr id="130" name="Rectangle 129">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576"/>
            <a:ext cx="9144000" cy="4235268"/>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2" name="Straight Connector 131">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0951"/>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8DB3A91-B9E8-4451-ACED-026398635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 useBgFill="1">
        <p:nvSpPr>
          <p:cNvPr id="136" name="Rectangle 135">
            <a:extLst>
              <a:ext uri="{FF2B5EF4-FFF2-40B4-BE49-F238E27FC236}">
                <a16:creationId xmlns:a16="http://schemas.microsoft.com/office/drawing/2014/main" id="{C014BF94-4DFC-4A65-99BF-76277891E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B255C7B1-10DA-4D61-B560-5E1F081B3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576"/>
            <a:ext cx="9144000" cy="4235268"/>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B5BF36D-2501-4E67-B5CF-9F952173641E}"/>
              </a:ext>
            </a:extLst>
          </p:cNvPr>
          <p:cNvSpPr txBox="1"/>
          <p:nvPr/>
        </p:nvSpPr>
        <p:spPr>
          <a:xfrm>
            <a:off x="840771" y="711529"/>
            <a:ext cx="3380780" cy="786926"/>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2000" b="1" dirty="0" err="1">
                <a:latin typeface="+mj-lt"/>
                <a:ea typeface="+mj-ea"/>
                <a:cs typeface="+mj-cs"/>
              </a:rPr>
              <a:t>shape_predictor</a:t>
            </a:r>
            <a:r>
              <a:rPr lang="en-US" sz="2000" b="1" dirty="0">
                <a:latin typeface="+mj-lt"/>
                <a:ea typeface="+mj-ea"/>
                <a:cs typeface="+mj-cs"/>
              </a:rPr>
              <a:t> of </a:t>
            </a:r>
            <a:r>
              <a:rPr lang="en-US" sz="2000" b="1" dirty="0" err="1">
                <a:latin typeface="+mj-lt"/>
                <a:ea typeface="+mj-ea"/>
                <a:cs typeface="+mj-cs"/>
              </a:rPr>
              <a:t>dlib</a:t>
            </a:r>
            <a:r>
              <a:rPr lang="en-US" sz="2000" b="1" dirty="0">
                <a:latin typeface="+mj-lt"/>
                <a:ea typeface="+mj-ea"/>
                <a:cs typeface="+mj-cs"/>
              </a:rPr>
              <a:t> library</a:t>
            </a:r>
          </a:p>
        </p:txBody>
      </p:sp>
      <p:pic>
        <p:nvPicPr>
          <p:cNvPr id="140" name="Picture 139">
            <a:extLst>
              <a:ext uri="{FF2B5EF4-FFF2-40B4-BE49-F238E27FC236}">
                <a16:creationId xmlns:a16="http://schemas.microsoft.com/office/drawing/2014/main" id="{88C29B8B-A62C-43CE-92FF-12EAA1D01B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844095" y="482598"/>
            <a:ext cx="3394710" cy="116586"/>
          </a:xfrm>
          <a:prstGeom prst="rect">
            <a:avLst/>
          </a:prstGeom>
          <a:noFill/>
          <a:ln>
            <a:noFill/>
          </a:ln>
        </p:spPr>
      </p:pic>
      <p:sp>
        <p:nvSpPr>
          <p:cNvPr id="13" name="TextBox 12">
            <a:extLst>
              <a:ext uri="{FF2B5EF4-FFF2-40B4-BE49-F238E27FC236}">
                <a16:creationId xmlns:a16="http://schemas.microsoft.com/office/drawing/2014/main" id="{A7D075FE-B696-41EB-990F-B8051799883F}"/>
              </a:ext>
            </a:extLst>
          </p:cNvPr>
          <p:cNvSpPr txBox="1"/>
          <p:nvPr/>
        </p:nvSpPr>
        <p:spPr>
          <a:xfrm>
            <a:off x="840772" y="1625363"/>
            <a:ext cx="3377300" cy="2474395"/>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sz="1500" dirty="0"/>
              <a:t>This function returns the 68-(</a:t>
            </a:r>
            <a:r>
              <a:rPr lang="en-US" sz="1500" dirty="0" err="1"/>
              <a:t>x,y</a:t>
            </a:r>
            <a:r>
              <a:rPr lang="en-US" sz="1500" dirty="0"/>
              <a:t>) coordinates that map to the facial structures of the face. We convert this into a </a:t>
            </a:r>
            <a:r>
              <a:rPr lang="en-US" sz="1500" dirty="0" err="1"/>
              <a:t>numpy</a:t>
            </a:r>
            <a:r>
              <a:rPr lang="en-US" sz="1500" dirty="0"/>
              <a:t> array</a:t>
            </a:r>
          </a:p>
        </p:txBody>
      </p:sp>
      <p:pic>
        <p:nvPicPr>
          <p:cNvPr id="14" name="Google Shape;121;p19" descr="Scatter chart&#10;&#10;Description automatically generated">
            <a:extLst>
              <a:ext uri="{FF2B5EF4-FFF2-40B4-BE49-F238E27FC236}">
                <a16:creationId xmlns:a16="http://schemas.microsoft.com/office/drawing/2014/main" id="{D9C809C9-40DE-46BE-A3B6-F0B5B91EF0C2}"/>
              </a:ext>
            </a:extLst>
          </p:cNvPr>
          <p:cNvPicPr preferRelativeResize="0"/>
          <p:nvPr/>
        </p:nvPicPr>
        <p:blipFill>
          <a:blip r:embed="rId5"/>
          <a:stretch>
            <a:fillRect/>
          </a:stretch>
        </p:blipFill>
        <p:spPr>
          <a:xfrm>
            <a:off x="4570808" y="854539"/>
            <a:ext cx="3720331" cy="2994866"/>
          </a:xfrm>
          <a:prstGeom prst="rect">
            <a:avLst/>
          </a:prstGeom>
          <a:noFill/>
        </p:spPr>
      </p:pic>
      <p:pic>
        <p:nvPicPr>
          <p:cNvPr id="142" name="Picture 141">
            <a:extLst>
              <a:ext uri="{FF2B5EF4-FFF2-40B4-BE49-F238E27FC236}">
                <a16:creationId xmlns:a16="http://schemas.microsoft.com/office/drawing/2014/main" id="{F873EA42-E9E9-4806-A9F6-1718BE38B7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4589502"/>
            <a:ext cx="9144000" cy="557212"/>
          </a:xfrm>
          <a:prstGeom prst="rect">
            <a:avLst/>
          </a:prstGeom>
        </p:spPr>
      </p:pic>
      <p:cxnSp>
        <p:nvCxnSpPr>
          <p:cNvPr id="144" name="Straight Connector 143">
            <a:extLst>
              <a:ext uri="{FF2B5EF4-FFF2-40B4-BE49-F238E27FC236}">
                <a16:creationId xmlns:a16="http://schemas.microsoft.com/office/drawing/2014/main" id="{A99D5523-0BC8-4D5A-871C-69C0725E73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0951"/>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473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Shape 167"/>
        <p:cNvGrpSpPr/>
        <p:nvPr/>
      </p:nvGrpSpPr>
      <p:grpSpPr>
        <a:xfrm>
          <a:off x="0" y="0"/>
          <a:ext cx="0" cy="0"/>
          <a:chOff x="0" y="0"/>
          <a:chExt cx="0" cy="0"/>
        </a:xfrm>
      </p:grpSpPr>
      <p:pic>
        <p:nvPicPr>
          <p:cNvPr id="109" name="Picture 108">
            <a:extLst>
              <a:ext uri="{FF2B5EF4-FFF2-40B4-BE49-F238E27FC236}">
                <a16:creationId xmlns:a16="http://schemas.microsoft.com/office/drawing/2014/main" id="{F28373B5-F4E4-4102-9D27-E17631B4C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4589502"/>
            <a:ext cx="9144000" cy="557212"/>
          </a:xfrm>
          <a:prstGeom prst="rect">
            <a:avLst/>
          </a:prstGeom>
        </p:spPr>
      </p:pic>
      <p:sp>
        <p:nvSpPr>
          <p:cNvPr id="111" name="Rectangle 110">
            <a:extLst>
              <a:ext uri="{FF2B5EF4-FFF2-40B4-BE49-F238E27FC236}">
                <a16:creationId xmlns:a16="http://schemas.microsoft.com/office/drawing/2014/main" id="{F23306E6-5D0B-439F-BB88-7F1CEA89B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576"/>
            <a:ext cx="9144000" cy="4235268"/>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3" name="Straight Connector 112">
            <a:extLst>
              <a:ext uri="{FF2B5EF4-FFF2-40B4-BE49-F238E27FC236}">
                <a16:creationId xmlns:a16="http://schemas.microsoft.com/office/drawing/2014/main" id="{23D9016E-713D-40ED-A242-4F407E9053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0951"/>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06E4F4B6-B981-4284-BB88-5B702BA3D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 useBgFill="1">
        <p:nvSpPr>
          <p:cNvPr id="117" name="Rectangle 116">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21" name="Picture 120">
            <a:extLst>
              <a:ext uri="{FF2B5EF4-FFF2-40B4-BE49-F238E27FC236}">
                <a16:creationId xmlns:a16="http://schemas.microsoft.com/office/drawing/2014/main" id="{DB0BC59A-2B7C-4A64-A799-D5A9D81CBF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7964" t="7249" r="15828" b="37306"/>
          <a:stretch/>
        </p:blipFill>
        <p:spPr>
          <a:xfrm>
            <a:off x="1524877" y="3545541"/>
            <a:ext cx="6516869" cy="114780"/>
          </a:xfrm>
          <a:prstGeom prst="rect">
            <a:avLst/>
          </a:prstGeom>
          <a:noFill/>
          <a:ln>
            <a:noFill/>
          </a:ln>
        </p:spPr>
      </p:pic>
      <p:pic>
        <p:nvPicPr>
          <p:cNvPr id="123" name="Picture 122">
            <a:extLst>
              <a:ext uri="{FF2B5EF4-FFF2-40B4-BE49-F238E27FC236}">
                <a16:creationId xmlns:a16="http://schemas.microsoft.com/office/drawing/2014/main" id="{82F98C5B-B608-4654-AE47-5FB1726512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4597570"/>
            <a:ext cx="9144000" cy="557213"/>
          </a:xfrm>
          <a:prstGeom prst="rect">
            <a:avLst/>
          </a:prstGeom>
        </p:spPr>
      </p:pic>
      <p:sp>
        <p:nvSpPr>
          <p:cNvPr id="11" name="TextBox 10">
            <a:extLst>
              <a:ext uri="{FF2B5EF4-FFF2-40B4-BE49-F238E27FC236}">
                <a16:creationId xmlns:a16="http://schemas.microsoft.com/office/drawing/2014/main" id="{68373150-F50D-4B8A-9F5B-23439B132231}"/>
              </a:ext>
            </a:extLst>
          </p:cNvPr>
          <p:cNvSpPr txBox="1"/>
          <p:nvPr/>
        </p:nvSpPr>
        <p:spPr>
          <a:xfrm>
            <a:off x="1022899" y="608731"/>
            <a:ext cx="5413916" cy="369332"/>
          </a:xfrm>
          <a:prstGeom prst="rect">
            <a:avLst/>
          </a:prstGeom>
          <a:noFill/>
        </p:spPr>
        <p:txBody>
          <a:bodyPr wrap="square">
            <a:spAutoFit/>
          </a:bodyPr>
          <a:lstStyle/>
          <a:p>
            <a:pPr marL="0" lvl="0" indent="0" algn="l" rtl="0">
              <a:spcBef>
                <a:spcPts val="0"/>
              </a:spcBef>
              <a:spcAft>
                <a:spcPts val="0"/>
              </a:spcAft>
              <a:buNone/>
            </a:pPr>
            <a:r>
              <a:rPr lang="en-US" dirty="0"/>
              <a:t>  EAR ( Eye Aspect Ratio )</a:t>
            </a:r>
          </a:p>
        </p:txBody>
      </p:sp>
      <p:sp>
        <p:nvSpPr>
          <p:cNvPr id="13" name="TextBox 12">
            <a:extLst>
              <a:ext uri="{FF2B5EF4-FFF2-40B4-BE49-F238E27FC236}">
                <a16:creationId xmlns:a16="http://schemas.microsoft.com/office/drawing/2014/main" id="{F8DA689C-7859-4892-B1EC-FC6BC751A6A7}"/>
              </a:ext>
            </a:extLst>
          </p:cNvPr>
          <p:cNvSpPr txBox="1"/>
          <p:nvPr/>
        </p:nvSpPr>
        <p:spPr>
          <a:xfrm>
            <a:off x="1053791" y="997794"/>
            <a:ext cx="7733370" cy="784830"/>
          </a:xfrm>
          <a:prstGeom prst="rect">
            <a:avLst/>
          </a:prstGeom>
          <a:noFill/>
        </p:spPr>
        <p:txBody>
          <a:bodyPr wrap="square">
            <a:spAutoFit/>
          </a:bodyPr>
          <a:lstStyle/>
          <a:p>
            <a:pPr marL="139700" lvl="0" algn="l" rtl="0">
              <a:spcBef>
                <a:spcPts val="0"/>
              </a:spcBef>
              <a:spcAft>
                <a:spcPts val="0"/>
              </a:spcAft>
              <a:buSzPts val="1400"/>
            </a:pPr>
            <a:r>
              <a:rPr lang="en-US" sz="1500" dirty="0"/>
              <a:t>Here p1,p2,.......,p6 are the facial landmark positions of an eye. Each point represents a (</a:t>
            </a:r>
            <a:r>
              <a:rPr lang="en-US" sz="1500" dirty="0" err="1"/>
              <a:t>x,y</a:t>
            </a:r>
            <a:r>
              <a:rPr lang="en-US" sz="1500" dirty="0"/>
              <a:t>) coordinate.</a:t>
            </a:r>
          </a:p>
          <a:p>
            <a:pPr marL="114300" lvl="0" algn="l" rtl="0">
              <a:spcBef>
                <a:spcPts val="0"/>
              </a:spcBef>
              <a:spcAft>
                <a:spcPts val="0"/>
              </a:spcAft>
              <a:buSzPts val="1800"/>
            </a:pPr>
            <a:r>
              <a:rPr lang="en-US" sz="1500" dirty="0"/>
              <a:t> EAR is given by the formula </a:t>
            </a:r>
          </a:p>
        </p:txBody>
      </p:sp>
      <p:pic>
        <p:nvPicPr>
          <p:cNvPr id="14" name="Google Shape;130;p20">
            <a:extLst>
              <a:ext uri="{FF2B5EF4-FFF2-40B4-BE49-F238E27FC236}">
                <a16:creationId xmlns:a16="http://schemas.microsoft.com/office/drawing/2014/main" id="{06379BC1-3F4C-472F-8704-B8C5B81AC40A}"/>
              </a:ext>
            </a:extLst>
          </p:cNvPr>
          <p:cNvPicPr preferRelativeResize="0"/>
          <p:nvPr/>
        </p:nvPicPr>
        <p:blipFill>
          <a:blip r:embed="rId5">
            <a:alphaModFix/>
          </a:blip>
          <a:stretch>
            <a:fillRect/>
          </a:stretch>
        </p:blipFill>
        <p:spPr>
          <a:xfrm>
            <a:off x="1271299" y="2047346"/>
            <a:ext cx="3999449" cy="898600"/>
          </a:xfrm>
          <a:prstGeom prst="rect">
            <a:avLst/>
          </a:prstGeom>
          <a:noFill/>
          <a:ln>
            <a:noFill/>
          </a:ln>
        </p:spPr>
      </p:pic>
      <p:pic>
        <p:nvPicPr>
          <p:cNvPr id="15" name="Google Shape;129;p20">
            <a:extLst>
              <a:ext uri="{FF2B5EF4-FFF2-40B4-BE49-F238E27FC236}">
                <a16:creationId xmlns:a16="http://schemas.microsoft.com/office/drawing/2014/main" id="{2DAE0F7D-52F4-4B64-802F-ACCE598DB7A9}"/>
              </a:ext>
            </a:extLst>
          </p:cNvPr>
          <p:cNvPicPr preferRelativeResize="0"/>
          <p:nvPr/>
        </p:nvPicPr>
        <p:blipFill>
          <a:blip r:embed="rId6">
            <a:alphaModFix/>
          </a:blip>
          <a:stretch>
            <a:fillRect/>
          </a:stretch>
        </p:blipFill>
        <p:spPr>
          <a:xfrm>
            <a:off x="5446922" y="1645484"/>
            <a:ext cx="3520675" cy="2382125"/>
          </a:xfrm>
          <a:prstGeom prst="rect">
            <a:avLst/>
          </a:prstGeom>
          <a:noFill/>
          <a:ln>
            <a:noFill/>
          </a:ln>
        </p:spPr>
      </p:pic>
    </p:spTree>
    <p:extLst>
      <p:ext uri="{BB962C8B-B14F-4D97-AF65-F5344CB8AC3E}">
        <p14:creationId xmlns:p14="http://schemas.microsoft.com/office/powerpoint/2010/main" val="30847754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2081</TotalTime>
  <Words>883</Words>
  <Application>Microsoft Office PowerPoint</Application>
  <PresentationFormat>On-screen Show (16:9)</PresentationFormat>
  <Paragraphs>84</Paragraphs>
  <Slides>18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Raleway</vt:lpstr>
      <vt:lpstr>Lato</vt:lpstr>
      <vt:lpstr>Aharoni</vt:lpstr>
      <vt:lpstr>Century Gothic</vt:lpstr>
      <vt:lpstr>Gallery</vt:lpstr>
      <vt:lpstr>ANTI-SLEEP ALARM SYSTEM DURING DRIVING</vt:lpstr>
      <vt:lpstr>PowerPoint Presentation</vt:lpstr>
      <vt:lpstr>Introduction           According to the National Highway Traffic Safety Administration, sleepy driving causes almost 100,000 traffic collisions each year, resulting in more than 1,500 deaths and 70,000 injuries. The majority of sleepy driving incidents happen between the hours of midnight and 6 a.m., when drivers are alone in their vehicles.  Anti-sleep alarm system is the method to determine whether a given person’s eyes are closed and if the eyes have been closed for a certain amount of time, we’ll assume that he is starting to doze off and play an alarm to wake them up.   Detecting the face from the video stream and applying the facial landmark predictor to monitor the eyes is the main aspect of this system.</vt:lpstr>
      <vt:lpstr>Objectives  The proposal is to determine whether the person in front of the web camera is active or sleepy.  This system is mainly used to detect the drowsiness of a driver to reduce the catastrophic accidents due his drowsiness with the help of an alarm.   To develop a system that use eyes closure as a way to detect fatigue and drowsiness. </vt:lpstr>
      <vt:lpstr>Approach  This project will be implemented in python. The Image is taken from the video through the front camera.  For the detection of facial landmarks the image is loaded in .dat file. EAR is calculated.(Eye Aspect Ratio)  The shape predictor will internally use SVM classifier based on HOG(Histogram of Oriented Gradients)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Deliverables:  A python file(.py) will be delivered at last.  Output will be an alarm sound when the person sleeps.  .DAT file and .wav will be delivered at the last.   </vt:lpstr>
      <vt:lpstr>References  Facial landmark detection using dlib by Adrian Rosebrock  Opencv tutorials with examples https://www.learnopencv.com/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ANTI-SLEEP ALARM SYSTEM </dc:title>
  <cp:lastModifiedBy>AJAY KUMAR VATTAM</cp:lastModifiedBy>
  <cp:revision>12</cp:revision>
  <dcterms:modified xsi:type="dcterms:W3CDTF">2022-04-29T07:49:32Z</dcterms:modified>
</cp:coreProperties>
</file>