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5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9A6EF-5851-4D42-96FF-A7E852EB74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98D2E0-CC84-4561-AB2F-6207883A2C93}">
      <dgm:prSet/>
      <dgm:spPr/>
      <dgm:t>
        <a:bodyPr/>
        <a:lstStyle/>
        <a:p>
          <a:r>
            <a:rPr lang="en-CA"/>
            <a:t>Initial setup</a:t>
          </a:r>
          <a:endParaRPr lang="en-US"/>
        </a:p>
      </dgm:t>
    </dgm:pt>
    <dgm:pt modelId="{937FAE41-2F4B-4394-8957-0D69834D016F}" type="parTrans" cxnId="{0AD1AAE4-5B0D-4737-98D5-67317F48E075}">
      <dgm:prSet/>
      <dgm:spPr/>
      <dgm:t>
        <a:bodyPr/>
        <a:lstStyle/>
        <a:p>
          <a:endParaRPr lang="en-US"/>
        </a:p>
      </dgm:t>
    </dgm:pt>
    <dgm:pt modelId="{A876186C-B8C4-4ACF-8006-C1FC8C42D595}" type="sibTrans" cxnId="{0AD1AAE4-5B0D-4737-98D5-67317F48E075}">
      <dgm:prSet/>
      <dgm:spPr/>
      <dgm:t>
        <a:bodyPr/>
        <a:lstStyle/>
        <a:p>
          <a:endParaRPr lang="en-US"/>
        </a:p>
      </dgm:t>
    </dgm:pt>
    <dgm:pt modelId="{BC675F55-D348-46FB-B603-486463C06C43}">
      <dgm:prSet/>
      <dgm:spPr/>
      <dgm:t>
        <a:bodyPr/>
        <a:lstStyle/>
        <a:p>
          <a:r>
            <a:rPr lang="en-CA"/>
            <a:t>Methodology</a:t>
          </a:r>
          <a:endParaRPr lang="en-US"/>
        </a:p>
      </dgm:t>
    </dgm:pt>
    <dgm:pt modelId="{9E9DE60E-7660-4AE8-91F5-28B263987210}" type="parTrans" cxnId="{98746E0A-7AFA-46D8-9625-3013BCA52B50}">
      <dgm:prSet/>
      <dgm:spPr/>
      <dgm:t>
        <a:bodyPr/>
        <a:lstStyle/>
        <a:p>
          <a:endParaRPr lang="en-US"/>
        </a:p>
      </dgm:t>
    </dgm:pt>
    <dgm:pt modelId="{5F147DAB-4A58-436C-A57A-8834F3CDC307}" type="sibTrans" cxnId="{98746E0A-7AFA-46D8-9625-3013BCA52B50}">
      <dgm:prSet/>
      <dgm:spPr/>
      <dgm:t>
        <a:bodyPr/>
        <a:lstStyle/>
        <a:p>
          <a:endParaRPr lang="en-US"/>
        </a:p>
      </dgm:t>
    </dgm:pt>
    <dgm:pt modelId="{4E4EBED2-B418-4258-BDC6-861022761A0F}">
      <dgm:prSet/>
      <dgm:spPr/>
      <dgm:t>
        <a:bodyPr/>
        <a:lstStyle/>
        <a:p>
          <a:r>
            <a:rPr lang="en-CA"/>
            <a:t>EDA and handling missing data</a:t>
          </a:r>
          <a:endParaRPr lang="en-US"/>
        </a:p>
      </dgm:t>
    </dgm:pt>
    <dgm:pt modelId="{29C31A3B-6F19-4248-AB10-7C6E6B0000F0}" type="parTrans" cxnId="{84433F63-2D40-4CF6-9E1A-337131E97C96}">
      <dgm:prSet/>
      <dgm:spPr/>
      <dgm:t>
        <a:bodyPr/>
        <a:lstStyle/>
        <a:p>
          <a:endParaRPr lang="en-US"/>
        </a:p>
      </dgm:t>
    </dgm:pt>
    <dgm:pt modelId="{A03DF5A7-8D5B-4304-ADDF-DFF5FA8BDCC7}" type="sibTrans" cxnId="{84433F63-2D40-4CF6-9E1A-337131E97C96}">
      <dgm:prSet/>
      <dgm:spPr/>
      <dgm:t>
        <a:bodyPr/>
        <a:lstStyle/>
        <a:p>
          <a:endParaRPr lang="en-US"/>
        </a:p>
      </dgm:t>
    </dgm:pt>
    <dgm:pt modelId="{4A29B255-0DDB-415A-A7B4-17BD8FBDCA79}">
      <dgm:prSet/>
      <dgm:spPr/>
      <dgm:t>
        <a:bodyPr/>
        <a:lstStyle/>
        <a:p>
          <a:r>
            <a:rPr lang="en-CA"/>
            <a:t>Cohort analysis charts</a:t>
          </a:r>
          <a:endParaRPr lang="en-US"/>
        </a:p>
      </dgm:t>
    </dgm:pt>
    <dgm:pt modelId="{1643DC7A-2473-4BC6-92FA-033C3956F3DF}" type="parTrans" cxnId="{5341A4AB-7443-427C-945A-3FBCDA5CBAF1}">
      <dgm:prSet/>
      <dgm:spPr/>
      <dgm:t>
        <a:bodyPr/>
        <a:lstStyle/>
        <a:p>
          <a:endParaRPr lang="en-US"/>
        </a:p>
      </dgm:t>
    </dgm:pt>
    <dgm:pt modelId="{327B3EF4-9C51-43A2-A68F-73E380323B36}" type="sibTrans" cxnId="{5341A4AB-7443-427C-945A-3FBCDA5CBAF1}">
      <dgm:prSet/>
      <dgm:spPr/>
      <dgm:t>
        <a:bodyPr/>
        <a:lstStyle/>
        <a:p>
          <a:endParaRPr lang="en-US"/>
        </a:p>
      </dgm:t>
    </dgm:pt>
    <dgm:pt modelId="{CA875E18-BFCD-403C-9BCD-157F3684521F}">
      <dgm:prSet/>
      <dgm:spPr/>
      <dgm:t>
        <a:bodyPr/>
        <a:lstStyle/>
        <a:p>
          <a:r>
            <a:rPr lang="en-CA"/>
            <a:t>Cohort layer cake</a:t>
          </a:r>
          <a:endParaRPr lang="en-US"/>
        </a:p>
      </dgm:t>
    </dgm:pt>
    <dgm:pt modelId="{CD25ED51-7F75-4E6E-BF36-F53FDF502122}" type="parTrans" cxnId="{02672A99-C823-4C7F-BC30-FB22D7232E47}">
      <dgm:prSet/>
      <dgm:spPr/>
      <dgm:t>
        <a:bodyPr/>
        <a:lstStyle/>
        <a:p>
          <a:endParaRPr lang="en-US"/>
        </a:p>
      </dgm:t>
    </dgm:pt>
    <dgm:pt modelId="{A42BAEFC-D47E-4BB5-85DF-2BFA180F5BB9}" type="sibTrans" cxnId="{02672A99-C823-4C7F-BC30-FB22D7232E47}">
      <dgm:prSet/>
      <dgm:spPr/>
      <dgm:t>
        <a:bodyPr/>
        <a:lstStyle/>
        <a:p>
          <a:endParaRPr lang="en-US"/>
        </a:p>
      </dgm:t>
    </dgm:pt>
    <dgm:pt modelId="{4776D975-B343-46E6-A2E6-5044B62C2AEC}">
      <dgm:prSet/>
      <dgm:spPr/>
      <dgm:t>
        <a:bodyPr/>
        <a:lstStyle/>
        <a:p>
          <a:r>
            <a:rPr lang="en-CA"/>
            <a:t>Results and conclusion</a:t>
          </a:r>
          <a:endParaRPr lang="en-US"/>
        </a:p>
      </dgm:t>
    </dgm:pt>
    <dgm:pt modelId="{7DEFC84C-C3B9-4243-B503-BCACF50653F0}" type="parTrans" cxnId="{6CAB7145-E928-40A1-9DCC-43AD39EC61DD}">
      <dgm:prSet/>
      <dgm:spPr/>
      <dgm:t>
        <a:bodyPr/>
        <a:lstStyle/>
        <a:p>
          <a:endParaRPr lang="en-US"/>
        </a:p>
      </dgm:t>
    </dgm:pt>
    <dgm:pt modelId="{7475CD1A-EA3D-4D5F-AF60-48963252EDB9}" type="sibTrans" cxnId="{6CAB7145-E928-40A1-9DCC-43AD39EC61DD}">
      <dgm:prSet/>
      <dgm:spPr/>
      <dgm:t>
        <a:bodyPr/>
        <a:lstStyle/>
        <a:p>
          <a:endParaRPr lang="en-US"/>
        </a:p>
      </dgm:t>
    </dgm:pt>
    <dgm:pt modelId="{88DC4438-8295-4174-BC10-4EF94487DF40}" type="pres">
      <dgm:prSet presAssocID="{C699A6EF-5851-4D42-96FF-A7E852EB74FC}" presName="linear" presStyleCnt="0">
        <dgm:presLayoutVars>
          <dgm:animLvl val="lvl"/>
          <dgm:resizeHandles val="exact"/>
        </dgm:presLayoutVars>
      </dgm:prSet>
      <dgm:spPr/>
    </dgm:pt>
    <dgm:pt modelId="{077A2BB1-80B6-413B-9E63-6EA851D78596}" type="pres">
      <dgm:prSet presAssocID="{CF98D2E0-CC84-4561-AB2F-6207883A2C9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454B0C8-28FE-4CDA-83C6-DDECC5C7087D}" type="pres">
      <dgm:prSet presAssocID="{A876186C-B8C4-4ACF-8006-C1FC8C42D595}" presName="spacer" presStyleCnt="0"/>
      <dgm:spPr/>
    </dgm:pt>
    <dgm:pt modelId="{CCE4C3A8-72B9-49D9-8F61-454616774186}" type="pres">
      <dgm:prSet presAssocID="{BC675F55-D348-46FB-B603-486463C06C4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BAAFDF-C27C-4E1C-855D-CEAD9217F646}" type="pres">
      <dgm:prSet presAssocID="{5F147DAB-4A58-436C-A57A-8834F3CDC307}" presName="spacer" presStyleCnt="0"/>
      <dgm:spPr/>
    </dgm:pt>
    <dgm:pt modelId="{391FB2A8-3AA8-4AC9-B4F9-45F0DCC3D21C}" type="pres">
      <dgm:prSet presAssocID="{4E4EBED2-B418-4258-BDC6-861022761A0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348FEAF-8D67-4681-8A6B-38CCCAB0CCFE}" type="pres">
      <dgm:prSet presAssocID="{A03DF5A7-8D5B-4304-ADDF-DFF5FA8BDCC7}" presName="spacer" presStyleCnt="0"/>
      <dgm:spPr/>
    </dgm:pt>
    <dgm:pt modelId="{F796D63A-B6F2-4DE3-B452-5123C1AD0807}" type="pres">
      <dgm:prSet presAssocID="{4A29B255-0DDB-415A-A7B4-17BD8FBDCA7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31A5D98-CAF5-4FDF-8AEC-CFF1D16C7FFE}" type="pres">
      <dgm:prSet presAssocID="{327B3EF4-9C51-43A2-A68F-73E380323B36}" presName="spacer" presStyleCnt="0"/>
      <dgm:spPr/>
    </dgm:pt>
    <dgm:pt modelId="{3191CD16-186E-47B3-AB23-6D6B69634CBB}" type="pres">
      <dgm:prSet presAssocID="{CA875E18-BFCD-403C-9BCD-157F3684521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657EBE5-12D8-4C44-B5FF-C208A1446A68}" type="pres">
      <dgm:prSet presAssocID="{A42BAEFC-D47E-4BB5-85DF-2BFA180F5BB9}" presName="spacer" presStyleCnt="0"/>
      <dgm:spPr/>
    </dgm:pt>
    <dgm:pt modelId="{9D5D2ADE-2A6E-4A5D-9CCA-203ED32D3F75}" type="pres">
      <dgm:prSet presAssocID="{4776D975-B343-46E6-A2E6-5044B62C2AE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8EC1D05-399D-49A8-8D7B-0163BE93B288}" type="presOf" srcId="{C699A6EF-5851-4D42-96FF-A7E852EB74FC}" destId="{88DC4438-8295-4174-BC10-4EF94487DF40}" srcOrd="0" destOrd="0" presId="urn:microsoft.com/office/officeart/2005/8/layout/vList2"/>
    <dgm:cxn modelId="{98746E0A-7AFA-46D8-9625-3013BCA52B50}" srcId="{C699A6EF-5851-4D42-96FF-A7E852EB74FC}" destId="{BC675F55-D348-46FB-B603-486463C06C43}" srcOrd="1" destOrd="0" parTransId="{9E9DE60E-7660-4AE8-91F5-28B263987210}" sibTransId="{5F147DAB-4A58-436C-A57A-8834F3CDC307}"/>
    <dgm:cxn modelId="{2E6C5218-7D01-4A85-98D9-5C8DF12014C8}" type="presOf" srcId="{CF98D2E0-CC84-4561-AB2F-6207883A2C93}" destId="{077A2BB1-80B6-413B-9E63-6EA851D78596}" srcOrd="0" destOrd="0" presId="urn:microsoft.com/office/officeart/2005/8/layout/vList2"/>
    <dgm:cxn modelId="{84433F63-2D40-4CF6-9E1A-337131E97C96}" srcId="{C699A6EF-5851-4D42-96FF-A7E852EB74FC}" destId="{4E4EBED2-B418-4258-BDC6-861022761A0F}" srcOrd="2" destOrd="0" parTransId="{29C31A3B-6F19-4248-AB10-7C6E6B0000F0}" sibTransId="{A03DF5A7-8D5B-4304-ADDF-DFF5FA8BDCC7}"/>
    <dgm:cxn modelId="{6CAB7145-E928-40A1-9DCC-43AD39EC61DD}" srcId="{C699A6EF-5851-4D42-96FF-A7E852EB74FC}" destId="{4776D975-B343-46E6-A2E6-5044B62C2AEC}" srcOrd="5" destOrd="0" parTransId="{7DEFC84C-C3B9-4243-B503-BCACF50653F0}" sibTransId="{7475CD1A-EA3D-4D5F-AF60-48963252EDB9}"/>
    <dgm:cxn modelId="{3FC6858A-0425-4B47-BACA-05BBC99BB803}" type="presOf" srcId="{4E4EBED2-B418-4258-BDC6-861022761A0F}" destId="{391FB2A8-3AA8-4AC9-B4F9-45F0DCC3D21C}" srcOrd="0" destOrd="0" presId="urn:microsoft.com/office/officeart/2005/8/layout/vList2"/>
    <dgm:cxn modelId="{E9CBD390-0123-4FD8-8301-81C333522888}" type="presOf" srcId="{BC675F55-D348-46FB-B603-486463C06C43}" destId="{CCE4C3A8-72B9-49D9-8F61-454616774186}" srcOrd="0" destOrd="0" presId="urn:microsoft.com/office/officeart/2005/8/layout/vList2"/>
    <dgm:cxn modelId="{02672A99-C823-4C7F-BC30-FB22D7232E47}" srcId="{C699A6EF-5851-4D42-96FF-A7E852EB74FC}" destId="{CA875E18-BFCD-403C-9BCD-157F3684521F}" srcOrd="4" destOrd="0" parTransId="{CD25ED51-7F75-4E6E-BF36-F53FDF502122}" sibTransId="{A42BAEFC-D47E-4BB5-85DF-2BFA180F5BB9}"/>
    <dgm:cxn modelId="{5341A4AB-7443-427C-945A-3FBCDA5CBAF1}" srcId="{C699A6EF-5851-4D42-96FF-A7E852EB74FC}" destId="{4A29B255-0DDB-415A-A7B4-17BD8FBDCA79}" srcOrd="3" destOrd="0" parTransId="{1643DC7A-2473-4BC6-92FA-033C3956F3DF}" sibTransId="{327B3EF4-9C51-43A2-A68F-73E380323B36}"/>
    <dgm:cxn modelId="{88BB0ABC-6751-4608-816B-D2E1168D5127}" type="presOf" srcId="{4A29B255-0DDB-415A-A7B4-17BD8FBDCA79}" destId="{F796D63A-B6F2-4DE3-B452-5123C1AD0807}" srcOrd="0" destOrd="0" presId="urn:microsoft.com/office/officeart/2005/8/layout/vList2"/>
    <dgm:cxn modelId="{89C35BD3-3293-46B4-B321-4AF9000A4A54}" type="presOf" srcId="{CA875E18-BFCD-403C-9BCD-157F3684521F}" destId="{3191CD16-186E-47B3-AB23-6D6B69634CBB}" srcOrd="0" destOrd="0" presId="urn:microsoft.com/office/officeart/2005/8/layout/vList2"/>
    <dgm:cxn modelId="{F3A933E3-6193-4689-8351-75F8C290B8C6}" type="presOf" srcId="{4776D975-B343-46E6-A2E6-5044B62C2AEC}" destId="{9D5D2ADE-2A6E-4A5D-9CCA-203ED32D3F75}" srcOrd="0" destOrd="0" presId="urn:microsoft.com/office/officeart/2005/8/layout/vList2"/>
    <dgm:cxn modelId="{0AD1AAE4-5B0D-4737-98D5-67317F48E075}" srcId="{C699A6EF-5851-4D42-96FF-A7E852EB74FC}" destId="{CF98D2E0-CC84-4561-AB2F-6207883A2C93}" srcOrd="0" destOrd="0" parTransId="{937FAE41-2F4B-4394-8957-0D69834D016F}" sibTransId="{A876186C-B8C4-4ACF-8006-C1FC8C42D595}"/>
    <dgm:cxn modelId="{F096E45D-C9DF-4C47-9D8B-3FB0D19E4EDF}" type="presParOf" srcId="{88DC4438-8295-4174-BC10-4EF94487DF40}" destId="{077A2BB1-80B6-413B-9E63-6EA851D78596}" srcOrd="0" destOrd="0" presId="urn:microsoft.com/office/officeart/2005/8/layout/vList2"/>
    <dgm:cxn modelId="{0235249D-06A5-47E6-BDB3-E0A03FB325B0}" type="presParOf" srcId="{88DC4438-8295-4174-BC10-4EF94487DF40}" destId="{F454B0C8-28FE-4CDA-83C6-DDECC5C7087D}" srcOrd="1" destOrd="0" presId="urn:microsoft.com/office/officeart/2005/8/layout/vList2"/>
    <dgm:cxn modelId="{978A4688-CFAD-442F-9604-C2589E39D6F4}" type="presParOf" srcId="{88DC4438-8295-4174-BC10-4EF94487DF40}" destId="{CCE4C3A8-72B9-49D9-8F61-454616774186}" srcOrd="2" destOrd="0" presId="urn:microsoft.com/office/officeart/2005/8/layout/vList2"/>
    <dgm:cxn modelId="{72FAD084-8F1E-432D-8CF7-DD082FDF6159}" type="presParOf" srcId="{88DC4438-8295-4174-BC10-4EF94487DF40}" destId="{95BAAFDF-C27C-4E1C-855D-CEAD9217F646}" srcOrd="3" destOrd="0" presId="urn:microsoft.com/office/officeart/2005/8/layout/vList2"/>
    <dgm:cxn modelId="{0A4213FC-DDDB-4FB4-8018-01DBD120F9A8}" type="presParOf" srcId="{88DC4438-8295-4174-BC10-4EF94487DF40}" destId="{391FB2A8-3AA8-4AC9-B4F9-45F0DCC3D21C}" srcOrd="4" destOrd="0" presId="urn:microsoft.com/office/officeart/2005/8/layout/vList2"/>
    <dgm:cxn modelId="{3F3FEA03-9E3C-4086-8C1D-14DB608CE189}" type="presParOf" srcId="{88DC4438-8295-4174-BC10-4EF94487DF40}" destId="{E348FEAF-8D67-4681-8A6B-38CCCAB0CCFE}" srcOrd="5" destOrd="0" presId="urn:microsoft.com/office/officeart/2005/8/layout/vList2"/>
    <dgm:cxn modelId="{33FD9D9C-818B-4A3F-8295-7867B464EFD8}" type="presParOf" srcId="{88DC4438-8295-4174-BC10-4EF94487DF40}" destId="{F796D63A-B6F2-4DE3-B452-5123C1AD0807}" srcOrd="6" destOrd="0" presId="urn:microsoft.com/office/officeart/2005/8/layout/vList2"/>
    <dgm:cxn modelId="{B935C860-68A8-4C63-AC9B-2803421C7728}" type="presParOf" srcId="{88DC4438-8295-4174-BC10-4EF94487DF40}" destId="{E31A5D98-CAF5-4FDF-8AEC-CFF1D16C7FFE}" srcOrd="7" destOrd="0" presId="urn:microsoft.com/office/officeart/2005/8/layout/vList2"/>
    <dgm:cxn modelId="{990BCBE6-05CE-4EC8-B80F-3A2F01967E2F}" type="presParOf" srcId="{88DC4438-8295-4174-BC10-4EF94487DF40}" destId="{3191CD16-186E-47B3-AB23-6D6B69634CBB}" srcOrd="8" destOrd="0" presId="urn:microsoft.com/office/officeart/2005/8/layout/vList2"/>
    <dgm:cxn modelId="{0A761302-8474-419D-833F-9DB66DE8A841}" type="presParOf" srcId="{88DC4438-8295-4174-BC10-4EF94487DF40}" destId="{8657EBE5-12D8-4C44-B5FF-C208A1446A68}" srcOrd="9" destOrd="0" presId="urn:microsoft.com/office/officeart/2005/8/layout/vList2"/>
    <dgm:cxn modelId="{F359B36B-FB04-4B67-9CE5-E133F71CF80C}" type="presParOf" srcId="{88DC4438-8295-4174-BC10-4EF94487DF40}" destId="{9D5D2ADE-2A6E-4A5D-9CCA-203ED32D3F7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758C2F-023C-41A1-BD2B-B9692768DB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902D7B-1BFB-4E3A-BE7C-9CE995DD28A8}">
      <dgm:prSet/>
      <dgm:spPr/>
      <dgm:t>
        <a:bodyPr/>
        <a:lstStyle/>
        <a:p>
          <a:r>
            <a:rPr lang="en-CA"/>
            <a:t>Used Jupyter notebook (python: pandas) to analyze and manipulate the data</a:t>
          </a:r>
          <a:endParaRPr lang="en-US"/>
        </a:p>
      </dgm:t>
    </dgm:pt>
    <dgm:pt modelId="{B7EFF9CB-1B35-4BE4-AB6E-69415EBA5C04}" type="parTrans" cxnId="{1E9DD8F9-3F94-4EE0-8059-B191558F92C5}">
      <dgm:prSet/>
      <dgm:spPr/>
      <dgm:t>
        <a:bodyPr/>
        <a:lstStyle/>
        <a:p>
          <a:endParaRPr lang="en-US"/>
        </a:p>
      </dgm:t>
    </dgm:pt>
    <dgm:pt modelId="{B8C5809B-0784-47E1-A151-4812E09BA50A}" type="sibTrans" cxnId="{1E9DD8F9-3F94-4EE0-8059-B191558F92C5}">
      <dgm:prSet/>
      <dgm:spPr/>
      <dgm:t>
        <a:bodyPr/>
        <a:lstStyle/>
        <a:p>
          <a:endParaRPr lang="en-US"/>
        </a:p>
      </dgm:t>
    </dgm:pt>
    <dgm:pt modelId="{20F64F92-CE7B-40D4-82E9-67E717BBDBB5}">
      <dgm:prSet/>
      <dgm:spPr/>
      <dgm:t>
        <a:bodyPr/>
        <a:lstStyle/>
        <a:p>
          <a:r>
            <a:rPr lang="en-US"/>
            <a:t>Dataframe had 5725 rows and 5 columns. There were no duplicate entries</a:t>
          </a:r>
        </a:p>
      </dgm:t>
    </dgm:pt>
    <dgm:pt modelId="{9FA89940-B758-4F64-B984-2C06BF3A0604}" type="parTrans" cxnId="{CFAD42DB-28DC-4D55-8FF7-4E1A9BF24ED7}">
      <dgm:prSet/>
      <dgm:spPr/>
      <dgm:t>
        <a:bodyPr/>
        <a:lstStyle/>
        <a:p>
          <a:endParaRPr lang="en-US"/>
        </a:p>
      </dgm:t>
    </dgm:pt>
    <dgm:pt modelId="{0376B817-7718-4AE6-ACEC-320E5215089E}" type="sibTrans" cxnId="{CFAD42DB-28DC-4D55-8FF7-4E1A9BF24ED7}">
      <dgm:prSet/>
      <dgm:spPr/>
      <dgm:t>
        <a:bodyPr/>
        <a:lstStyle/>
        <a:p>
          <a:endParaRPr lang="en-US"/>
        </a:p>
      </dgm:t>
    </dgm:pt>
    <dgm:pt modelId="{33549BE3-C4B2-43A4-851B-475F6ABDBE0A}">
      <dgm:prSet/>
      <dgm:spPr/>
      <dgm:t>
        <a:bodyPr/>
        <a:lstStyle/>
        <a:p>
          <a:r>
            <a:rPr lang="en-US"/>
            <a:t>Country_card column had 4047 null values. </a:t>
          </a:r>
        </a:p>
      </dgm:t>
    </dgm:pt>
    <dgm:pt modelId="{C695107E-D4EC-4A35-88B6-090FBDB12ADC}" type="parTrans" cxnId="{6BB45755-270F-4ADD-802E-FDBF5A6EE2C7}">
      <dgm:prSet/>
      <dgm:spPr/>
      <dgm:t>
        <a:bodyPr/>
        <a:lstStyle/>
        <a:p>
          <a:endParaRPr lang="en-US"/>
        </a:p>
      </dgm:t>
    </dgm:pt>
    <dgm:pt modelId="{957BAF3E-28AB-4B2D-9C6F-21688BED268A}" type="sibTrans" cxnId="{6BB45755-270F-4ADD-802E-FDBF5A6EE2C7}">
      <dgm:prSet/>
      <dgm:spPr/>
      <dgm:t>
        <a:bodyPr/>
        <a:lstStyle/>
        <a:p>
          <a:endParaRPr lang="en-US"/>
        </a:p>
      </dgm:t>
    </dgm:pt>
    <dgm:pt modelId="{4D770A10-09FE-4AC2-BA8E-C19741F274BA}">
      <dgm:prSet/>
      <dgm:spPr/>
      <dgm:t>
        <a:bodyPr/>
        <a:lstStyle/>
        <a:p>
          <a:r>
            <a:rPr lang="en-US"/>
            <a:t>Three most frequently represented countries were: United States, Australia, and Canada.</a:t>
          </a:r>
        </a:p>
      </dgm:t>
    </dgm:pt>
    <dgm:pt modelId="{7BAFCAA1-8087-4CDB-AA29-D96B9E3DCD9D}" type="parTrans" cxnId="{B94DAD97-D54E-4D29-AAC6-D64730659602}">
      <dgm:prSet/>
      <dgm:spPr/>
      <dgm:t>
        <a:bodyPr/>
        <a:lstStyle/>
        <a:p>
          <a:endParaRPr lang="en-US"/>
        </a:p>
      </dgm:t>
    </dgm:pt>
    <dgm:pt modelId="{73C79D59-8821-4A85-A4A4-5EF5BBFF7609}" type="sibTrans" cxnId="{B94DAD97-D54E-4D29-AAC6-D64730659602}">
      <dgm:prSet/>
      <dgm:spPr/>
      <dgm:t>
        <a:bodyPr/>
        <a:lstStyle/>
        <a:p>
          <a:endParaRPr lang="en-US"/>
        </a:p>
      </dgm:t>
    </dgm:pt>
    <dgm:pt modelId="{9DAF2DD0-D9A1-427E-B088-30737556D317}" type="pres">
      <dgm:prSet presAssocID="{77758C2F-023C-41A1-BD2B-B9692768DBB8}" presName="linear" presStyleCnt="0">
        <dgm:presLayoutVars>
          <dgm:animLvl val="lvl"/>
          <dgm:resizeHandles val="exact"/>
        </dgm:presLayoutVars>
      </dgm:prSet>
      <dgm:spPr/>
    </dgm:pt>
    <dgm:pt modelId="{7526E871-9708-49DB-B9FD-078E6AA1E4E0}" type="pres">
      <dgm:prSet presAssocID="{15902D7B-1BFB-4E3A-BE7C-9CE995DD28A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B0ACAD-86BE-4DDF-BE40-0DF17D74EC69}" type="pres">
      <dgm:prSet presAssocID="{B8C5809B-0784-47E1-A151-4812E09BA50A}" presName="spacer" presStyleCnt="0"/>
      <dgm:spPr/>
    </dgm:pt>
    <dgm:pt modelId="{0026D845-03D7-4743-9ACD-C166B949B990}" type="pres">
      <dgm:prSet presAssocID="{20F64F92-CE7B-40D4-82E9-67E717BBDB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3553375-6529-402B-BD06-D93AF2D39E5F}" type="pres">
      <dgm:prSet presAssocID="{0376B817-7718-4AE6-ACEC-320E5215089E}" presName="spacer" presStyleCnt="0"/>
      <dgm:spPr/>
    </dgm:pt>
    <dgm:pt modelId="{E6F90F8F-2671-487D-8959-268C73532489}" type="pres">
      <dgm:prSet presAssocID="{33549BE3-C4B2-43A4-851B-475F6ABDBE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55112A8-C0E9-472E-8F50-B57251096561}" type="pres">
      <dgm:prSet presAssocID="{957BAF3E-28AB-4B2D-9C6F-21688BED268A}" presName="spacer" presStyleCnt="0"/>
      <dgm:spPr/>
    </dgm:pt>
    <dgm:pt modelId="{054B39D3-D012-4D9F-8DDB-A91193CFC74F}" type="pres">
      <dgm:prSet presAssocID="{4D770A10-09FE-4AC2-BA8E-C19741F274B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A797D05-8055-4C60-A8BB-DE88C94E4F6D}" type="presOf" srcId="{77758C2F-023C-41A1-BD2B-B9692768DBB8}" destId="{9DAF2DD0-D9A1-427E-B088-30737556D317}" srcOrd="0" destOrd="0" presId="urn:microsoft.com/office/officeart/2005/8/layout/vList2"/>
    <dgm:cxn modelId="{6BB45755-270F-4ADD-802E-FDBF5A6EE2C7}" srcId="{77758C2F-023C-41A1-BD2B-B9692768DBB8}" destId="{33549BE3-C4B2-43A4-851B-475F6ABDBE0A}" srcOrd="2" destOrd="0" parTransId="{C695107E-D4EC-4A35-88B6-090FBDB12ADC}" sibTransId="{957BAF3E-28AB-4B2D-9C6F-21688BED268A}"/>
    <dgm:cxn modelId="{A5DADA5A-83DF-4541-A1EB-420ECDE272DB}" type="presOf" srcId="{4D770A10-09FE-4AC2-BA8E-C19741F274BA}" destId="{054B39D3-D012-4D9F-8DDB-A91193CFC74F}" srcOrd="0" destOrd="0" presId="urn:microsoft.com/office/officeart/2005/8/layout/vList2"/>
    <dgm:cxn modelId="{9825E87E-BDFF-4CA9-9744-E3A5502ED140}" type="presOf" srcId="{20F64F92-CE7B-40D4-82E9-67E717BBDBB5}" destId="{0026D845-03D7-4743-9ACD-C166B949B990}" srcOrd="0" destOrd="0" presId="urn:microsoft.com/office/officeart/2005/8/layout/vList2"/>
    <dgm:cxn modelId="{75A5F594-E039-46CE-9FCF-E2FA5583A80A}" type="presOf" srcId="{33549BE3-C4B2-43A4-851B-475F6ABDBE0A}" destId="{E6F90F8F-2671-487D-8959-268C73532489}" srcOrd="0" destOrd="0" presId="urn:microsoft.com/office/officeart/2005/8/layout/vList2"/>
    <dgm:cxn modelId="{B94DAD97-D54E-4D29-AAC6-D64730659602}" srcId="{77758C2F-023C-41A1-BD2B-B9692768DBB8}" destId="{4D770A10-09FE-4AC2-BA8E-C19741F274BA}" srcOrd="3" destOrd="0" parTransId="{7BAFCAA1-8087-4CDB-AA29-D96B9E3DCD9D}" sibTransId="{73C79D59-8821-4A85-A4A4-5EF5BBFF7609}"/>
    <dgm:cxn modelId="{F2E9B0D8-7570-4BEF-9F2A-6C03E7EC0110}" type="presOf" srcId="{15902D7B-1BFB-4E3A-BE7C-9CE995DD28A8}" destId="{7526E871-9708-49DB-B9FD-078E6AA1E4E0}" srcOrd="0" destOrd="0" presId="urn:microsoft.com/office/officeart/2005/8/layout/vList2"/>
    <dgm:cxn modelId="{CFAD42DB-28DC-4D55-8FF7-4E1A9BF24ED7}" srcId="{77758C2F-023C-41A1-BD2B-B9692768DBB8}" destId="{20F64F92-CE7B-40D4-82E9-67E717BBDBB5}" srcOrd="1" destOrd="0" parTransId="{9FA89940-B758-4F64-B984-2C06BF3A0604}" sibTransId="{0376B817-7718-4AE6-ACEC-320E5215089E}"/>
    <dgm:cxn modelId="{1E9DD8F9-3F94-4EE0-8059-B191558F92C5}" srcId="{77758C2F-023C-41A1-BD2B-B9692768DBB8}" destId="{15902D7B-1BFB-4E3A-BE7C-9CE995DD28A8}" srcOrd="0" destOrd="0" parTransId="{B7EFF9CB-1B35-4BE4-AB6E-69415EBA5C04}" sibTransId="{B8C5809B-0784-47E1-A151-4812E09BA50A}"/>
    <dgm:cxn modelId="{1EA00B63-7985-483B-ACA1-0AD2F75DC8FE}" type="presParOf" srcId="{9DAF2DD0-D9A1-427E-B088-30737556D317}" destId="{7526E871-9708-49DB-B9FD-078E6AA1E4E0}" srcOrd="0" destOrd="0" presId="urn:microsoft.com/office/officeart/2005/8/layout/vList2"/>
    <dgm:cxn modelId="{7D641DB8-B7FE-4CDC-9016-A2E6A40BA456}" type="presParOf" srcId="{9DAF2DD0-D9A1-427E-B088-30737556D317}" destId="{A6B0ACAD-86BE-4DDF-BE40-0DF17D74EC69}" srcOrd="1" destOrd="0" presId="urn:microsoft.com/office/officeart/2005/8/layout/vList2"/>
    <dgm:cxn modelId="{EE19E2F3-1D70-4493-B5DA-C70274E6259A}" type="presParOf" srcId="{9DAF2DD0-D9A1-427E-B088-30737556D317}" destId="{0026D845-03D7-4743-9ACD-C166B949B990}" srcOrd="2" destOrd="0" presId="urn:microsoft.com/office/officeart/2005/8/layout/vList2"/>
    <dgm:cxn modelId="{BD5EA950-57C5-48F7-A0E8-AA9FDC6B7CDF}" type="presParOf" srcId="{9DAF2DD0-D9A1-427E-B088-30737556D317}" destId="{23553375-6529-402B-BD06-D93AF2D39E5F}" srcOrd="3" destOrd="0" presId="urn:microsoft.com/office/officeart/2005/8/layout/vList2"/>
    <dgm:cxn modelId="{8E67CE70-661D-4A3B-8DB6-F089972074D2}" type="presParOf" srcId="{9DAF2DD0-D9A1-427E-B088-30737556D317}" destId="{E6F90F8F-2671-487D-8959-268C73532489}" srcOrd="4" destOrd="0" presId="urn:microsoft.com/office/officeart/2005/8/layout/vList2"/>
    <dgm:cxn modelId="{AEAC08E8-C345-41FE-823E-E5D45B29908C}" type="presParOf" srcId="{9DAF2DD0-D9A1-427E-B088-30737556D317}" destId="{255112A8-C0E9-472E-8F50-B57251096561}" srcOrd="5" destOrd="0" presId="urn:microsoft.com/office/officeart/2005/8/layout/vList2"/>
    <dgm:cxn modelId="{FD91A109-B180-4887-9555-F4CD4A06C629}" type="presParOf" srcId="{9DAF2DD0-D9A1-427E-B088-30737556D317}" destId="{054B39D3-D012-4D9F-8DDB-A91193CFC7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20C051-2B8D-4F72-AA1A-59CE962569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3877C-B5B4-4967-B37C-BF2A493B968B}">
      <dgm:prSet/>
      <dgm:spPr/>
      <dgm:t>
        <a:bodyPr/>
        <a:lstStyle/>
        <a:p>
          <a:r>
            <a:rPr lang="en-CA"/>
            <a:t>Metrics:</a:t>
          </a:r>
          <a:br>
            <a:rPr lang="en-CA"/>
          </a:br>
          <a:r>
            <a:rPr lang="en-CA"/>
            <a:t>- </a:t>
          </a:r>
          <a:r>
            <a:rPr lang="en-US"/>
            <a:t>Customer Retention Rate</a:t>
          </a:r>
          <a:br>
            <a:rPr lang="en-US"/>
          </a:br>
          <a:r>
            <a:rPr lang="en-US"/>
            <a:t>- Net Revenue Retention</a:t>
          </a:r>
          <a:br>
            <a:rPr lang="en-US"/>
          </a:br>
          <a:r>
            <a:rPr lang="en-US"/>
            <a:t>- Customer Lifetime Revenue</a:t>
          </a:r>
          <a:br>
            <a:rPr lang="en-US"/>
          </a:br>
          <a:r>
            <a:rPr lang="en-US"/>
            <a:t>- Customer Lifetime Value: need gross margin to calculate this</a:t>
          </a:r>
        </a:p>
      </dgm:t>
    </dgm:pt>
    <dgm:pt modelId="{7081695A-4CBB-4049-9126-FE9BB57C3E53}" type="parTrans" cxnId="{A9AD7157-28AB-4834-A1B0-EDE1BF47C2B9}">
      <dgm:prSet/>
      <dgm:spPr/>
      <dgm:t>
        <a:bodyPr/>
        <a:lstStyle/>
        <a:p>
          <a:endParaRPr lang="en-US"/>
        </a:p>
      </dgm:t>
    </dgm:pt>
    <dgm:pt modelId="{A2923F47-1052-4671-8039-394FF9D15400}" type="sibTrans" cxnId="{A9AD7157-28AB-4834-A1B0-EDE1BF47C2B9}">
      <dgm:prSet/>
      <dgm:spPr/>
      <dgm:t>
        <a:bodyPr/>
        <a:lstStyle/>
        <a:p>
          <a:endParaRPr lang="en-US"/>
        </a:p>
      </dgm:t>
    </dgm:pt>
    <dgm:pt modelId="{16C3E01D-930E-4BC8-94BB-B416DC221210}">
      <dgm:prSet/>
      <dgm:spPr/>
      <dgm:t>
        <a:bodyPr/>
        <a:lstStyle/>
        <a:p>
          <a:r>
            <a:rPr lang="en-US"/>
            <a:t>Assumptions:</a:t>
          </a:r>
          <a:br>
            <a:rPr lang="en-US"/>
          </a:br>
          <a:r>
            <a:rPr lang="en-US"/>
            <a:t>- assumed that the country of a customer is the country recorded in one of the transaction in “card_country” column. </a:t>
          </a:r>
          <a:br>
            <a:rPr lang="en-US"/>
          </a:br>
          <a:r>
            <a:rPr lang="en-US"/>
            <a:t>- consider that the first day of transaction for a customer in 2020 is the date of sign-up</a:t>
          </a:r>
        </a:p>
      </dgm:t>
    </dgm:pt>
    <dgm:pt modelId="{317C2A3A-8821-40DC-965B-666B510388FA}" type="parTrans" cxnId="{517D510A-B149-4C83-B6B9-0D499ECA52F4}">
      <dgm:prSet/>
      <dgm:spPr/>
      <dgm:t>
        <a:bodyPr/>
        <a:lstStyle/>
        <a:p>
          <a:endParaRPr lang="en-US"/>
        </a:p>
      </dgm:t>
    </dgm:pt>
    <dgm:pt modelId="{D57D4EC8-9DA3-4C32-B8F6-8BC0C02D2E0C}" type="sibTrans" cxnId="{517D510A-B149-4C83-B6B9-0D499ECA52F4}">
      <dgm:prSet/>
      <dgm:spPr/>
      <dgm:t>
        <a:bodyPr/>
        <a:lstStyle/>
        <a:p>
          <a:endParaRPr lang="en-US"/>
        </a:p>
      </dgm:t>
    </dgm:pt>
    <dgm:pt modelId="{DF523D6E-E0C3-4ABD-B4A7-994D0897BB6D}" type="pres">
      <dgm:prSet presAssocID="{5620C051-2B8D-4F72-AA1A-59CE9625695D}" presName="linear" presStyleCnt="0">
        <dgm:presLayoutVars>
          <dgm:animLvl val="lvl"/>
          <dgm:resizeHandles val="exact"/>
        </dgm:presLayoutVars>
      </dgm:prSet>
      <dgm:spPr/>
    </dgm:pt>
    <dgm:pt modelId="{CBF71B29-1629-43E5-B94C-7D01C1F37721}" type="pres">
      <dgm:prSet presAssocID="{A2E3877C-B5B4-4967-B37C-BF2A493B96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2126A7-7645-49C7-BD42-1F3FBE7A0393}" type="pres">
      <dgm:prSet presAssocID="{A2923F47-1052-4671-8039-394FF9D15400}" presName="spacer" presStyleCnt="0"/>
      <dgm:spPr/>
    </dgm:pt>
    <dgm:pt modelId="{8CA82FF8-FA83-46AB-A966-33E404930AF8}" type="pres">
      <dgm:prSet presAssocID="{16C3E01D-930E-4BC8-94BB-B416DC22121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17D510A-B149-4C83-B6B9-0D499ECA52F4}" srcId="{5620C051-2B8D-4F72-AA1A-59CE9625695D}" destId="{16C3E01D-930E-4BC8-94BB-B416DC221210}" srcOrd="1" destOrd="0" parTransId="{317C2A3A-8821-40DC-965B-666B510388FA}" sibTransId="{D57D4EC8-9DA3-4C32-B8F6-8BC0C02D2E0C}"/>
    <dgm:cxn modelId="{3B441B2B-4D45-4F4E-8F80-F0E2B44ADDA0}" type="presOf" srcId="{5620C051-2B8D-4F72-AA1A-59CE9625695D}" destId="{DF523D6E-E0C3-4ABD-B4A7-994D0897BB6D}" srcOrd="0" destOrd="0" presId="urn:microsoft.com/office/officeart/2005/8/layout/vList2"/>
    <dgm:cxn modelId="{01980D2F-0B2F-4047-9671-B847E78BAA25}" type="presOf" srcId="{16C3E01D-930E-4BC8-94BB-B416DC221210}" destId="{8CA82FF8-FA83-46AB-A966-33E404930AF8}" srcOrd="0" destOrd="0" presId="urn:microsoft.com/office/officeart/2005/8/layout/vList2"/>
    <dgm:cxn modelId="{C1BA7749-0C5B-46DB-BFC2-95E1A38EBEED}" type="presOf" srcId="{A2E3877C-B5B4-4967-B37C-BF2A493B968B}" destId="{CBF71B29-1629-43E5-B94C-7D01C1F37721}" srcOrd="0" destOrd="0" presId="urn:microsoft.com/office/officeart/2005/8/layout/vList2"/>
    <dgm:cxn modelId="{A9AD7157-28AB-4834-A1B0-EDE1BF47C2B9}" srcId="{5620C051-2B8D-4F72-AA1A-59CE9625695D}" destId="{A2E3877C-B5B4-4967-B37C-BF2A493B968B}" srcOrd="0" destOrd="0" parTransId="{7081695A-4CBB-4049-9126-FE9BB57C3E53}" sibTransId="{A2923F47-1052-4671-8039-394FF9D15400}"/>
    <dgm:cxn modelId="{9E4A3522-267A-48ED-91EF-86175C956392}" type="presParOf" srcId="{DF523D6E-E0C3-4ABD-B4A7-994D0897BB6D}" destId="{CBF71B29-1629-43E5-B94C-7D01C1F37721}" srcOrd="0" destOrd="0" presId="urn:microsoft.com/office/officeart/2005/8/layout/vList2"/>
    <dgm:cxn modelId="{D4A77EDF-4DF5-47C6-AB47-E97150655BEC}" type="presParOf" srcId="{DF523D6E-E0C3-4ABD-B4A7-994D0897BB6D}" destId="{042126A7-7645-49C7-BD42-1F3FBE7A0393}" srcOrd="1" destOrd="0" presId="urn:microsoft.com/office/officeart/2005/8/layout/vList2"/>
    <dgm:cxn modelId="{B8D88276-DB6A-4AC1-B36B-1FBE7F54D1EA}" type="presParOf" srcId="{DF523D6E-E0C3-4ABD-B4A7-994D0897BB6D}" destId="{8CA82FF8-FA83-46AB-A966-33E404930A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B7FEAA-3F83-4530-818E-4A367D13D8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FEE4D2-2839-41AC-89B2-A868A70BB0EA}">
      <dgm:prSet/>
      <dgm:spPr/>
      <dgm:t>
        <a:bodyPr/>
        <a:lstStyle/>
        <a:p>
          <a:r>
            <a:rPr lang="en-CA"/>
            <a:t>The most frequent customer (cus_EBYELf8JdrJyb9) made 131 transactions but has never been registered with any country. One should discuss with team members to figure out the problem. </a:t>
          </a:r>
          <a:endParaRPr lang="en-US"/>
        </a:p>
      </dgm:t>
    </dgm:pt>
    <dgm:pt modelId="{8A809BDD-741E-47E0-AD72-FA0FE10FA03B}" type="parTrans" cxnId="{FF4A2A49-8549-4141-B5AF-9126AF523444}">
      <dgm:prSet/>
      <dgm:spPr/>
      <dgm:t>
        <a:bodyPr/>
        <a:lstStyle/>
        <a:p>
          <a:endParaRPr lang="en-US"/>
        </a:p>
      </dgm:t>
    </dgm:pt>
    <dgm:pt modelId="{0B39FE06-133A-4A00-9966-14F304346B52}" type="sibTrans" cxnId="{FF4A2A49-8549-4141-B5AF-9126AF523444}">
      <dgm:prSet/>
      <dgm:spPr/>
      <dgm:t>
        <a:bodyPr/>
        <a:lstStyle/>
        <a:p>
          <a:endParaRPr lang="en-US"/>
        </a:p>
      </dgm:t>
    </dgm:pt>
    <dgm:pt modelId="{F1B471F4-0898-45D3-813C-9F6C87598624}">
      <dgm:prSet/>
      <dgm:spPr/>
      <dgm:t>
        <a:bodyPr/>
        <a:lstStyle/>
        <a:p>
          <a:r>
            <a:rPr lang="en-CA"/>
            <a:t>Grouped dataframe by customer to make a dictionary. Dictionary had country assigned to each customer. Used it to impute null values in ‘card_country’ column.</a:t>
          </a:r>
          <a:endParaRPr lang="en-US"/>
        </a:p>
      </dgm:t>
    </dgm:pt>
    <dgm:pt modelId="{AD4D9E02-9065-43F8-B271-F8D85EB7FED9}" type="parTrans" cxnId="{197799FD-04C0-4842-B2F7-1F37E6D62F18}">
      <dgm:prSet/>
      <dgm:spPr/>
      <dgm:t>
        <a:bodyPr/>
        <a:lstStyle/>
        <a:p>
          <a:endParaRPr lang="en-US"/>
        </a:p>
      </dgm:t>
    </dgm:pt>
    <dgm:pt modelId="{7720F3AA-D8F9-4ED7-A0E4-015C88640903}" type="sibTrans" cxnId="{197799FD-04C0-4842-B2F7-1F37E6D62F18}">
      <dgm:prSet/>
      <dgm:spPr/>
      <dgm:t>
        <a:bodyPr/>
        <a:lstStyle/>
        <a:p>
          <a:endParaRPr lang="en-US"/>
        </a:p>
      </dgm:t>
    </dgm:pt>
    <dgm:pt modelId="{AF6FBE21-B167-48B2-8B21-1E819D7911CB}" type="pres">
      <dgm:prSet presAssocID="{8DB7FEAA-3F83-4530-818E-4A367D13D8F1}" presName="linear" presStyleCnt="0">
        <dgm:presLayoutVars>
          <dgm:animLvl val="lvl"/>
          <dgm:resizeHandles val="exact"/>
        </dgm:presLayoutVars>
      </dgm:prSet>
      <dgm:spPr/>
    </dgm:pt>
    <dgm:pt modelId="{D4D8EB00-91F5-4A86-998D-EE793ED6AB8E}" type="pres">
      <dgm:prSet presAssocID="{B4FEE4D2-2839-41AC-89B2-A868A70BB0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58098C-34B0-4873-BC03-6D33A98BB300}" type="pres">
      <dgm:prSet presAssocID="{0B39FE06-133A-4A00-9966-14F304346B52}" presName="spacer" presStyleCnt="0"/>
      <dgm:spPr/>
    </dgm:pt>
    <dgm:pt modelId="{67B62E78-7D24-4B99-8398-906FD7D00751}" type="pres">
      <dgm:prSet presAssocID="{F1B471F4-0898-45D3-813C-9F6C8759862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C9A010-29A9-4AB7-9043-92D14A0D1465}" type="presOf" srcId="{8DB7FEAA-3F83-4530-818E-4A367D13D8F1}" destId="{AF6FBE21-B167-48B2-8B21-1E819D7911CB}" srcOrd="0" destOrd="0" presId="urn:microsoft.com/office/officeart/2005/8/layout/vList2"/>
    <dgm:cxn modelId="{F10ACD3D-2B36-45D7-B78A-24EF45406DDD}" type="presOf" srcId="{B4FEE4D2-2839-41AC-89B2-A868A70BB0EA}" destId="{D4D8EB00-91F5-4A86-998D-EE793ED6AB8E}" srcOrd="0" destOrd="0" presId="urn:microsoft.com/office/officeart/2005/8/layout/vList2"/>
    <dgm:cxn modelId="{FF4A2A49-8549-4141-B5AF-9126AF523444}" srcId="{8DB7FEAA-3F83-4530-818E-4A367D13D8F1}" destId="{B4FEE4D2-2839-41AC-89B2-A868A70BB0EA}" srcOrd="0" destOrd="0" parTransId="{8A809BDD-741E-47E0-AD72-FA0FE10FA03B}" sibTransId="{0B39FE06-133A-4A00-9966-14F304346B52}"/>
    <dgm:cxn modelId="{15BC79EF-E706-4132-8202-64BC6CEABAEE}" type="presOf" srcId="{F1B471F4-0898-45D3-813C-9F6C87598624}" destId="{67B62E78-7D24-4B99-8398-906FD7D00751}" srcOrd="0" destOrd="0" presId="urn:microsoft.com/office/officeart/2005/8/layout/vList2"/>
    <dgm:cxn modelId="{197799FD-04C0-4842-B2F7-1F37E6D62F18}" srcId="{8DB7FEAA-3F83-4530-818E-4A367D13D8F1}" destId="{F1B471F4-0898-45D3-813C-9F6C87598624}" srcOrd="1" destOrd="0" parTransId="{AD4D9E02-9065-43F8-B271-F8D85EB7FED9}" sibTransId="{7720F3AA-D8F9-4ED7-A0E4-015C88640903}"/>
    <dgm:cxn modelId="{DC0F80B9-B52D-4A09-BB63-8B7EDD060E69}" type="presParOf" srcId="{AF6FBE21-B167-48B2-8B21-1E819D7911CB}" destId="{D4D8EB00-91F5-4A86-998D-EE793ED6AB8E}" srcOrd="0" destOrd="0" presId="urn:microsoft.com/office/officeart/2005/8/layout/vList2"/>
    <dgm:cxn modelId="{A3ECB70A-D014-4AAA-8810-DC9FF1147B8A}" type="presParOf" srcId="{AF6FBE21-B167-48B2-8B21-1E819D7911CB}" destId="{AD58098C-34B0-4873-BC03-6D33A98BB300}" srcOrd="1" destOrd="0" presId="urn:microsoft.com/office/officeart/2005/8/layout/vList2"/>
    <dgm:cxn modelId="{B820F699-6F40-431C-8D55-83C331CDB5ED}" type="presParOf" srcId="{AF6FBE21-B167-48B2-8B21-1E819D7911CB}" destId="{67B62E78-7D24-4B99-8398-906FD7D0075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A2BB1-80B6-413B-9E63-6EA851D78596}">
      <dsp:nvSpPr>
        <dsp:cNvPr id="0" name=""/>
        <dsp:cNvSpPr/>
      </dsp:nvSpPr>
      <dsp:spPr>
        <a:xfrm>
          <a:off x="0" y="3848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Initial setup</a:t>
          </a:r>
          <a:endParaRPr lang="en-US" sz="2700" kern="1200"/>
        </a:p>
      </dsp:txBody>
      <dsp:txXfrm>
        <a:off x="31613" y="70097"/>
        <a:ext cx="10452374" cy="584369"/>
      </dsp:txXfrm>
    </dsp:sp>
    <dsp:sp modelId="{CCE4C3A8-72B9-49D9-8F61-454616774186}">
      <dsp:nvSpPr>
        <dsp:cNvPr id="0" name=""/>
        <dsp:cNvSpPr/>
      </dsp:nvSpPr>
      <dsp:spPr>
        <a:xfrm>
          <a:off x="0" y="76383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Methodology</a:t>
          </a:r>
          <a:endParaRPr lang="en-US" sz="2700" kern="1200"/>
        </a:p>
      </dsp:txBody>
      <dsp:txXfrm>
        <a:off x="31613" y="795452"/>
        <a:ext cx="10452374" cy="584369"/>
      </dsp:txXfrm>
    </dsp:sp>
    <dsp:sp modelId="{391FB2A8-3AA8-4AC9-B4F9-45F0DCC3D21C}">
      <dsp:nvSpPr>
        <dsp:cNvPr id="0" name=""/>
        <dsp:cNvSpPr/>
      </dsp:nvSpPr>
      <dsp:spPr>
        <a:xfrm>
          <a:off x="0" y="148919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EDA and handling missing data</a:t>
          </a:r>
          <a:endParaRPr lang="en-US" sz="2700" kern="1200"/>
        </a:p>
      </dsp:txBody>
      <dsp:txXfrm>
        <a:off x="31613" y="1520807"/>
        <a:ext cx="10452374" cy="584369"/>
      </dsp:txXfrm>
    </dsp:sp>
    <dsp:sp modelId="{F796D63A-B6F2-4DE3-B452-5123C1AD0807}">
      <dsp:nvSpPr>
        <dsp:cNvPr id="0" name=""/>
        <dsp:cNvSpPr/>
      </dsp:nvSpPr>
      <dsp:spPr>
        <a:xfrm>
          <a:off x="0" y="221454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Cohort analysis charts</a:t>
          </a:r>
          <a:endParaRPr lang="en-US" sz="2700" kern="1200"/>
        </a:p>
      </dsp:txBody>
      <dsp:txXfrm>
        <a:off x="31613" y="2246162"/>
        <a:ext cx="10452374" cy="584369"/>
      </dsp:txXfrm>
    </dsp:sp>
    <dsp:sp modelId="{3191CD16-186E-47B3-AB23-6D6B69634CBB}">
      <dsp:nvSpPr>
        <dsp:cNvPr id="0" name=""/>
        <dsp:cNvSpPr/>
      </dsp:nvSpPr>
      <dsp:spPr>
        <a:xfrm>
          <a:off x="0" y="293990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Cohort layer cake</a:t>
          </a:r>
          <a:endParaRPr lang="en-US" sz="2700" kern="1200"/>
        </a:p>
      </dsp:txBody>
      <dsp:txXfrm>
        <a:off x="31613" y="2971517"/>
        <a:ext cx="10452374" cy="584369"/>
      </dsp:txXfrm>
    </dsp:sp>
    <dsp:sp modelId="{9D5D2ADE-2A6E-4A5D-9CCA-203ED32D3F75}">
      <dsp:nvSpPr>
        <dsp:cNvPr id="0" name=""/>
        <dsp:cNvSpPr/>
      </dsp:nvSpPr>
      <dsp:spPr>
        <a:xfrm>
          <a:off x="0" y="366525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Results and conclusion</a:t>
          </a:r>
          <a:endParaRPr lang="en-US" sz="2700" kern="1200"/>
        </a:p>
      </dsp:txBody>
      <dsp:txXfrm>
        <a:off x="31613" y="3696872"/>
        <a:ext cx="1045237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6E871-9708-49DB-B9FD-078E6AA1E4E0}">
      <dsp:nvSpPr>
        <dsp:cNvPr id="0" name=""/>
        <dsp:cNvSpPr/>
      </dsp:nvSpPr>
      <dsp:spPr>
        <a:xfrm>
          <a:off x="0" y="81411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Used Jupyter notebook (python: pandas) to analyze and manipulate the data</a:t>
          </a:r>
          <a:endParaRPr lang="en-US" sz="2500" kern="1200"/>
        </a:p>
      </dsp:txBody>
      <dsp:txXfrm>
        <a:off x="48481" y="129892"/>
        <a:ext cx="10418638" cy="896166"/>
      </dsp:txXfrm>
    </dsp:sp>
    <dsp:sp modelId="{0026D845-03D7-4743-9ACD-C166B949B990}">
      <dsp:nvSpPr>
        <dsp:cNvPr id="0" name=""/>
        <dsp:cNvSpPr/>
      </dsp:nvSpPr>
      <dsp:spPr>
        <a:xfrm>
          <a:off x="0" y="1146540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Dataframe had 5725 rows and 5 columns. There were no duplicate entries</a:t>
          </a:r>
        </a:p>
      </dsp:txBody>
      <dsp:txXfrm>
        <a:off x="48481" y="1195021"/>
        <a:ext cx="10418638" cy="896166"/>
      </dsp:txXfrm>
    </dsp:sp>
    <dsp:sp modelId="{E6F90F8F-2671-487D-8959-268C73532489}">
      <dsp:nvSpPr>
        <dsp:cNvPr id="0" name=""/>
        <dsp:cNvSpPr/>
      </dsp:nvSpPr>
      <dsp:spPr>
        <a:xfrm>
          <a:off x="0" y="2211669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Country_card column had 4047 null values. </a:t>
          </a:r>
        </a:p>
      </dsp:txBody>
      <dsp:txXfrm>
        <a:off x="48481" y="2260150"/>
        <a:ext cx="10418638" cy="896166"/>
      </dsp:txXfrm>
    </dsp:sp>
    <dsp:sp modelId="{054B39D3-D012-4D9F-8DDB-A91193CFC74F}">
      <dsp:nvSpPr>
        <dsp:cNvPr id="0" name=""/>
        <dsp:cNvSpPr/>
      </dsp:nvSpPr>
      <dsp:spPr>
        <a:xfrm>
          <a:off x="0" y="3276797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Three most frequently represented countries were: United States, Australia, and Canada.</a:t>
          </a:r>
        </a:p>
      </dsp:txBody>
      <dsp:txXfrm>
        <a:off x="48481" y="3325278"/>
        <a:ext cx="10418638" cy="896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71B29-1629-43E5-B94C-7D01C1F37721}">
      <dsp:nvSpPr>
        <dsp:cNvPr id="0" name=""/>
        <dsp:cNvSpPr/>
      </dsp:nvSpPr>
      <dsp:spPr>
        <a:xfrm>
          <a:off x="0" y="63189"/>
          <a:ext cx="10515600" cy="2077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Metrics:</a:t>
          </a:r>
          <a:br>
            <a:rPr lang="en-CA" sz="2400" kern="1200"/>
          </a:br>
          <a:r>
            <a:rPr lang="en-CA" sz="2400" kern="1200"/>
            <a:t>- </a:t>
          </a:r>
          <a:r>
            <a:rPr lang="en-US" sz="2400" kern="1200"/>
            <a:t>Customer Retention Rate</a:t>
          </a:r>
          <a:br>
            <a:rPr lang="en-US" sz="2400" kern="1200"/>
          </a:br>
          <a:r>
            <a:rPr lang="en-US" sz="2400" kern="1200"/>
            <a:t>- Net Revenue Retention</a:t>
          </a:r>
          <a:br>
            <a:rPr lang="en-US" sz="2400" kern="1200"/>
          </a:br>
          <a:r>
            <a:rPr lang="en-US" sz="2400" kern="1200"/>
            <a:t>- Customer Lifetime Revenue</a:t>
          </a:r>
          <a:br>
            <a:rPr lang="en-US" sz="2400" kern="1200"/>
          </a:br>
          <a:r>
            <a:rPr lang="en-US" sz="2400" kern="1200"/>
            <a:t>- Customer Lifetime Value: need gross margin to calculate this</a:t>
          </a:r>
        </a:p>
      </dsp:txBody>
      <dsp:txXfrm>
        <a:off x="101436" y="164625"/>
        <a:ext cx="10312728" cy="1875047"/>
      </dsp:txXfrm>
    </dsp:sp>
    <dsp:sp modelId="{8CA82FF8-FA83-46AB-A966-33E404930AF8}">
      <dsp:nvSpPr>
        <dsp:cNvPr id="0" name=""/>
        <dsp:cNvSpPr/>
      </dsp:nvSpPr>
      <dsp:spPr>
        <a:xfrm>
          <a:off x="0" y="2210229"/>
          <a:ext cx="10515600" cy="2077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Assumptions:</a:t>
          </a:r>
          <a:br>
            <a:rPr lang="en-US" sz="2400" kern="1200"/>
          </a:br>
          <a:r>
            <a:rPr lang="en-US" sz="2400" kern="1200"/>
            <a:t>- assumed that the country of a customer is the country recorded in one of the transaction in “card_country” column. </a:t>
          </a:r>
          <a:br>
            <a:rPr lang="en-US" sz="2400" kern="1200"/>
          </a:br>
          <a:r>
            <a:rPr lang="en-US" sz="2400" kern="1200"/>
            <a:t>- consider that the first day of transaction for a customer in 2020 is the date of sign-up</a:t>
          </a:r>
        </a:p>
      </dsp:txBody>
      <dsp:txXfrm>
        <a:off x="101436" y="2311665"/>
        <a:ext cx="10312728" cy="18750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8EB00-91F5-4A86-998D-EE793ED6AB8E}">
      <dsp:nvSpPr>
        <dsp:cNvPr id="0" name=""/>
        <dsp:cNvSpPr/>
      </dsp:nvSpPr>
      <dsp:spPr>
        <a:xfrm>
          <a:off x="0" y="482768"/>
          <a:ext cx="1051560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The most frequent customer (cus_EBYELf8JdrJyb9) made 131 transactions but has never been registered with any country. One should discuss with team members to figure out the problem. </a:t>
          </a:r>
          <a:endParaRPr lang="en-US" sz="3000" kern="1200"/>
        </a:p>
      </dsp:txBody>
      <dsp:txXfrm>
        <a:off x="80532" y="563300"/>
        <a:ext cx="10354536" cy="1488636"/>
      </dsp:txXfrm>
    </dsp:sp>
    <dsp:sp modelId="{67B62E78-7D24-4B99-8398-906FD7D00751}">
      <dsp:nvSpPr>
        <dsp:cNvPr id="0" name=""/>
        <dsp:cNvSpPr/>
      </dsp:nvSpPr>
      <dsp:spPr>
        <a:xfrm>
          <a:off x="0" y="2218869"/>
          <a:ext cx="1051560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Grouped dataframe by customer to make a dictionary. Dictionary had country assigned to each customer. Used it to impute null values in ‘card_country’ column.</a:t>
          </a:r>
          <a:endParaRPr lang="en-US" sz="3000" kern="1200"/>
        </a:p>
      </dsp:txBody>
      <dsp:txXfrm>
        <a:off x="80532" y="2299401"/>
        <a:ext cx="10354536" cy="1488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C29E-95BD-43FA-826C-487E9C22E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CE71C-57EC-431E-8FF0-47667FE2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3E0A-D750-4899-AC52-AB1F6094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9B2-00CF-49AC-A220-42DF7F05D26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F6D9-2529-4DC3-9E1D-BBA9834E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9CCE4-5280-4D00-8212-2BF2F95C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8188-9454-4DDA-8BF2-C67A5C13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8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3C85-6895-4CBB-BD19-A5DE4CF4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EF7FA-7A85-448E-B41F-6FDCE9041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190F1-207A-4CBA-81DF-B7C9FE59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9B2-00CF-49AC-A220-42DF7F05D26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6C550-A23F-4141-8D62-DB781F6E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8A75-4656-4067-BE0E-B4836D31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8188-9454-4DDA-8BF2-C67A5C13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5C1F4-F5A7-41C4-8260-65416CB18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ACDB3-3DF7-40DB-8E8E-869A89F2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BBA32-A2F5-41CB-9370-1E55B9DD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9B2-00CF-49AC-A220-42DF7F05D26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0D0DF-A2BB-4393-A6E0-98099D0B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525D-2F18-4B03-840F-92F9A6DD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8188-9454-4DDA-8BF2-C67A5C13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706F-8065-43FA-BC0E-80F819A7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9AD9-D834-4069-BCCC-84754CAC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6D221-3A41-4E63-B93A-83516A32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9B2-00CF-49AC-A220-42DF7F05D26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B81A-8BD4-40D1-8582-F9ED763D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2AA0-9E4C-47F6-91EB-29E0613D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8188-9454-4DDA-8BF2-C67A5C13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5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4D5A-83E5-4DD7-9461-33EA9245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70524-2C14-4BF7-8E1A-1AA165267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2B900-76AA-4EF5-BD66-B700D3C3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9B2-00CF-49AC-A220-42DF7F05D26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AF185-3815-4C3C-8695-28B20FD8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3C26-3BD2-4C59-AEE8-B64FC357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8188-9454-4DDA-8BF2-C67A5C13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2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D364-A0EC-4B61-A630-A8595555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1F1F-88F5-4CB9-BA19-C7B2C03AD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EE136-6EE6-4690-B0D3-882DCD118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2D39E-315C-4ECA-A53A-F5F50B2E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9B2-00CF-49AC-A220-42DF7F05D26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09C8-AADE-4529-BFFA-A9AA381F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30B7A-1142-4CD6-9199-C4CD974E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8188-9454-4DDA-8BF2-C67A5C13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13A3-44F9-4CE8-9D0D-326EDF68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D29D5-023D-4207-A760-D1BBF78A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A4CB3-8844-4B3F-89D6-51B05DC5C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D7938-AE6F-45B1-883E-F775F194E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1569E-43F8-4305-8A6E-B66E5CFC2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3DCB5-E9A2-41EE-85A8-CB7155C8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9B2-00CF-49AC-A220-42DF7F05D26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1D2A5-53C2-4E77-BC28-D0AAE62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F366-BBD9-4975-BA10-C35F1F7F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8188-9454-4DDA-8BF2-C67A5C13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1422-6C2A-4202-AACD-2B6239CB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85762-D7AD-45B2-B1C6-CF743923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9B2-00CF-49AC-A220-42DF7F05D26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B5767-1A2F-4CC1-81B2-4DAC26FE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E6919-59D0-41C2-8648-15CF957B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8188-9454-4DDA-8BF2-C67A5C13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750D6-4C84-4954-A2A4-A8C1D257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9B2-00CF-49AC-A220-42DF7F05D26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65FD1-2573-4A48-AFA3-3901311A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28F41-76B0-46F5-BFA8-7746FD85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8188-9454-4DDA-8BF2-C67A5C13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CF57-BD5C-4B6A-800B-5B2BA73C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5329-698C-4C28-81D0-400184CA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C1F51-6772-4D2C-90B0-E685229DE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35A33-29BF-415D-B387-F87E7CDF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9B2-00CF-49AC-A220-42DF7F05D26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14400-5489-4887-8B0C-9BEFA21E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B1767-221E-4342-9343-D2104B6F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8188-9454-4DDA-8BF2-C67A5C13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FC5E-AEDB-47FB-9A90-2DCD9B8B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484A9-CF26-470C-8AB4-F56DA559A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A09CC-EC28-4104-827C-66487A69C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D2ADF-D514-41BE-AF98-5E80F6FF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9B2-00CF-49AC-A220-42DF7F05D26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ABE2-1F4D-47A5-B44D-1BFF484F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40D00-1CBA-4AAC-8072-6628C29B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8188-9454-4DDA-8BF2-C67A5C13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9ADED-7827-476A-AC63-7F6D702F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B764-49AB-489C-A0EA-66697493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9A52C-D7A2-4F7F-8A87-B3ADBB453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39B2-00CF-49AC-A220-42DF7F05D26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E0B4-B2FA-4BF0-8CA5-FA52293A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875B-2261-4525-907E-4AEDCC5DE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8188-9454-4DDA-8BF2-C67A5C13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25C83-D92B-40B1-97ED-09E8E3EE6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CA" sz="8000">
                <a:solidFill>
                  <a:srgbClr val="FFFFFF"/>
                </a:solidFill>
              </a:rPr>
              <a:t>Data Analyst Take Home Assignment Solution</a:t>
            </a:r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A65A3-F7D9-4293-99E4-13475A6CF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en-CA" sz="3200"/>
              <a:t>Prepared by – Ajay Rai</a:t>
            </a:r>
          </a:p>
          <a:p>
            <a:r>
              <a:rPr lang="en-CA" sz="3200"/>
              <a:t>Date- 8 November 2021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0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90CC-8B46-4AEA-9AF8-607B62B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sz="3700"/>
              <a:t>4.1.2 US Net Revenue Retention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E23A-2892-4841-84BB-7D650622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Fourth-month cohort show a sudden increase in revenue in second period. </a:t>
            </a:r>
          </a:p>
          <a:p>
            <a:r>
              <a:rPr lang="en-US" sz="2000"/>
              <a:t>One possible explanation is a subscription upgrade.</a:t>
            </a:r>
          </a:p>
          <a:p>
            <a:r>
              <a:rPr lang="en-US" sz="2000"/>
              <a:t>We also see higher revenue retention in other cohorts, which could be because the company offered them a deal.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9F8BDD-AFE9-426E-818D-533A5BFAE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3688" y="1420933"/>
            <a:ext cx="6584098" cy="43893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122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90CC-8B46-4AEA-9AF8-607B62B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sz="3700"/>
              <a:t>4.1.3 US Customer Lifetime Revenue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E23A-2892-4841-84BB-7D650622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According to this graph, the company makes around 4000 from a customer by the end of the year.</a:t>
            </a:r>
          </a:p>
          <a:p>
            <a:r>
              <a:rPr lang="en-US" sz="2000" dirty="0"/>
              <a:t>The company made a lot of money in the first eight months for the cohort that joined in the fourth month. </a:t>
            </a:r>
          </a:p>
          <a:p>
            <a:r>
              <a:rPr lang="en-US" sz="2000" dirty="0"/>
              <a:t>It would be fascinating to learn more about the behavior of that specific cohort.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38CF50-DC19-45E7-9FC4-293359923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3688" y="1420933"/>
            <a:ext cx="6584098" cy="43893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560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90CC-8B46-4AEA-9AF8-607B62B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sz="3700"/>
              <a:t>4.2.1 AU Customer Retention Rate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E23A-2892-4841-84BB-7D650622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There is no information available for the cohort from the third to the fifth month of 2020. </a:t>
            </a:r>
          </a:p>
          <a:p>
            <a:r>
              <a:rPr lang="en-US" sz="2000" dirty="0"/>
              <a:t>Very few customers were acquired during the initial months of 2020</a:t>
            </a:r>
          </a:p>
          <a:p>
            <a:r>
              <a:rPr lang="en-US" sz="2000" dirty="0"/>
              <a:t>Similarly, to the United States, we see a decrease in retention rate for the most recent month, December. </a:t>
            </a:r>
          </a:p>
          <a:p>
            <a:r>
              <a:rPr lang="en-US" sz="2000" dirty="0"/>
              <a:t>To get an idea, one should discuss it with team members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02A8D4E-2362-4EA0-A0E3-FF09EBA80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118" y="1420933"/>
            <a:ext cx="6523668" cy="43491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8054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90CC-8B46-4AEA-9AF8-607B62B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sz="3700" dirty="0"/>
              <a:t>4.2.2 AU Net Revenue Retention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E23A-2892-4841-84BB-7D650622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 December, we see an unusual increase in net revenue for the cohort from sixth month. </a:t>
            </a:r>
          </a:p>
          <a:p>
            <a:r>
              <a:rPr lang="en-US" sz="2000" dirty="0"/>
              <a:t>This cohort may have upgraded their subscription.</a:t>
            </a:r>
          </a:p>
          <a:p>
            <a:r>
              <a:rPr lang="en-US" sz="2000" dirty="0"/>
              <a:t>Perhaps an offer was made to cohorts from the sixth and seventh months at the end of the year.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AE7025A-5AB1-4A45-9DB8-002007D1C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3688" y="1420933"/>
            <a:ext cx="6584098" cy="43893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8288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90CC-8B46-4AEA-9AF8-607B62B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sz="3700" dirty="0"/>
              <a:t>4.2.3 AU Customer Lifetime Revenue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E23A-2892-4841-84BB-7D650622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 company earns around $4000 per customer by the end of the first year.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78ECD2-EF46-4E36-A325-7EB905B3A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6968" y="1420933"/>
            <a:ext cx="6580818" cy="43872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2229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90CC-8B46-4AEA-9AF8-607B62B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sz="3700" dirty="0"/>
              <a:t>4.3.1 CA Customer Retention Rate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E23A-2892-4841-84BB-7D650622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There is no cohort information available for the second, third, or fourth months. </a:t>
            </a:r>
          </a:p>
          <a:p>
            <a:r>
              <a:rPr lang="en-US" sz="2000" dirty="0"/>
              <a:t>Similarly, the retention rate of cohorts has decreased in the month of December.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7D493DC-3554-4ABE-B0D2-B8321110C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3688" y="1420933"/>
            <a:ext cx="6584098" cy="43893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598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90CC-8B46-4AEA-9AF8-607B62B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sz="3700" dirty="0"/>
              <a:t>4.3.2 CA Net Revenue Retention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E23A-2892-4841-84BB-7D650622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We see a sudden increase in net revenue for the cohort from the first month for the seventh month. </a:t>
            </a:r>
          </a:p>
          <a:p>
            <a:r>
              <a:rPr lang="en-US" sz="2000" dirty="0"/>
              <a:t>Perhaps that cohort requested an upgrade and then returned to their regular subscription the following month.</a:t>
            </a:r>
          </a:p>
          <a:p>
            <a:r>
              <a:rPr lang="en-US" sz="2000" dirty="0"/>
              <a:t>Similar reason can be applicable for other observed increase in net revenue.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0A553C-71EF-427B-B1CC-BBBE41813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6968" y="1420933"/>
            <a:ext cx="6580818" cy="43872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3880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90CC-8B46-4AEA-9AF8-607B62B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sz="3700" dirty="0"/>
              <a:t>4.3.3 CA Customer Lifetime Revenue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E23A-2892-4841-84BB-7D650622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By the end of the year, the company had earned $5,000 from a Canadian customer. </a:t>
            </a:r>
          </a:p>
          <a:p>
            <a:r>
              <a:rPr lang="en-US" sz="2000" dirty="0"/>
              <a:t>However, there is a significant increase from the eleventh to the twelfth month. </a:t>
            </a:r>
          </a:p>
          <a:p>
            <a:r>
              <a:rPr lang="en-US" sz="2000" dirty="0"/>
              <a:t>As a result, it might be a good idea to comprehend that abrupt change in one month.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98C72F2-E7BF-4D60-9E5F-8379CAC5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6968" y="1420933"/>
            <a:ext cx="6580818" cy="43872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3638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AF84-C4F5-407C-A2C9-46516EB3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dirty="0"/>
              <a:t>5. Cohort layer cake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02D6-EB26-40E7-ACC8-631F3EF7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92500"/>
          </a:bodyPr>
          <a:lstStyle/>
          <a:p>
            <a:r>
              <a:rPr lang="en-US" sz="1400" dirty="0"/>
              <a:t>Company revenue increased to $200K  from $50K by the end of the year.</a:t>
            </a:r>
          </a:p>
          <a:p>
            <a:r>
              <a:rPr lang="en-US" sz="1400" dirty="0"/>
              <a:t>We can see that the cohort from the second to the fifth month did not contribute significantly to the company's revenue. </a:t>
            </a:r>
          </a:p>
          <a:p>
            <a:r>
              <a:rPr lang="en-US" sz="1400" dirty="0"/>
              <a:t>One possible explanation is an outbreak of covid-19. Many businesses were impacted by the lockdown. </a:t>
            </a:r>
          </a:p>
          <a:p>
            <a:r>
              <a:rPr lang="en-US" sz="1400" dirty="0"/>
              <a:t>Perhaps fewer customers were gained during that time, resulting in a low revenue figure for those months. </a:t>
            </a:r>
          </a:p>
          <a:p>
            <a:r>
              <a:rPr lang="en-US" sz="1400" dirty="0"/>
              <a:t>We also expect a recovery in the coming months. </a:t>
            </a:r>
          </a:p>
          <a:p>
            <a:r>
              <a:rPr lang="en-US" sz="1400" dirty="0"/>
              <a:t>The decrease in revenue for some cohorts over time, such as the first-month cohort, can be attributed to some customers opting out.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14B41A0-992E-455C-8A70-D594E645F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1254" y="1420932"/>
            <a:ext cx="6566532" cy="43776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67687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13CF-5A4B-45BF-AEE7-7E37CF06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and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9955-1A4E-4F4C-A579-9885441F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During the month of December, cohort retention rates were low in all three countries. To regain customers, one can analyze their behavior and offer them a deal.</a:t>
            </a:r>
          </a:p>
          <a:p>
            <a:r>
              <a:rPr lang="en-US" dirty="0"/>
              <a:t>In a few cases, we noticed an unexpected increase in net revenue retention. It'd be interesting to learn about the behaviors of those cohorts and see what's going on.</a:t>
            </a:r>
          </a:p>
          <a:p>
            <a:r>
              <a:rPr lang="en-US" dirty="0"/>
              <a:t>On average, the company made the revenue of $4000 per customer per year.</a:t>
            </a:r>
          </a:p>
          <a:p>
            <a:r>
              <a:rPr lang="en-US" sz="2800" dirty="0"/>
              <a:t>By the end of the year, the company's revenue had increased from $50,000 to $200,000. We can also see how covid-19 might affect revenue from the cohort layer cake.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5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586C-6146-419E-8F1E-6E6196E6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CA" dirty="0"/>
              <a:t>Executive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44FA-48A1-4F1B-837F-DD4F9AA6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"/>
              </a:rPr>
              <a:t>Businesses can gain valuable insights about their customers' behavior by converting their customer data into cohort analysis charts. The presentation includes data manipulation, cohort charts, a cohort layer cake chart, and insights.</a:t>
            </a:r>
            <a:endParaRPr lang="en-US" sz="2400" dirty="0"/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C63A8435-5E0B-4FD4-9C3C-8A9211CF4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94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F7EA-8BB7-466B-BD9D-F690D097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30B737-C487-4D6E-93D1-4FE3A90564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2533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4B2D-3B6A-42FD-8B7F-9E6515A1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Initial Setup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81FC77-BE62-4A03-A97B-19AD67C70E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515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4091-8B63-4456-9543-6FA0FA61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Methodology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F2FFD9-5F2E-4C63-98BE-83EE2E5562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7240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A29F-034A-4984-ABC3-BA32F1FD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EDA and handling missing data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6696BE-DBC3-48F7-8575-693BDA3EC7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2271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8F3D-BBE6-4DD6-91FB-B5286B20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CA"/>
              <a:t>3. EDA and handling missing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4BCF-FD55-478F-954F-4F803062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CA" sz="2400"/>
              <a:t>15.48% of customers placed an order more than once</a:t>
            </a:r>
          </a:p>
          <a:p>
            <a:r>
              <a:rPr lang="en-CA" sz="2400"/>
              <a:t>8.67% of customers asked for a refund</a:t>
            </a:r>
          </a:p>
          <a:p>
            <a:r>
              <a:rPr lang="en-CA" sz="2400"/>
              <a:t>There were some infrequent cases of customers, who paid more than 8000 </a:t>
            </a:r>
          </a:p>
          <a:p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8F3FE-90BE-4FD1-B075-0A11219A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158" y="2278173"/>
            <a:ext cx="4579668" cy="28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3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A32A-867A-478F-A467-20264A66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CA" sz="4000"/>
              <a:t>Cohort Analysis Charts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19CA-7DD8-4EE0-8F92-1EFE97D6C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CA" sz="2000"/>
              <a:t>The top three most frequent countries are:</a:t>
            </a:r>
            <a:br>
              <a:rPr lang="en-CA" sz="2000"/>
            </a:br>
            <a:r>
              <a:rPr lang="en-CA" sz="2000"/>
              <a:t>-</a:t>
            </a:r>
            <a:r>
              <a:rPr lang="en-US" sz="2000"/>
              <a:t> United State(US), Australia(AU), and Canada(CA)</a:t>
            </a:r>
          </a:p>
          <a:p>
            <a:r>
              <a:rPr lang="en-US" sz="2000"/>
              <a:t>Total number of customer from each country: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5B22AC-02F6-470C-9A35-0E3F33A74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05342"/>
              </p:ext>
            </p:extLst>
          </p:nvPr>
        </p:nvGraphicFramePr>
        <p:xfrm>
          <a:off x="6742710" y="1243969"/>
          <a:ext cx="4740487" cy="395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260">
                  <a:extLst>
                    <a:ext uri="{9D8B030D-6E8A-4147-A177-3AD203B41FA5}">
                      <a16:colId xmlns:a16="http://schemas.microsoft.com/office/drawing/2014/main" val="1489290259"/>
                    </a:ext>
                  </a:extLst>
                </a:gridCol>
                <a:gridCol w="2533227">
                  <a:extLst>
                    <a:ext uri="{9D8B030D-6E8A-4147-A177-3AD203B41FA5}">
                      <a16:colId xmlns:a16="http://schemas.microsoft.com/office/drawing/2014/main" val="697663477"/>
                    </a:ext>
                  </a:extLst>
                </a:gridCol>
              </a:tblGrid>
              <a:tr h="1240536">
                <a:tc>
                  <a:txBody>
                    <a:bodyPr/>
                    <a:lstStyle/>
                    <a:p>
                      <a:r>
                        <a:rPr lang="en-CA" sz="3300"/>
                        <a:t>Country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CA" sz="3300"/>
                        <a:t>Number of customers</a:t>
                      </a:r>
                      <a:endParaRPr lang="en-US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28051359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en-CA" sz="3300"/>
                        <a:t>United States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CA" sz="3300"/>
                        <a:t>408</a:t>
                      </a:r>
                      <a:endParaRPr lang="en-US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7973570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A" sz="3300"/>
                        <a:t>Australia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CA" sz="3300"/>
                        <a:t>71</a:t>
                      </a:r>
                      <a:endParaRPr lang="en-US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44442575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A" sz="3300"/>
                        <a:t>Canada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CA" sz="3300"/>
                        <a:t>96</a:t>
                      </a:r>
                      <a:endParaRPr lang="en-US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97824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156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90CC-8B46-4AEA-9AF8-607B62B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sz="3700"/>
              <a:t>4.1.1 US Customer Retention Rate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E23A-2892-4841-84BB-7D650622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Customer retention was low for 8 of the 12 cohorts in last month (2020-12).</a:t>
            </a:r>
          </a:p>
          <a:p>
            <a:r>
              <a:rPr lang="en-US" sz="2000" dirty="0"/>
              <a:t>Check out what happened in the United States during the month of December. </a:t>
            </a:r>
          </a:p>
          <a:p>
            <a:r>
              <a:rPr lang="en-US" sz="2000" dirty="0"/>
              <a:t>We can offer them some discounts, so they keep doing business.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7CA629C-FBF7-4AEC-8ACD-C107F7E24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3688" y="1420933"/>
            <a:ext cx="6584098" cy="43893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8119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1036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Office Theme</vt:lpstr>
      <vt:lpstr>Data Analyst Take Home Assignment Solution</vt:lpstr>
      <vt:lpstr>Executive Summary</vt:lpstr>
      <vt:lpstr>Contents</vt:lpstr>
      <vt:lpstr>1. Initial Setup</vt:lpstr>
      <vt:lpstr>2. Methodology</vt:lpstr>
      <vt:lpstr>3. EDA and handling missing data</vt:lpstr>
      <vt:lpstr>3. EDA and handling missing data</vt:lpstr>
      <vt:lpstr>Cohort Analysis Charts</vt:lpstr>
      <vt:lpstr>4.1.1 US Customer Retention Rate</vt:lpstr>
      <vt:lpstr>4.1.2 US Net Revenue Retention</vt:lpstr>
      <vt:lpstr>4.1.3 US Customer Lifetime Revenue</vt:lpstr>
      <vt:lpstr>4.2.1 AU Customer Retention Rate</vt:lpstr>
      <vt:lpstr>4.2.2 AU Net Revenue Retention</vt:lpstr>
      <vt:lpstr>4.2.3 AU Customer Lifetime Revenue</vt:lpstr>
      <vt:lpstr>4.3.1 CA Customer Retention Rate</vt:lpstr>
      <vt:lpstr>4.3.2 CA Net Revenue Retention</vt:lpstr>
      <vt:lpstr>4.3.3 CA Customer Lifetime Revenue</vt:lpstr>
      <vt:lpstr>5. Cohort layer cake</vt:lpstr>
      <vt:lpstr>Results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Take Home Assignment Solution</dc:title>
  <dc:creator>Ajay Rai</dc:creator>
  <cp:lastModifiedBy>Ajay Rai</cp:lastModifiedBy>
  <cp:revision>3</cp:revision>
  <dcterms:created xsi:type="dcterms:W3CDTF">2021-11-08T16:37:15Z</dcterms:created>
  <dcterms:modified xsi:type="dcterms:W3CDTF">2021-11-09T06:33:41Z</dcterms:modified>
</cp:coreProperties>
</file>