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5.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77" r:id="rId10"/>
    <p:sldId id="278" r:id="rId11"/>
    <p:sldId id="280" r:id="rId12"/>
    <p:sldId id="282" r:id="rId13"/>
    <p:sldId id="283" r:id="rId14"/>
    <p:sldId id="284" r:id="rId15"/>
    <p:sldId id="285" r:id="rId16"/>
    <p:sldId id="286" r:id="rId17"/>
    <p:sldId id="287"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9A6EF-5851-4D42-96FF-A7E852EB74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98D2E0-CC84-4561-AB2F-6207883A2C93}">
      <dgm:prSet/>
      <dgm:spPr/>
      <dgm:t>
        <a:bodyPr/>
        <a:lstStyle/>
        <a:p>
          <a:r>
            <a:rPr lang="en-CA"/>
            <a:t>Initial setup</a:t>
          </a:r>
          <a:endParaRPr lang="en-US"/>
        </a:p>
      </dgm:t>
    </dgm:pt>
    <dgm:pt modelId="{937FAE41-2F4B-4394-8957-0D69834D016F}" type="parTrans" cxnId="{0AD1AAE4-5B0D-4737-98D5-67317F48E075}">
      <dgm:prSet/>
      <dgm:spPr/>
      <dgm:t>
        <a:bodyPr/>
        <a:lstStyle/>
        <a:p>
          <a:endParaRPr lang="en-US"/>
        </a:p>
      </dgm:t>
    </dgm:pt>
    <dgm:pt modelId="{A876186C-B8C4-4ACF-8006-C1FC8C42D595}" type="sibTrans" cxnId="{0AD1AAE4-5B0D-4737-98D5-67317F48E075}">
      <dgm:prSet/>
      <dgm:spPr/>
      <dgm:t>
        <a:bodyPr/>
        <a:lstStyle/>
        <a:p>
          <a:endParaRPr lang="en-US"/>
        </a:p>
      </dgm:t>
    </dgm:pt>
    <dgm:pt modelId="{BC675F55-D348-46FB-B603-486463C06C43}">
      <dgm:prSet/>
      <dgm:spPr/>
      <dgm:t>
        <a:bodyPr/>
        <a:lstStyle/>
        <a:p>
          <a:r>
            <a:rPr lang="en-CA"/>
            <a:t>Methodology</a:t>
          </a:r>
          <a:endParaRPr lang="en-US"/>
        </a:p>
      </dgm:t>
    </dgm:pt>
    <dgm:pt modelId="{9E9DE60E-7660-4AE8-91F5-28B263987210}" type="parTrans" cxnId="{98746E0A-7AFA-46D8-9625-3013BCA52B50}">
      <dgm:prSet/>
      <dgm:spPr/>
      <dgm:t>
        <a:bodyPr/>
        <a:lstStyle/>
        <a:p>
          <a:endParaRPr lang="en-US"/>
        </a:p>
      </dgm:t>
    </dgm:pt>
    <dgm:pt modelId="{5F147DAB-4A58-436C-A57A-8834F3CDC307}" type="sibTrans" cxnId="{98746E0A-7AFA-46D8-9625-3013BCA52B50}">
      <dgm:prSet/>
      <dgm:spPr/>
      <dgm:t>
        <a:bodyPr/>
        <a:lstStyle/>
        <a:p>
          <a:endParaRPr lang="en-US"/>
        </a:p>
      </dgm:t>
    </dgm:pt>
    <dgm:pt modelId="{4E4EBED2-B418-4258-BDC6-861022761A0F}">
      <dgm:prSet/>
      <dgm:spPr/>
      <dgm:t>
        <a:bodyPr/>
        <a:lstStyle/>
        <a:p>
          <a:r>
            <a:rPr lang="en-CA" dirty="0"/>
            <a:t>Feature Engineering</a:t>
          </a:r>
          <a:endParaRPr lang="en-US" dirty="0"/>
        </a:p>
      </dgm:t>
    </dgm:pt>
    <dgm:pt modelId="{29C31A3B-6F19-4248-AB10-7C6E6B0000F0}" type="parTrans" cxnId="{84433F63-2D40-4CF6-9E1A-337131E97C96}">
      <dgm:prSet/>
      <dgm:spPr/>
      <dgm:t>
        <a:bodyPr/>
        <a:lstStyle/>
        <a:p>
          <a:endParaRPr lang="en-US"/>
        </a:p>
      </dgm:t>
    </dgm:pt>
    <dgm:pt modelId="{A03DF5A7-8D5B-4304-ADDF-DFF5FA8BDCC7}" type="sibTrans" cxnId="{84433F63-2D40-4CF6-9E1A-337131E97C96}">
      <dgm:prSet/>
      <dgm:spPr/>
      <dgm:t>
        <a:bodyPr/>
        <a:lstStyle/>
        <a:p>
          <a:endParaRPr lang="en-US"/>
        </a:p>
      </dgm:t>
    </dgm:pt>
    <dgm:pt modelId="{4A29B255-0DDB-415A-A7B4-17BD8FBDCA79}">
      <dgm:prSet/>
      <dgm:spPr/>
      <dgm:t>
        <a:bodyPr/>
        <a:lstStyle/>
        <a:p>
          <a:r>
            <a:rPr lang="en-CA" dirty="0"/>
            <a:t>Data Visualisation</a:t>
          </a:r>
          <a:endParaRPr lang="en-US" dirty="0"/>
        </a:p>
      </dgm:t>
    </dgm:pt>
    <dgm:pt modelId="{1643DC7A-2473-4BC6-92FA-033C3956F3DF}" type="parTrans" cxnId="{5341A4AB-7443-427C-945A-3FBCDA5CBAF1}">
      <dgm:prSet/>
      <dgm:spPr/>
      <dgm:t>
        <a:bodyPr/>
        <a:lstStyle/>
        <a:p>
          <a:endParaRPr lang="en-US"/>
        </a:p>
      </dgm:t>
    </dgm:pt>
    <dgm:pt modelId="{327B3EF4-9C51-43A2-A68F-73E380323B36}" type="sibTrans" cxnId="{5341A4AB-7443-427C-945A-3FBCDA5CBAF1}">
      <dgm:prSet/>
      <dgm:spPr/>
      <dgm:t>
        <a:bodyPr/>
        <a:lstStyle/>
        <a:p>
          <a:endParaRPr lang="en-US"/>
        </a:p>
      </dgm:t>
    </dgm:pt>
    <dgm:pt modelId="{CA875E18-BFCD-403C-9BCD-157F3684521F}">
      <dgm:prSet/>
      <dgm:spPr/>
      <dgm:t>
        <a:bodyPr/>
        <a:lstStyle/>
        <a:p>
          <a:r>
            <a:rPr lang="en-CA" dirty="0"/>
            <a:t>Modeling</a:t>
          </a:r>
          <a:endParaRPr lang="en-US" dirty="0"/>
        </a:p>
      </dgm:t>
    </dgm:pt>
    <dgm:pt modelId="{CD25ED51-7F75-4E6E-BF36-F53FDF502122}" type="parTrans" cxnId="{02672A99-C823-4C7F-BC30-FB22D7232E47}">
      <dgm:prSet/>
      <dgm:spPr/>
      <dgm:t>
        <a:bodyPr/>
        <a:lstStyle/>
        <a:p>
          <a:endParaRPr lang="en-US"/>
        </a:p>
      </dgm:t>
    </dgm:pt>
    <dgm:pt modelId="{A42BAEFC-D47E-4BB5-85DF-2BFA180F5BB9}" type="sibTrans" cxnId="{02672A99-C823-4C7F-BC30-FB22D7232E47}">
      <dgm:prSet/>
      <dgm:spPr/>
      <dgm:t>
        <a:bodyPr/>
        <a:lstStyle/>
        <a:p>
          <a:endParaRPr lang="en-US"/>
        </a:p>
      </dgm:t>
    </dgm:pt>
    <dgm:pt modelId="{4776D975-B343-46E6-A2E6-5044B62C2AEC}">
      <dgm:prSet/>
      <dgm:spPr/>
      <dgm:t>
        <a:bodyPr/>
        <a:lstStyle/>
        <a:p>
          <a:r>
            <a:rPr lang="en-CA"/>
            <a:t>Results and conclusion</a:t>
          </a:r>
          <a:endParaRPr lang="en-US"/>
        </a:p>
      </dgm:t>
    </dgm:pt>
    <dgm:pt modelId="{7DEFC84C-C3B9-4243-B503-BCACF50653F0}" type="parTrans" cxnId="{6CAB7145-E928-40A1-9DCC-43AD39EC61DD}">
      <dgm:prSet/>
      <dgm:spPr/>
      <dgm:t>
        <a:bodyPr/>
        <a:lstStyle/>
        <a:p>
          <a:endParaRPr lang="en-US"/>
        </a:p>
      </dgm:t>
    </dgm:pt>
    <dgm:pt modelId="{7475CD1A-EA3D-4D5F-AF60-48963252EDB9}" type="sibTrans" cxnId="{6CAB7145-E928-40A1-9DCC-43AD39EC61DD}">
      <dgm:prSet/>
      <dgm:spPr/>
      <dgm:t>
        <a:bodyPr/>
        <a:lstStyle/>
        <a:p>
          <a:endParaRPr lang="en-US"/>
        </a:p>
      </dgm:t>
    </dgm:pt>
    <dgm:pt modelId="{88DC4438-8295-4174-BC10-4EF94487DF40}" type="pres">
      <dgm:prSet presAssocID="{C699A6EF-5851-4D42-96FF-A7E852EB74FC}" presName="linear" presStyleCnt="0">
        <dgm:presLayoutVars>
          <dgm:animLvl val="lvl"/>
          <dgm:resizeHandles val="exact"/>
        </dgm:presLayoutVars>
      </dgm:prSet>
      <dgm:spPr/>
    </dgm:pt>
    <dgm:pt modelId="{077A2BB1-80B6-413B-9E63-6EA851D78596}" type="pres">
      <dgm:prSet presAssocID="{CF98D2E0-CC84-4561-AB2F-6207883A2C93}" presName="parentText" presStyleLbl="node1" presStyleIdx="0" presStyleCnt="6">
        <dgm:presLayoutVars>
          <dgm:chMax val="0"/>
          <dgm:bulletEnabled val="1"/>
        </dgm:presLayoutVars>
      </dgm:prSet>
      <dgm:spPr/>
    </dgm:pt>
    <dgm:pt modelId="{F454B0C8-28FE-4CDA-83C6-DDECC5C7087D}" type="pres">
      <dgm:prSet presAssocID="{A876186C-B8C4-4ACF-8006-C1FC8C42D595}" presName="spacer" presStyleCnt="0"/>
      <dgm:spPr/>
    </dgm:pt>
    <dgm:pt modelId="{CCE4C3A8-72B9-49D9-8F61-454616774186}" type="pres">
      <dgm:prSet presAssocID="{BC675F55-D348-46FB-B603-486463C06C43}" presName="parentText" presStyleLbl="node1" presStyleIdx="1" presStyleCnt="6">
        <dgm:presLayoutVars>
          <dgm:chMax val="0"/>
          <dgm:bulletEnabled val="1"/>
        </dgm:presLayoutVars>
      </dgm:prSet>
      <dgm:spPr/>
    </dgm:pt>
    <dgm:pt modelId="{95BAAFDF-C27C-4E1C-855D-CEAD9217F646}" type="pres">
      <dgm:prSet presAssocID="{5F147DAB-4A58-436C-A57A-8834F3CDC307}" presName="spacer" presStyleCnt="0"/>
      <dgm:spPr/>
    </dgm:pt>
    <dgm:pt modelId="{391FB2A8-3AA8-4AC9-B4F9-45F0DCC3D21C}" type="pres">
      <dgm:prSet presAssocID="{4E4EBED2-B418-4258-BDC6-861022761A0F}" presName="parentText" presStyleLbl="node1" presStyleIdx="2" presStyleCnt="6">
        <dgm:presLayoutVars>
          <dgm:chMax val="0"/>
          <dgm:bulletEnabled val="1"/>
        </dgm:presLayoutVars>
      </dgm:prSet>
      <dgm:spPr/>
    </dgm:pt>
    <dgm:pt modelId="{E348FEAF-8D67-4681-8A6B-38CCCAB0CCFE}" type="pres">
      <dgm:prSet presAssocID="{A03DF5A7-8D5B-4304-ADDF-DFF5FA8BDCC7}" presName="spacer" presStyleCnt="0"/>
      <dgm:spPr/>
    </dgm:pt>
    <dgm:pt modelId="{F796D63A-B6F2-4DE3-B452-5123C1AD0807}" type="pres">
      <dgm:prSet presAssocID="{4A29B255-0DDB-415A-A7B4-17BD8FBDCA79}" presName="parentText" presStyleLbl="node1" presStyleIdx="3" presStyleCnt="6">
        <dgm:presLayoutVars>
          <dgm:chMax val="0"/>
          <dgm:bulletEnabled val="1"/>
        </dgm:presLayoutVars>
      </dgm:prSet>
      <dgm:spPr/>
    </dgm:pt>
    <dgm:pt modelId="{E31A5D98-CAF5-4FDF-8AEC-CFF1D16C7FFE}" type="pres">
      <dgm:prSet presAssocID="{327B3EF4-9C51-43A2-A68F-73E380323B36}" presName="spacer" presStyleCnt="0"/>
      <dgm:spPr/>
    </dgm:pt>
    <dgm:pt modelId="{3191CD16-186E-47B3-AB23-6D6B69634CBB}" type="pres">
      <dgm:prSet presAssocID="{CA875E18-BFCD-403C-9BCD-157F3684521F}" presName="parentText" presStyleLbl="node1" presStyleIdx="4" presStyleCnt="6">
        <dgm:presLayoutVars>
          <dgm:chMax val="0"/>
          <dgm:bulletEnabled val="1"/>
        </dgm:presLayoutVars>
      </dgm:prSet>
      <dgm:spPr/>
    </dgm:pt>
    <dgm:pt modelId="{8657EBE5-12D8-4C44-B5FF-C208A1446A68}" type="pres">
      <dgm:prSet presAssocID="{A42BAEFC-D47E-4BB5-85DF-2BFA180F5BB9}" presName="spacer" presStyleCnt="0"/>
      <dgm:spPr/>
    </dgm:pt>
    <dgm:pt modelId="{9D5D2ADE-2A6E-4A5D-9CCA-203ED32D3F75}" type="pres">
      <dgm:prSet presAssocID="{4776D975-B343-46E6-A2E6-5044B62C2AEC}" presName="parentText" presStyleLbl="node1" presStyleIdx="5" presStyleCnt="6">
        <dgm:presLayoutVars>
          <dgm:chMax val="0"/>
          <dgm:bulletEnabled val="1"/>
        </dgm:presLayoutVars>
      </dgm:prSet>
      <dgm:spPr/>
    </dgm:pt>
  </dgm:ptLst>
  <dgm:cxnLst>
    <dgm:cxn modelId="{68EC1D05-399D-49A8-8D7B-0163BE93B288}" type="presOf" srcId="{C699A6EF-5851-4D42-96FF-A7E852EB74FC}" destId="{88DC4438-8295-4174-BC10-4EF94487DF40}" srcOrd="0" destOrd="0" presId="urn:microsoft.com/office/officeart/2005/8/layout/vList2"/>
    <dgm:cxn modelId="{98746E0A-7AFA-46D8-9625-3013BCA52B50}" srcId="{C699A6EF-5851-4D42-96FF-A7E852EB74FC}" destId="{BC675F55-D348-46FB-B603-486463C06C43}" srcOrd="1" destOrd="0" parTransId="{9E9DE60E-7660-4AE8-91F5-28B263987210}" sibTransId="{5F147DAB-4A58-436C-A57A-8834F3CDC307}"/>
    <dgm:cxn modelId="{2E6C5218-7D01-4A85-98D9-5C8DF12014C8}" type="presOf" srcId="{CF98D2E0-CC84-4561-AB2F-6207883A2C93}" destId="{077A2BB1-80B6-413B-9E63-6EA851D78596}" srcOrd="0" destOrd="0" presId="urn:microsoft.com/office/officeart/2005/8/layout/vList2"/>
    <dgm:cxn modelId="{84433F63-2D40-4CF6-9E1A-337131E97C96}" srcId="{C699A6EF-5851-4D42-96FF-A7E852EB74FC}" destId="{4E4EBED2-B418-4258-BDC6-861022761A0F}" srcOrd="2" destOrd="0" parTransId="{29C31A3B-6F19-4248-AB10-7C6E6B0000F0}" sibTransId="{A03DF5A7-8D5B-4304-ADDF-DFF5FA8BDCC7}"/>
    <dgm:cxn modelId="{6CAB7145-E928-40A1-9DCC-43AD39EC61DD}" srcId="{C699A6EF-5851-4D42-96FF-A7E852EB74FC}" destId="{4776D975-B343-46E6-A2E6-5044B62C2AEC}" srcOrd="5" destOrd="0" parTransId="{7DEFC84C-C3B9-4243-B503-BCACF50653F0}" sibTransId="{7475CD1A-EA3D-4D5F-AF60-48963252EDB9}"/>
    <dgm:cxn modelId="{3FC6858A-0425-4B47-BACA-05BBC99BB803}" type="presOf" srcId="{4E4EBED2-B418-4258-BDC6-861022761A0F}" destId="{391FB2A8-3AA8-4AC9-B4F9-45F0DCC3D21C}" srcOrd="0" destOrd="0" presId="urn:microsoft.com/office/officeart/2005/8/layout/vList2"/>
    <dgm:cxn modelId="{E9CBD390-0123-4FD8-8301-81C333522888}" type="presOf" srcId="{BC675F55-D348-46FB-B603-486463C06C43}" destId="{CCE4C3A8-72B9-49D9-8F61-454616774186}" srcOrd="0" destOrd="0" presId="urn:microsoft.com/office/officeart/2005/8/layout/vList2"/>
    <dgm:cxn modelId="{02672A99-C823-4C7F-BC30-FB22D7232E47}" srcId="{C699A6EF-5851-4D42-96FF-A7E852EB74FC}" destId="{CA875E18-BFCD-403C-9BCD-157F3684521F}" srcOrd="4" destOrd="0" parTransId="{CD25ED51-7F75-4E6E-BF36-F53FDF502122}" sibTransId="{A42BAEFC-D47E-4BB5-85DF-2BFA180F5BB9}"/>
    <dgm:cxn modelId="{5341A4AB-7443-427C-945A-3FBCDA5CBAF1}" srcId="{C699A6EF-5851-4D42-96FF-A7E852EB74FC}" destId="{4A29B255-0DDB-415A-A7B4-17BD8FBDCA79}" srcOrd="3" destOrd="0" parTransId="{1643DC7A-2473-4BC6-92FA-033C3956F3DF}" sibTransId="{327B3EF4-9C51-43A2-A68F-73E380323B36}"/>
    <dgm:cxn modelId="{88BB0ABC-6751-4608-816B-D2E1168D5127}" type="presOf" srcId="{4A29B255-0DDB-415A-A7B4-17BD8FBDCA79}" destId="{F796D63A-B6F2-4DE3-B452-5123C1AD0807}" srcOrd="0" destOrd="0" presId="urn:microsoft.com/office/officeart/2005/8/layout/vList2"/>
    <dgm:cxn modelId="{89C35BD3-3293-46B4-B321-4AF9000A4A54}" type="presOf" srcId="{CA875E18-BFCD-403C-9BCD-157F3684521F}" destId="{3191CD16-186E-47B3-AB23-6D6B69634CBB}" srcOrd="0" destOrd="0" presId="urn:microsoft.com/office/officeart/2005/8/layout/vList2"/>
    <dgm:cxn modelId="{F3A933E3-6193-4689-8351-75F8C290B8C6}" type="presOf" srcId="{4776D975-B343-46E6-A2E6-5044B62C2AEC}" destId="{9D5D2ADE-2A6E-4A5D-9CCA-203ED32D3F75}" srcOrd="0" destOrd="0" presId="urn:microsoft.com/office/officeart/2005/8/layout/vList2"/>
    <dgm:cxn modelId="{0AD1AAE4-5B0D-4737-98D5-67317F48E075}" srcId="{C699A6EF-5851-4D42-96FF-A7E852EB74FC}" destId="{CF98D2E0-CC84-4561-AB2F-6207883A2C93}" srcOrd="0" destOrd="0" parTransId="{937FAE41-2F4B-4394-8957-0D69834D016F}" sibTransId="{A876186C-B8C4-4ACF-8006-C1FC8C42D595}"/>
    <dgm:cxn modelId="{F096E45D-C9DF-4C47-9D8B-3FB0D19E4EDF}" type="presParOf" srcId="{88DC4438-8295-4174-BC10-4EF94487DF40}" destId="{077A2BB1-80B6-413B-9E63-6EA851D78596}" srcOrd="0" destOrd="0" presId="urn:microsoft.com/office/officeart/2005/8/layout/vList2"/>
    <dgm:cxn modelId="{0235249D-06A5-47E6-BDB3-E0A03FB325B0}" type="presParOf" srcId="{88DC4438-8295-4174-BC10-4EF94487DF40}" destId="{F454B0C8-28FE-4CDA-83C6-DDECC5C7087D}" srcOrd="1" destOrd="0" presId="urn:microsoft.com/office/officeart/2005/8/layout/vList2"/>
    <dgm:cxn modelId="{978A4688-CFAD-442F-9604-C2589E39D6F4}" type="presParOf" srcId="{88DC4438-8295-4174-BC10-4EF94487DF40}" destId="{CCE4C3A8-72B9-49D9-8F61-454616774186}" srcOrd="2" destOrd="0" presId="urn:microsoft.com/office/officeart/2005/8/layout/vList2"/>
    <dgm:cxn modelId="{72FAD084-8F1E-432D-8CF7-DD082FDF6159}" type="presParOf" srcId="{88DC4438-8295-4174-BC10-4EF94487DF40}" destId="{95BAAFDF-C27C-4E1C-855D-CEAD9217F646}" srcOrd="3" destOrd="0" presId="urn:microsoft.com/office/officeart/2005/8/layout/vList2"/>
    <dgm:cxn modelId="{0A4213FC-DDDB-4FB4-8018-01DBD120F9A8}" type="presParOf" srcId="{88DC4438-8295-4174-BC10-4EF94487DF40}" destId="{391FB2A8-3AA8-4AC9-B4F9-45F0DCC3D21C}" srcOrd="4" destOrd="0" presId="urn:microsoft.com/office/officeart/2005/8/layout/vList2"/>
    <dgm:cxn modelId="{3F3FEA03-9E3C-4086-8C1D-14DB608CE189}" type="presParOf" srcId="{88DC4438-8295-4174-BC10-4EF94487DF40}" destId="{E348FEAF-8D67-4681-8A6B-38CCCAB0CCFE}" srcOrd="5" destOrd="0" presId="urn:microsoft.com/office/officeart/2005/8/layout/vList2"/>
    <dgm:cxn modelId="{33FD9D9C-818B-4A3F-8295-7867B464EFD8}" type="presParOf" srcId="{88DC4438-8295-4174-BC10-4EF94487DF40}" destId="{F796D63A-B6F2-4DE3-B452-5123C1AD0807}" srcOrd="6" destOrd="0" presId="urn:microsoft.com/office/officeart/2005/8/layout/vList2"/>
    <dgm:cxn modelId="{B935C860-68A8-4C63-AC9B-2803421C7728}" type="presParOf" srcId="{88DC4438-8295-4174-BC10-4EF94487DF40}" destId="{E31A5D98-CAF5-4FDF-8AEC-CFF1D16C7FFE}" srcOrd="7" destOrd="0" presId="urn:microsoft.com/office/officeart/2005/8/layout/vList2"/>
    <dgm:cxn modelId="{990BCBE6-05CE-4EC8-B80F-3A2F01967E2F}" type="presParOf" srcId="{88DC4438-8295-4174-BC10-4EF94487DF40}" destId="{3191CD16-186E-47B3-AB23-6D6B69634CBB}" srcOrd="8" destOrd="0" presId="urn:microsoft.com/office/officeart/2005/8/layout/vList2"/>
    <dgm:cxn modelId="{0A761302-8474-419D-833F-9DB66DE8A841}" type="presParOf" srcId="{88DC4438-8295-4174-BC10-4EF94487DF40}" destId="{8657EBE5-12D8-4C44-B5FF-C208A1446A68}" srcOrd="9" destOrd="0" presId="urn:microsoft.com/office/officeart/2005/8/layout/vList2"/>
    <dgm:cxn modelId="{F359B36B-FB04-4B67-9CE5-E133F71CF80C}" type="presParOf" srcId="{88DC4438-8295-4174-BC10-4EF94487DF40}" destId="{9D5D2ADE-2A6E-4A5D-9CCA-203ED32D3F7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758C2F-023C-41A1-BD2B-B9692768DB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902D7B-1BFB-4E3A-BE7C-9CE995DD28A8}">
      <dgm:prSet/>
      <dgm:spPr/>
      <dgm:t>
        <a:bodyPr/>
        <a:lstStyle/>
        <a:p>
          <a:r>
            <a:rPr lang="en-CA"/>
            <a:t>Used Jupyter notebook (python: pandas) to analyze and manipulate the data</a:t>
          </a:r>
          <a:endParaRPr lang="en-US"/>
        </a:p>
      </dgm:t>
    </dgm:pt>
    <dgm:pt modelId="{B7EFF9CB-1B35-4BE4-AB6E-69415EBA5C04}" type="parTrans" cxnId="{1E9DD8F9-3F94-4EE0-8059-B191558F92C5}">
      <dgm:prSet/>
      <dgm:spPr/>
      <dgm:t>
        <a:bodyPr/>
        <a:lstStyle/>
        <a:p>
          <a:endParaRPr lang="en-US"/>
        </a:p>
      </dgm:t>
    </dgm:pt>
    <dgm:pt modelId="{B8C5809B-0784-47E1-A151-4812E09BA50A}" type="sibTrans" cxnId="{1E9DD8F9-3F94-4EE0-8059-B191558F92C5}">
      <dgm:prSet/>
      <dgm:spPr/>
      <dgm:t>
        <a:bodyPr/>
        <a:lstStyle/>
        <a:p>
          <a:endParaRPr lang="en-US"/>
        </a:p>
      </dgm:t>
    </dgm:pt>
    <dgm:pt modelId="{20F64F92-CE7B-40D4-82E9-67E717BBDBB5}">
      <dgm:prSet/>
      <dgm:spPr/>
      <dgm:t>
        <a:bodyPr/>
        <a:lstStyle/>
        <a:p>
          <a:r>
            <a:rPr lang="en-US" dirty="0" err="1"/>
            <a:t>Dataframe</a:t>
          </a:r>
          <a:r>
            <a:rPr lang="en-US" dirty="0"/>
            <a:t> had 6999 rows and 16 columns. There were few duplicate entries and some empty columns.</a:t>
          </a:r>
        </a:p>
      </dgm:t>
    </dgm:pt>
    <dgm:pt modelId="{9FA89940-B758-4F64-B984-2C06BF3A0604}" type="parTrans" cxnId="{CFAD42DB-28DC-4D55-8FF7-4E1A9BF24ED7}">
      <dgm:prSet/>
      <dgm:spPr/>
      <dgm:t>
        <a:bodyPr/>
        <a:lstStyle/>
        <a:p>
          <a:endParaRPr lang="en-US"/>
        </a:p>
      </dgm:t>
    </dgm:pt>
    <dgm:pt modelId="{0376B817-7718-4AE6-ACEC-320E5215089E}" type="sibTrans" cxnId="{CFAD42DB-28DC-4D55-8FF7-4E1A9BF24ED7}">
      <dgm:prSet/>
      <dgm:spPr/>
      <dgm:t>
        <a:bodyPr/>
        <a:lstStyle/>
        <a:p>
          <a:endParaRPr lang="en-US"/>
        </a:p>
      </dgm:t>
    </dgm:pt>
    <dgm:pt modelId="{33549BE3-C4B2-43A4-851B-475F6ABDBE0A}">
      <dgm:prSet/>
      <dgm:spPr/>
      <dgm:t>
        <a:bodyPr/>
        <a:lstStyle/>
        <a:p>
          <a:r>
            <a:rPr lang="en-US" dirty="0"/>
            <a:t>The data was from year 2012 to 2018. </a:t>
          </a:r>
        </a:p>
      </dgm:t>
    </dgm:pt>
    <dgm:pt modelId="{C695107E-D4EC-4A35-88B6-090FBDB12ADC}" type="parTrans" cxnId="{6BB45755-270F-4ADD-802E-FDBF5A6EE2C7}">
      <dgm:prSet/>
      <dgm:spPr/>
      <dgm:t>
        <a:bodyPr/>
        <a:lstStyle/>
        <a:p>
          <a:endParaRPr lang="en-US"/>
        </a:p>
      </dgm:t>
    </dgm:pt>
    <dgm:pt modelId="{957BAF3E-28AB-4B2D-9C6F-21688BED268A}" type="sibTrans" cxnId="{6BB45755-270F-4ADD-802E-FDBF5A6EE2C7}">
      <dgm:prSet/>
      <dgm:spPr/>
      <dgm:t>
        <a:bodyPr/>
        <a:lstStyle/>
        <a:p>
          <a:endParaRPr lang="en-US"/>
        </a:p>
      </dgm:t>
    </dgm:pt>
    <dgm:pt modelId="{4D770A10-09FE-4AC2-BA8E-C19741F274BA}">
      <dgm:prSet/>
      <dgm:spPr/>
      <dgm:t>
        <a:bodyPr/>
        <a:lstStyle/>
        <a:p>
          <a:r>
            <a:rPr lang="en-US" dirty="0"/>
            <a:t>Columns : status type, published time, no. of reactions, comments, and shares</a:t>
          </a:r>
        </a:p>
      </dgm:t>
    </dgm:pt>
    <dgm:pt modelId="{7BAFCAA1-8087-4CDB-AA29-D96B9E3DCD9D}" type="parTrans" cxnId="{B94DAD97-D54E-4D29-AAC6-D64730659602}">
      <dgm:prSet/>
      <dgm:spPr/>
      <dgm:t>
        <a:bodyPr/>
        <a:lstStyle/>
        <a:p>
          <a:endParaRPr lang="en-US"/>
        </a:p>
      </dgm:t>
    </dgm:pt>
    <dgm:pt modelId="{73C79D59-8821-4A85-A4A4-5EF5BBFF7609}" type="sibTrans" cxnId="{B94DAD97-D54E-4D29-AAC6-D64730659602}">
      <dgm:prSet/>
      <dgm:spPr/>
      <dgm:t>
        <a:bodyPr/>
        <a:lstStyle/>
        <a:p>
          <a:endParaRPr lang="en-US"/>
        </a:p>
      </dgm:t>
    </dgm:pt>
    <dgm:pt modelId="{9DAF2DD0-D9A1-427E-B088-30737556D317}" type="pres">
      <dgm:prSet presAssocID="{77758C2F-023C-41A1-BD2B-B9692768DBB8}" presName="linear" presStyleCnt="0">
        <dgm:presLayoutVars>
          <dgm:animLvl val="lvl"/>
          <dgm:resizeHandles val="exact"/>
        </dgm:presLayoutVars>
      </dgm:prSet>
      <dgm:spPr/>
    </dgm:pt>
    <dgm:pt modelId="{7526E871-9708-49DB-B9FD-078E6AA1E4E0}" type="pres">
      <dgm:prSet presAssocID="{15902D7B-1BFB-4E3A-BE7C-9CE995DD28A8}" presName="parentText" presStyleLbl="node1" presStyleIdx="0" presStyleCnt="4">
        <dgm:presLayoutVars>
          <dgm:chMax val="0"/>
          <dgm:bulletEnabled val="1"/>
        </dgm:presLayoutVars>
      </dgm:prSet>
      <dgm:spPr/>
    </dgm:pt>
    <dgm:pt modelId="{A6B0ACAD-86BE-4DDF-BE40-0DF17D74EC69}" type="pres">
      <dgm:prSet presAssocID="{B8C5809B-0784-47E1-A151-4812E09BA50A}" presName="spacer" presStyleCnt="0"/>
      <dgm:spPr/>
    </dgm:pt>
    <dgm:pt modelId="{0026D845-03D7-4743-9ACD-C166B949B990}" type="pres">
      <dgm:prSet presAssocID="{20F64F92-CE7B-40D4-82E9-67E717BBDBB5}" presName="parentText" presStyleLbl="node1" presStyleIdx="1" presStyleCnt="4">
        <dgm:presLayoutVars>
          <dgm:chMax val="0"/>
          <dgm:bulletEnabled val="1"/>
        </dgm:presLayoutVars>
      </dgm:prSet>
      <dgm:spPr/>
    </dgm:pt>
    <dgm:pt modelId="{23553375-6529-402B-BD06-D93AF2D39E5F}" type="pres">
      <dgm:prSet presAssocID="{0376B817-7718-4AE6-ACEC-320E5215089E}" presName="spacer" presStyleCnt="0"/>
      <dgm:spPr/>
    </dgm:pt>
    <dgm:pt modelId="{E6F90F8F-2671-487D-8959-268C73532489}" type="pres">
      <dgm:prSet presAssocID="{33549BE3-C4B2-43A4-851B-475F6ABDBE0A}" presName="parentText" presStyleLbl="node1" presStyleIdx="2" presStyleCnt="4">
        <dgm:presLayoutVars>
          <dgm:chMax val="0"/>
          <dgm:bulletEnabled val="1"/>
        </dgm:presLayoutVars>
      </dgm:prSet>
      <dgm:spPr/>
    </dgm:pt>
    <dgm:pt modelId="{255112A8-C0E9-472E-8F50-B57251096561}" type="pres">
      <dgm:prSet presAssocID="{957BAF3E-28AB-4B2D-9C6F-21688BED268A}" presName="spacer" presStyleCnt="0"/>
      <dgm:spPr/>
    </dgm:pt>
    <dgm:pt modelId="{054B39D3-D012-4D9F-8DDB-A91193CFC74F}" type="pres">
      <dgm:prSet presAssocID="{4D770A10-09FE-4AC2-BA8E-C19741F274BA}" presName="parentText" presStyleLbl="node1" presStyleIdx="3" presStyleCnt="4">
        <dgm:presLayoutVars>
          <dgm:chMax val="0"/>
          <dgm:bulletEnabled val="1"/>
        </dgm:presLayoutVars>
      </dgm:prSet>
      <dgm:spPr/>
    </dgm:pt>
  </dgm:ptLst>
  <dgm:cxnLst>
    <dgm:cxn modelId="{5A797D05-8055-4C60-A8BB-DE88C94E4F6D}" type="presOf" srcId="{77758C2F-023C-41A1-BD2B-B9692768DBB8}" destId="{9DAF2DD0-D9A1-427E-B088-30737556D317}" srcOrd="0" destOrd="0" presId="urn:microsoft.com/office/officeart/2005/8/layout/vList2"/>
    <dgm:cxn modelId="{6BB45755-270F-4ADD-802E-FDBF5A6EE2C7}" srcId="{77758C2F-023C-41A1-BD2B-B9692768DBB8}" destId="{33549BE3-C4B2-43A4-851B-475F6ABDBE0A}" srcOrd="2" destOrd="0" parTransId="{C695107E-D4EC-4A35-88B6-090FBDB12ADC}" sibTransId="{957BAF3E-28AB-4B2D-9C6F-21688BED268A}"/>
    <dgm:cxn modelId="{A5DADA5A-83DF-4541-A1EB-420ECDE272DB}" type="presOf" srcId="{4D770A10-09FE-4AC2-BA8E-C19741F274BA}" destId="{054B39D3-D012-4D9F-8DDB-A91193CFC74F}" srcOrd="0" destOrd="0" presId="urn:microsoft.com/office/officeart/2005/8/layout/vList2"/>
    <dgm:cxn modelId="{9825E87E-BDFF-4CA9-9744-E3A5502ED140}" type="presOf" srcId="{20F64F92-CE7B-40D4-82E9-67E717BBDBB5}" destId="{0026D845-03D7-4743-9ACD-C166B949B990}" srcOrd="0" destOrd="0" presId="urn:microsoft.com/office/officeart/2005/8/layout/vList2"/>
    <dgm:cxn modelId="{75A5F594-E039-46CE-9FCF-E2FA5583A80A}" type="presOf" srcId="{33549BE3-C4B2-43A4-851B-475F6ABDBE0A}" destId="{E6F90F8F-2671-487D-8959-268C73532489}" srcOrd="0" destOrd="0" presId="urn:microsoft.com/office/officeart/2005/8/layout/vList2"/>
    <dgm:cxn modelId="{B94DAD97-D54E-4D29-AAC6-D64730659602}" srcId="{77758C2F-023C-41A1-BD2B-B9692768DBB8}" destId="{4D770A10-09FE-4AC2-BA8E-C19741F274BA}" srcOrd="3" destOrd="0" parTransId="{7BAFCAA1-8087-4CDB-AA29-D96B9E3DCD9D}" sibTransId="{73C79D59-8821-4A85-A4A4-5EF5BBFF7609}"/>
    <dgm:cxn modelId="{F2E9B0D8-7570-4BEF-9F2A-6C03E7EC0110}" type="presOf" srcId="{15902D7B-1BFB-4E3A-BE7C-9CE995DD28A8}" destId="{7526E871-9708-49DB-B9FD-078E6AA1E4E0}" srcOrd="0" destOrd="0" presId="urn:microsoft.com/office/officeart/2005/8/layout/vList2"/>
    <dgm:cxn modelId="{CFAD42DB-28DC-4D55-8FF7-4E1A9BF24ED7}" srcId="{77758C2F-023C-41A1-BD2B-B9692768DBB8}" destId="{20F64F92-CE7B-40D4-82E9-67E717BBDBB5}" srcOrd="1" destOrd="0" parTransId="{9FA89940-B758-4F64-B984-2C06BF3A0604}" sibTransId="{0376B817-7718-4AE6-ACEC-320E5215089E}"/>
    <dgm:cxn modelId="{1E9DD8F9-3F94-4EE0-8059-B191558F92C5}" srcId="{77758C2F-023C-41A1-BD2B-B9692768DBB8}" destId="{15902D7B-1BFB-4E3A-BE7C-9CE995DD28A8}" srcOrd="0" destOrd="0" parTransId="{B7EFF9CB-1B35-4BE4-AB6E-69415EBA5C04}" sibTransId="{B8C5809B-0784-47E1-A151-4812E09BA50A}"/>
    <dgm:cxn modelId="{1EA00B63-7985-483B-ACA1-0AD2F75DC8FE}" type="presParOf" srcId="{9DAF2DD0-D9A1-427E-B088-30737556D317}" destId="{7526E871-9708-49DB-B9FD-078E6AA1E4E0}" srcOrd="0" destOrd="0" presId="urn:microsoft.com/office/officeart/2005/8/layout/vList2"/>
    <dgm:cxn modelId="{7D641DB8-B7FE-4CDC-9016-A2E6A40BA456}" type="presParOf" srcId="{9DAF2DD0-D9A1-427E-B088-30737556D317}" destId="{A6B0ACAD-86BE-4DDF-BE40-0DF17D74EC69}" srcOrd="1" destOrd="0" presId="urn:microsoft.com/office/officeart/2005/8/layout/vList2"/>
    <dgm:cxn modelId="{EE19E2F3-1D70-4493-B5DA-C70274E6259A}" type="presParOf" srcId="{9DAF2DD0-D9A1-427E-B088-30737556D317}" destId="{0026D845-03D7-4743-9ACD-C166B949B990}" srcOrd="2" destOrd="0" presId="urn:microsoft.com/office/officeart/2005/8/layout/vList2"/>
    <dgm:cxn modelId="{BD5EA950-57C5-48F7-A0E8-AA9FDC6B7CDF}" type="presParOf" srcId="{9DAF2DD0-D9A1-427E-B088-30737556D317}" destId="{23553375-6529-402B-BD06-D93AF2D39E5F}" srcOrd="3" destOrd="0" presId="urn:microsoft.com/office/officeart/2005/8/layout/vList2"/>
    <dgm:cxn modelId="{8E67CE70-661D-4A3B-8DB6-F089972074D2}" type="presParOf" srcId="{9DAF2DD0-D9A1-427E-B088-30737556D317}" destId="{E6F90F8F-2671-487D-8959-268C73532489}" srcOrd="4" destOrd="0" presId="urn:microsoft.com/office/officeart/2005/8/layout/vList2"/>
    <dgm:cxn modelId="{AEAC08E8-C345-41FE-823E-E5D45B29908C}" type="presParOf" srcId="{9DAF2DD0-D9A1-427E-B088-30737556D317}" destId="{255112A8-C0E9-472E-8F50-B57251096561}" srcOrd="5" destOrd="0" presId="urn:microsoft.com/office/officeart/2005/8/layout/vList2"/>
    <dgm:cxn modelId="{FD91A109-B180-4887-9555-F4CD4A06C629}" type="presParOf" srcId="{9DAF2DD0-D9A1-427E-B088-30737556D317}" destId="{054B39D3-D012-4D9F-8DDB-A91193CFC74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20C051-2B8D-4F72-AA1A-59CE962569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C3E01D-930E-4BC8-94BB-B416DC221210}">
      <dgm:prSet/>
      <dgm:spPr/>
      <dgm:t>
        <a:bodyPr/>
        <a:lstStyle/>
        <a:p>
          <a:r>
            <a:rPr lang="en-US" dirty="0"/>
            <a:t>Assumptions:</a:t>
          </a:r>
          <a:br>
            <a:rPr lang="en-US" dirty="0"/>
          </a:br>
          <a:r>
            <a:rPr lang="en-US" dirty="0"/>
            <a:t>- No further change in reactions, comments and shares after the data is collected.</a:t>
          </a:r>
        </a:p>
      </dgm:t>
    </dgm:pt>
    <dgm:pt modelId="{317C2A3A-8821-40DC-965B-666B510388FA}" type="parTrans" cxnId="{517D510A-B149-4C83-B6B9-0D499ECA52F4}">
      <dgm:prSet/>
      <dgm:spPr/>
      <dgm:t>
        <a:bodyPr/>
        <a:lstStyle/>
        <a:p>
          <a:endParaRPr lang="en-US"/>
        </a:p>
      </dgm:t>
    </dgm:pt>
    <dgm:pt modelId="{D57D4EC8-9DA3-4C32-B8F6-8BC0C02D2E0C}" type="sibTrans" cxnId="{517D510A-B149-4C83-B6B9-0D499ECA52F4}">
      <dgm:prSet/>
      <dgm:spPr/>
      <dgm:t>
        <a:bodyPr/>
        <a:lstStyle/>
        <a:p>
          <a:endParaRPr lang="en-US"/>
        </a:p>
      </dgm:t>
    </dgm:pt>
    <dgm:pt modelId="{DF523D6E-E0C3-4ABD-B4A7-994D0897BB6D}" type="pres">
      <dgm:prSet presAssocID="{5620C051-2B8D-4F72-AA1A-59CE9625695D}" presName="linear" presStyleCnt="0">
        <dgm:presLayoutVars>
          <dgm:animLvl val="lvl"/>
          <dgm:resizeHandles val="exact"/>
        </dgm:presLayoutVars>
      </dgm:prSet>
      <dgm:spPr/>
    </dgm:pt>
    <dgm:pt modelId="{8CA82FF8-FA83-46AB-A966-33E404930AF8}" type="pres">
      <dgm:prSet presAssocID="{16C3E01D-930E-4BC8-94BB-B416DC221210}" presName="parentText" presStyleLbl="node1" presStyleIdx="0" presStyleCnt="1" custLinFactNeighborX="0" custLinFactNeighborY="-77208">
        <dgm:presLayoutVars>
          <dgm:chMax val="0"/>
          <dgm:bulletEnabled val="1"/>
        </dgm:presLayoutVars>
      </dgm:prSet>
      <dgm:spPr/>
    </dgm:pt>
  </dgm:ptLst>
  <dgm:cxnLst>
    <dgm:cxn modelId="{517D510A-B149-4C83-B6B9-0D499ECA52F4}" srcId="{5620C051-2B8D-4F72-AA1A-59CE9625695D}" destId="{16C3E01D-930E-4BC8-94BB-B416DC221210}" srcOrd="0" destOrd="0" parTransId="{317C2A3A-8821-40DC-965B-666B510388FA}" sibTransId="{D57D4EC8-9DA3-4C32-B8F6-8BC0C02D2E0C}"/>
    <dgm:cxn modelId="{3B441B2B-4D45-4F4E-8F80-F0E2B44ADDA0}" type="presOf" srcId="{5620C051-2B8D-4F72-AA1A-59CE9625695D}" destId="{DF523D6E-E0C3-4ABD-B4A7-994D0897BB6D}" srcOrd="0" destOrd="0" presId="urn:microsoft.com/office/officeart/2005/8/layout/vList2"/>
    <dgm:cxn modelId="{01980D2F-0B2F-4047-9671-B847E78BAA25}" type="presOf" srcId="{16C3E01D-930E-4BC8-94BB-B416DC221210}" destId="{8CA82FF8-FA83-46AB-A966-33E404930AF8}" srcOrd="0" destOrd="0" presId="urn:microsoft.com/office/officeart/2005/8/layout/vList2"/>
    <dgm:cxn modelId="{B8D88276-DB6A-4AC1-B36B-1FBE7F54D1EA}" type="presParOf" srcId="{DF523D6E-E0C3-4ABD-B4A7-994D0897BB6D}" destId="{8CA82FF8-FA83-46AB-A966-33E404930A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20C051-2B8D-4F72-AA1A-59CE962569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C3E01D-930E-4BC8-94BB-B416DC221210}">
      <dgm:prSet/>
      <dgm:spPr/>
      <dgm:t>
        <a:bodyPr/>
        <a:lstStyle/>
        <a:p>
          <a:r>
            <a:rPr lang="en-US" dirty="0"/>
            <a:t>Engagement metric:</a:t>
          </a:r>
          <a:br>
            <a:rPr lang="en-US" dirty="0"/>
          </a:br>
          <a:r>
            <a:rPr lang="en-US" dirty="0"/>
            <a:t>- metrics are : reactions, comments and shares.</a:t>
          </a:r>
        </a:p>
        <a:p>
          <a:r>
            <a:rPr lang="en-US" dirty="0"/>
            <a:t>- The dataset had reactions columns: like, love, sad etc. and number of reaction column which was the sum of all the reactions. I discarded the reaction columns for the analysis; however, sentiment analysis can be done using them.</a:t>
          </a:r>
        </a:p>
      </dgm:t>
    </dgm:pt>
    <dgm:pt modelId="{317C2A3A-8821-40DC-965B-666B510388FA}" type="parTrans" cxnId="{517D510A-B149-4C83-B6B9-0D499ECA52F4}">
      <dgm:prSet/>
      <dgm:spPr/>
      <dgm:t>
        <a:bodyPr/>
        <a:lstStyle/>
        <a:p>
          <a:endParaRPr lang="en-US"/>
        </a:p>
      </dgm:t>
    </dgm:pt>
    <dgm:pt modelId="{D57D4EC8-9DA3-4C32-B8F6-8BC0C02D2E0C}" type="sibTrans" cxnId="{517D510A-B149-4C83-B6B9-0D499ECA52F4}">
      <dgm:prSet/>
      <dgm:spPr/>
      <dgm:t>
        <a:bodyPr/>
        <a:lstStyle/>
        <a:p>
          <a:endParaRPr lang="en-US"/>
        </a:p>
      </dgm:t>
    </dgm:pt>
    <dgm:pt modelId="{DF523D6E-E0C3-4ABD-B4A7-994D0897BB6D}" type="pres">
      <dgm:prSet presAssocID="{5620C051-2B8D-4F72-AA1A-59CE9625695D}" presName="linear" presStyleCnt="0">
        <dgm:presLayoutVars>
          <dgm:animLvl val="lvl"/>
          <dgm:resizeHandles val="exact"/>
        </dgm:presLayoutVars>
      </dgm:prSet>
      <dgm:spPr/>
    </dgm:pt>
    <dgm:pt modelId="{8CA82FF8-FA83-46AB-A966-33E404930AF8}" type="pres">
      <dgm:prSet presAssocID="{16C3E01D-930E-4BC8-94BB-B416DC221210}" presName="parentText" presStyleLbl="node1" presStyleIdx="0" presStyleCnt="1" custScaleY="100977" custLinFactY="74355" custLinFactNeighborX="2962" custLinFactNeighborY="100000">
        <dgm:presLayoutVars>
          <dgm:chMax val="0"/>
          <dgm:bulletEnabled val="1"/>
        </dgm:presLayoutVars>
      </dgm:prSet>
      <dgm:spPr/>
    </dgm:pt>
  </dgm:ptLst>
  <dgm:cxnLst>
    <dgm:cxn modelId="{517D510A-B149-4C83-B6B9-0D499ECA52F4}" srcId="{5620C051-2B8D-4F72-AA1A-59CE9625695D}" destId="{16C3E01D-930E-4BC8-94BB-B416DC221210}" srcOrd="0" destOrd="0" parTransId="{317C2A3A-8821-40DC-965B-666B510388FA}" sibTransId="{D57D4EC8-9DA3-4C32-B8F6-8BC0C02D2E0C}"/>
    <dgm:cxn modelId="{3B441B2B-4D45-4F4E-8F80-F0E2B44ADDA0}" type="presOf" srcId="{5620C051-2B8D-4F72-AA1A-59CE9625695D}" destId="{DF523D6E-E0C3-4ABD-B4A7-994D0897BB6D}" srcOrd="0" destOrd="0" presId="urn:microsoft.com/office/officeart/2005/8/layout/vList2"/>
    <dgm:cxn modelId="{01980D2F-0B2F-4047-9671-B847E78BAA25}" type="presOf" srcId="{16C3E01D-930E-4BC8-94BB-B416DC221210}" destId="{8CA82FF8-FA83-46AB-A966-33E404930AF8}" srcOrd="0" destOrd="0" presId="urn:microsoft.com/office/officeart/2005/8/layout/vList2"/>
    <dgm:cxn modelId="{B8D88276-DB6A-4AC1-B36B-1FBE7F54D1EA}" type="presParOf" srcId="{DF523D6E-E0C3-4ABD-B4A7-994D0897BB6D}" destId="{8CA82FF8-FA83-46AB-A966-33E404930AF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B7FEAA-3F83-4530-818E-4A367D13D8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FEE4D2-2839-41AC-89B2-A868A70BB0EA}">
      <dgm:prSet/>
      <dgm:spPr/>
      <dgm:t>
        <a:bodyPr/>
        <a:lstStyle/>
        <a:p>
          <a:r>
            <a:rPr lang="en-CA" dirty="0"/>
            <a:t>Extracted year, month, weekday, and hour of day from ‘published status’ column. Saved them in new columns.</a:t>
          </a:r>
          <a:endParaRPr lang="en-US" dirty="0"/>
        </a:p>
      </dgm:t>
    </dgm:pt>
    <dgm:pt modelId="{8A809BDD-741E-47E0-AD72-FA0FE10FA03B}" type="parTrans" cxnId="{FF4A2A49-8549-4141-B5AF-9126AF523444}">
      <dgm:prSet/>
      <dgm:spPr/>
      <dgm:t>
        <a:bodyPr/>
        <a:lstStyle/>
        <a:p>
          <a:endParaRPr lang="en-US"/>
        </a:p>
      </dgm:t>
    </dgm:pt>
    <dgm:pt modelId="{0B39FE06-133A-4A00-9966-14F304346B52}" type="sibTrans" cxnId="{FF4A2A49-8549-4141-B5AF-9126AF523444}">
      <dgm:prSet/>
      <dgm:spPr/>
      <dgm:t>
        <a:bodyPr/>
        <a:lstStyle/>
        <a:p>
          <a:endParaRPr lang="en-US"/>
        </a:p>
      </dgm:t>
    </dgm:pt>
    <dgm:pt modelId="{6FBE241F-0249-465C-AC09-C7BB0D0FB781}">
      <dgm:prSet/>
      <dgm:spPr/>
      <dgm:t>
        <a:bodyPr/>
        <a:lstStyle/>
        <a:p>
          <a:r>
            <a:rPr lang="en-US" dirty="0"/>
            <a:t>- Combined the reactions, comments and shares to get a final engagement metric which can determine the engagement of a specific post.</a:t>
          </a:r>
        </a:p>
      </dgm:t>
    </dgm:pt>
    <dgm:pt modelId="{B946EB96-3914-4E13-9F75-F686E81A9143}" type="parTrans" cxnId="{CA83D35E-9544-4DFB-A76C-17C2D9E91C67}">
      <dgm:prSet/>
      <dgm:spPr/>
      <dgm:t>
        <a:bodyPr/>
        <a:lstStyle/>
        <a:p>
          <a:endParaRPr lang="en-US"/>
        </a:p>
      </dgm:t>
    </dgm:pt>
    <dgm:pt modelId="{8E8B8B9D-C784-4C7C-8578-B370662262B5}" type="sibTrans" cxnId="{CA83D35E-9544-4DFB-A76C-17C2D9E91C67}">
      <dgm:prSet/>
      <dgm:spPr/>
      <dgm:t>
        <a:bodyPr/>
        <a:lstStyle/>
        <a:p>
          <a:endParaRPr lang="en-US"/>
        </a:p>
      </dgm:t>
    </dgm:pt>
    <dgm:pt modelId="{AF6FBE21-B167-48B2-8B21-1E819D7911CB}" type="pres">
      <dgm:prSet presAssocID="{8DB7FEAA-3F83-4530-818E-4A367D13D8F1}" presName="linear" presStyleCnt="0">
        <dgm:presLayoutVars>
          <dgm:animLvl val="lvl"/>
          <dgm:resizeHandles val="exact"/>
        </dgm:presLayoutVars>
      </dgm:prSet>
      <dgm:spPr/>
    </dgm:pt>
    <dgm:pt modelId="{D4D8EB00-91F5-4A86-998D-EE793ED6AB8E}" type="pres">
      <dgm:prSet presAssocID="{B4FEE4D2-2839-41AC-89B2-A868A70BB0EA}" presName="parentText" presStyleLbl="node1" presStyleIdx="0" presStyleCnt="2">
        <dgm:presLayoutVars>
          <dgm:chMax val="0"/>
          <dgm:bulletEnabled val="1"/>
        </dgm:presLayoutVars>
      </dgm:prSet>
      <dgm:spPr/>
    </dgm:pt>
    <dgm:pt modelId="{AD58098C-34B0-4873-BC03-6D33A98BB300}" type="pres">
      <dgm:prSet presAssocID="{0B39FE06-133A-4A00-9966-14F304346B52}" presName="spacer" presStyleCnt="0"/>
      <dgm:spPr/>
    </dgm:pt>
    <dgm:pt modelId="{826D3F34-C98C-41F5-9076-86ED5CD4CD12}" type="pres">
      <dgm:prSet presAssocID="{6FBE241F-0249-465C-AC09-C7BB0D0FB781}" presName="parentText" presStyleLbl="node1" presStyleIdx="1" presStyleCnt="2">
        <dgm:presLayoutVars>
          <dgm:chMax val="0"/>
          <dgm:bulletEnabled val="1"/>
        </dgm:presLayoutVars>
      </dgm:prSet>
      <dgm:spPr/>
    </dgm:pt>
  </dgm:ptLst>
  <dgm:cxnLst>
    <dgm:cxn modelId="{7EC9A010-29A9-4AB7-9043-92D14A0D1465}" type="presOf" srcId="{8DB7FEAA-3F83-4530-818E-4A367D13D8F1}" destId="{AF6FBE21-B167-48B2-8B21-1E819D7911CB}" srcOrd="0" destOrd="0" presId="urn:microsoft.com/office/officeart/2005/8/layout/vList2"/>
    <dgm:cxn modelId="{F10ACD3D-2B36-45D7-B78A-24EF45406DDD}" type="presOf" srcId="{B4FEE4D2-2839-41AC-89B2-A868A70BB0EA}" destId="{D4D8EB00-91F5-4A86-998D-EE793ED6AB8E}" srcOrd="0" destOrd="0" presId="urn:microsoft.com/office/officeart/2005/8/layout/vList2"/>
    <dgm:cxn modelId="{CA83D35E-9544-4DFB-A76C-17C2D9E91C67}" srcId="{8DB7FEAA-3F83-4530-818E-4A367D13D8F1}" destId="{6FBE241F-0249-465C-AC09-C7BB0D0FB781}" srcOrd="1" destOrd="0" parTransId="{B946EB96-3914-4E13-9F75-F686E81A9143}" sibTransId="{8E8B8B9D-C784-4C7C-8578-B370662262B5}"/>
    <dgm:cxn modelId="{FF4A2A49-8549-4141-B5AF-9126AF523444}" srcId="{8DB7FEAA-3F83-4530-818E-4A367D13D8F1}" destId="{B4FEE4D2-2839-41AC-89B2-A868A70BB0EA}" srcOrd="0" destOrd="0" parTransId="{8A809BDD-741E-47E0-AD72-FA0FE10FA03B}" sibTransId="{0B39FE06-133A-4A00-9966-14F304346B52}"/>
    <dgm:cxn modelId="{DAA9E36D-75FF-42D1-A068-FF3BECB68A5B}" type="presOf" srcId="{6FBE241F-0249-465C-AC09-C7BB0D0FB781}" destId="{826D3F34-C98C-41F5-9076-86ED5CD4CD12}" srcOrd="0" destOrd="0" presId="urn:microsoft.com/office/officeart/2005/8/layout/vList2"/>
    <dgm:cxn modelId="{DC0F80B9-B52D-4A09-BB63-8B7EDD060E69}" type="presParOf" srcId="{AF6FBE21-B167-48B2-8B21-1E819D7911CB}" destId="{D4D8EB00-91F5-4A86-998D-EE793ED6AB8E}" srcOrd="0" destOrd="0" presId="urn:microsoft.com/office/officeart/2005/8/layout/vList2"/>
    <dgm:cxn modelId="{A3ECB70A-D014-4AAA-8810-DC9FF1147B8A}" type="presParOf" srcId="{AF6FBE21-B167-48B2-8B21-1E819D7911CB}" destId="{AD58098C-34B0-4873-BC03-6D33A98BB300}" srcOrd="1" destOrd="0" presId="urn:microsoft.com/office/officeart/2005/8/layout/vList2"/>
    <dgm:cxn modelId="{96FF47BE-90FF-4AC5-87A1-5684BAE2C747}" type="presParOf" srcId="{AF6FBE21-B167-48B2-8B21-1E819D7911CB}" destId="{826D3F34-C98C-41F5-9076-86ED5CD4CD1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A2BB1-80B6-413B-9E63-6EA851D78596}">
      <dsp:nvSpPr>
        <dsp:cNvPr id="0" name=""/>
        <dsp:cNvSpPr/>
      </dsp:nvSpPr>
      <dsp:spPr>
        <a:xfrm>
          <a:off x="0" y="3848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Initial setup</a:t>
          </a:r>
          <a:endParaRPr lang="en-US" sz="2700" kern="1200"/>
        </a:p>
      </dsp:txBody>
      <dsp:txXfrm>
        <a:off x="31613" y="70097"/>
        <a:ext cx="10452374" cy="584369"/>
      </dsp:txXfrm>
    </dsp:sp>
    <dsp:sp modelId="{CCE4C3A8-72B9-49D9-8F61-454616774186}">
      <dsp:nvSpPr>
        <dsp:cNvPr id="0" name=""/>
        <dsp:cNvSpPr/>
      </dsp:nvSpPr>
      <dsp:spPr>
        <a:xfrm>
          <a:off x="0" y="76383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Methodology</a:t>
          </a:r>
          <a:endParaRPr lang="en-US" sz="2700" kern="1200"/>
        </a:p>
      </dsp:txBody>
      <dsp:txXfrm>
        <a:off x="31613" y="795452"/>
        <a:ext cx="10452374" cy="584369"/>
      </dsp:txXfrm>
    </dsp:sp>
    <dsp:sp modelId="{391FB2A8-3AA8-4AC9-B4F9-45F0DCC3D21C}">
      <dsp:nvSpPr>
        <dsp:cNvPr id="0" name=""/>
        <dsp:cNvSpPr/>
      </dsp:nvSpPr>
      <dsp:spPr>
        <a:xfrm>
          <a:off x="0" y="148919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Feature Engineering</a:t>
          </a:r>
          <a:endParaRPr lang="en-US" sz="2700" kern="1200" dirty="0"/>
        </a:p>
      </dsp:txBody>
      <dsp:txXfrm>
        <a:off x="31613" y="1520807"/>
        <a:ext cx="10452374" cy="584369"/>
      </dsp:txXfrm>
    </dsp:sp>
    <dsp:sp modelId="{F796D63A-B6F2-4DE3-B452-5123C1AD0807}">
      <dsp:nvSpPr>
        <dsp:cNvPr id="0" name=""/>
        <dsp:cNvSpPr/>
      </dsp:nvSpPr>
      <dsp:spPr>
        <a:xfrm>
          <a:off x="0" y="221454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Data Visualisation</a:t>
          </a:r>
          <a:endParaRPr lang="en-US" sz="2700" kern="1200" dirty="0"/>
        </a:p>
      </dsp:txBody>
      <dsp:txXfrm>
        <a:off x="31613" y="2246162"/>
        <a:ext cx="10452374" cy="584369"/>
      </dsp:txXfrm>
    </dsp:sp>
    <dsp:sp modelId="{3191CD16-186E-47B3-AB23-6D6B69634CBB}">
      <dsp:nvSpPr>
        <dsp:cNvPr id="0" name=""/>
        <dsp:cNvSpPr/>
      </dsp:nvSpPr>
      <dsp:spPr>
        <a:xfrm>
          <a:off x="0" y="293990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Modeling</a:t>
          </a:r>
          <a:endParaRPr lang="en-US" sz="2700" kern="1200" dirty="0"/>
        </a:p>
      </dsp:txBody>
      <dsp:txXfrm>
        <a:off x="31613" y="2971517"/>
        <a:ext cx="10452374" cy="584369"/>
      </dsp:txXfrm>
    </dsp:sp>
    <dsp:sp modelId="{9D5D2ADE-2A6E-4A5D-9CCA-203ED32D3F75}">
      <dsp:nvSpPr>
        <dsp:cNvPr id="0" name=""/>
        <dsp:cNvSpPr/>
      </dsp:nvSpPr>
      <dsp:spPr>
        <a:xfrm>
          <a:off x="0" y="366525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Results and conclusion</a:t>
          </a:r>
          <a:endParaRPr lang="en-US" sz="2700" kern="1200"/>
        </a:p>
      </dsp:txBody>
      <dsp:txXfrm>
        <a:off x="31613" y="3696872"/>
        <a:ext cx="104523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6E871-9708-49DB-B9FD-078E6AA1E4E0}">
      <dsp:nvSpPr>
        <dsp:cNvPr id="0" name=""/>
        <dsp:cNvSpPr/>
      </dsp:nvSpPr>
      <dsp:spPr>
        <a:xfrm>
          <a:off x="0" y="81411"/>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A" sz="2500" kern="1200"/>
            <a:t>Used Jupyter notebook (python: pandas) to analyze and manipulate the data</a:t>
          </a:r>
          <a:endParaRPr lang="en-US" sz="2500" kern="1200"/>
        </a:p>
      </dsp:txBody>
      <dsp:txXfrm>
        <a:off x="48481" y="129892"/>
        <a:ext cx="10418638" cy="896166"/>
      </dsp:txXfrm>
    </dsp:sp>
    <dsp:sp modelId="{0026D845-03D7-4743-9ACD-C166B949B990}">
      <dsp:nvSpPr>
        <dsp:cNvPr id="0" name=""/>
        <dsp:cNvSpPr/>
      </dsp:nvSpPr>
      <dsp:spPr>
        <a:xfrm>
          <a:off x="0" y="1146540"/>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err="1"/>
            <a:t>Dataframe</a:t>
          </a:r>
          <a:r>
            <a:rPr lang="en-US" sz="2500" kern="1200" dirty="0"/>
            <a:t> had 6999 rows and 16 columns. There were few duplicate entries and some empty columns.</a:t>
          </a:r>
        </a:p>
      </dsp:txBody>
      <dsp:txXfrm>
        <a:off x="48481" y="1195021"/>
        <a:ext cx="10418638" cy="896166"/>
      </dsp:txXfrm>
    </dsp:sp>
    <dsp:sp modelId="{E6F90F8F-2671-487D-8959-268C73532489}">
      <dsp:nvSpPr>
        <dsp:cNvPr id="0" name=""/>
        <dsp:cNvSpPr/>
      </dsp:nvSpPr>
      <dsp:spPr>
        <a:xfrm>
          <a:off x="0" y="2211669"/>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data was from year 2012 to 2018. </a:t>
          </a:r>
        </a:p>
      </dsp:txBody>
      <dsp:txXfrm>
        <a:off x="48481" y="2260150"/>
        <a:ext cx="10418638" cy="896166"/>
      </dsp:txXfrm>
    </dsp:sp>
    <dsp:sp modelId="{054B39D3-D012-4D9F-8DDB-A91193CFC74F}">
      <dsp:nvSpPr>
        <dsp:cNvPr id="0" name=""/>
        <dsp:cNvSpPr/>
      </dsp:nvSpPr>
      <dsp:spPr>
        <a:xfrm>
          <a:off x="0" y="3276797"/>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Columns : status type, published time, no. of reactions, comments, and shares</a:t>
          </a:r>
        </a:p>
      </dsp:txBody>
      <dsp:txXfrm>
        <a:off x="48481" y="3325278"/>
        <a:ext cx="10418638" cy="896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82FF8-FA83-46AB-A966-33E404930AF8}">
      <dsp:nvSpPr>
        <dsp:cNvPr id="0" name=""/>
        <dsp:cNvSpPr/>
      </dsp:nvSpPr>
      <dsp:spPr>
        <a:xfrm>
          <a:off x="0" y="0"/>
          <a:ext cx="10591799"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Assumptions:</a:t>
          </a:r>
          <a:br>
            <a:rPr lang="en-US" sz="2400" kern="1200" dirty="0"/>
          </a:br>
          <a:r>
            <a:rPr lang="en-US" sz="2400" kern="1200" dirty="0"/>
            <a:t>- No further change in reactions, comments and shares after the data is collected.</a:t>
          </a:r>
        </a:p>
      </dsp:txBody>
      <dsp:txXfrm>
        <a:off x="46606" y="46606"/>
        <a:ext cx="10498587" cy="8615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82FF8-FA83-46AB-A966-33E404930AF8}">
      <dsp:nvSpPr>
        <dsp:cNvPr id="0" name=""/>
        <dsp:cNvSpPr/>
      </dsp:nvSpPr>
      <dsp:spPr>
        <a:xfrm>
          <a:off x="0" y="96708"/>
          <a:ext cx="10591799" cy="3043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Engagement metric:</a:t>
          </a:r>
          <a:br>
            <a:rPr lang="en-US" sz="2800" kern="1200" dirty="0"/>
          </a:br>
          <a:r>
            <a:rPr lang="en-US" sz="2800" kern="1200" dirty="0"/>
            <a:t>- metrics are : reactions, comments and shares.</a:t>
          </a:r>
        </a:p>
        <a:p>
          <a:pPr marL="0" lvl="0" indent="0" algn="l" defTabSz="1244600">
            <a:lnSpc>
              <a:spcPct val="90000"/>
            </a:lnSpc>
            <a:spcBef>
              <a:spcPct val="0"/>
            </a:spcBef>
            <a:spcAft>
              <a:spcPct val="35000"/>
            </a:spcAft>
            <a:buNone/>
          </a:pPr>
          <a:r>
            <a:rPr lang="en-US" sz="2800" kern="1200" dirty="0"/>
            <a:t>- The dataset had reactions columns: like, love, sad etc. and number of reaction column which was the sum of all the reactions. I discarded the reaction columns for the analysis; however, sentiment analysis can be done using them.</a:t>
          </a:r>
        </a:p>
      </dsp:txBody>
      <dsp:txXfrm>
        <a:off x="148565" y="245273"/>
        <a:ext cx="10294669" cy="2746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8EB00-91F5-4A86-998D-EE793ED6AB8E}">
      <dsp:nvSpPr>
        <dsp:cNvPr id="0" name=""/>
        <dsp:cNvSpPr/>
      </dsp:nvSpPr>
      <dsp:spPr>
        <a:xfrm>
          <a:off x="0" y="31329"/>
          <a:ext cx="10515600" cy="20896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CA" sz="3800" kern="1200" dirty="0"/>
            <a:t>Extracted year, month, weekday, and hour of day from ‘published status’ column. Saved them in new columns.</a:t>
          </a:r>
          <a:endParaRPr lang="en-US" sz="3800" kern="1200" dirty="0"/>
        </a:p>
      </dsp:txBody>
      <dsp:txXfrm>
        <a:off x="102007" y="133336"/>
        <a:ext cx="10311586" cy="1885605"/>
      </dsp:txXfrm>
    </dsp:sp>
    <dsp:sp modelId="{826D3F34-C98C-41F5-9076-86ED5CD4CD12}">
      <dsp:nvSpPr>
        <dsp:cNvPr id="0" name=""/>
        <dsp:cNvSpPr/>
      </dsp:nvSpPr>
      <dsp:spPr>
        <a:xfrm>
          <a:off x="0" y="2230389"/>
          <a:ext cx="10515600" cy="20896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 Combined the reactions, comments and shares to get a final engagement metric which can determine the engagement of a specific post.</a:t>
          </a:r>
        </a:p>
      </dsp:txBody>
      <dsp:txXfrm>
        <a:off x="102007" y="2332396"/>
        <a:ext cx="10311586" cy="18856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29E-95BD-43FA-826C-487E9C22EE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CE71C-57EC-431E-8FF0-47667FE2E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C13E0A-D750-4899-AC52-AB1F60946CE5}"/>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5" name="Footer Placeholder 4">
            <a:extLst>
              <a:ext uri="{FF2B5EF4-FFF2-40B4-BE49-F238E27FC236}">
                <a16:creationId xmlns:a16="http://schemas.microsoft.com/office/drawing/2014/main" id="{977CF6D9-2529-4DC3-9E1D-BBA9834E7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9CCE4-5280-4D00-8212-2BF2F95C87DF}"/>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317998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3C85-6895-4CBB-BD19-A5DE4CF428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EF7FA-7A85-448E-B41F-6FDCE9041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190F1-207A-4CBA-81DF-B7C9FE591100}"/>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5" name="Footer Placeholder 4">
            <a:extLst>
              <a:ext uri="{FF2B5EF4-FFF2-40B4-BE49-F238E27FC236}">
                <a16:creationId xmlns:a16="http://schemas.microsoft.com/office/drawing/2014/main" id="{3E56C550-A23F-4141-8D62-DB781F6E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38A75-4656-4067-BE0E-B4836D316655}"/>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158922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5C1F4-F5A7-41C4-8260-65416CB186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DACDB3-3DF7-40DB-8E8E-869A89F22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BBA32-A2F5-41CB-9370-1E55B9DDD017}"/>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5" name="Footer Placeholder 4">
            <a:extLst>
              <a:ext uri="{FF2B5EF4-FFF2-40B4-BE49-F238E27FC236}">
                <a16:creationId xmlns:a16="http://schemas.microsoft.com/office/drawing/2014/main" id="{3920D0DF-A2BB-4393-A6E0-98099D0BE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8525D-2F18-4B03-840F-92F9A6DD7A8B}"/>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105122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706F-8065-43FA-BC0E-80F819A74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C9AD9-D834-4069-BCCC-84754CAC3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6D221-3A41-4E63-B93A-83516A32B491}"/>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5" name="Footer Placeholder 4">
            <a:extLst>
              <a:ext uri="{FF2B5EF4-FFF2-40B4-BE49-F238E27FC236}">
                <a16:creationId xmlns:a16="http://schemas.microsoft.com/office/drawing/2014/main" id="{2249B81A-8BD4-40D1-8582-F9ED763D3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12AA0-9E4C-47F6-91EB-29E0613D92D4}"/>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170765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D5A-83E5-4DD7-9461-33EA9245C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70524-2C14-4BF7-8E1A-1AA165267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2B900-76AA-4EF5-BD66-B700D3C370BB}"/>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5" name="Footer Placeholder 4">
            <a:extLst>
              <a:ext uri="{FF2B5EF4-FFF2-40B4-BE49-F238E27FC236}">
                <a16:creationId xmlns:a16="http://schemas.microsoft.com/office/drawing/2014/main" id="{B07AF185-3815-4C3C-8695-28B20FD8A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F3C26-3BD2-4C59-AEE8-B64FC357C37F}"/>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72442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D364-A0EC-4B61-A630-A85955552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81F1F-88F5-4CB9-BA19-C7B2C03AD4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1EE136-6EE6-4690-B0D3-882DCD1180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2D39E-315C-4ECA-A53A-F5F50B2E3AB4}"/>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6" name="Footer Placeholder 5">
            <a:extLst>
              <a:ext uri="{FF2B5EF4-FFF2-40B4-BE49-F238E27FC236}">
                <a16:creationId xmlns:a16="http://schemas.microsoft.com/office/drawing/2014/main" id="{4A3009C8-AADE-4529-BFFA-A9AA381FE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30B7A-1142-4CD6-9199-C4CD974EF856}"/>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101047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13A3-44F9-4CE8-9D0D-326EDF68D3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4D29D5-023D-4207-A760-D1BBF78AD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A4CB3-8844-4B3F-89D6-51B05DC5C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FD7938-AE6F-45B1-883E-F775F194E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21569E-43F8-4305-8A6E-B66E5CFC2B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3DCB5-E9A2-41EE-85A8-CB7155C8C1F2}"/>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8" name="Footer Placeholder 7">
            <a:extLst>
              <a:ext uri="{FF2B5EF4-FFF2-40B4-BE49-F238E27FC236}">
                <a16:creationId xmlns:a16="http://schemas.microsoft.com/office/drawing/2014/main" id="{AC51D2A5-53C2-4E77-BC28-D0AAE6286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67F366-BBD9-4975-BA10-C35F1F7F6989}"/>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323300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1422-6C2A-4202-AACD-2B6239CBE8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85762-D7AD-45B2-B1C6-CF743923D16E}"/>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4" name="Footer Placeholder 3">
            <a:extLst>
              <a:ext uri="{FF2B5EF4-FFF2-40B4-BE49-F238E27FC236}">
                <a16:creationId xmlns:a16="http://schemas.microsoft.com/office/drawing/2014/main" id="{349B5767-1A2F-4CC1-81B2-4DAC26FE2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AE6919-59D0-41C2-8648-15CF957B4EBE}"/>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350454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750D6-4C84-4954-A2A4-A8C1D2575E34}"/>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3" name="Footer Placeholder 2">
            <a:extLst>
              <a:ext uri="{FF2B5EF4-FFF2-40B4-BE49-F238E27FC236}">
                <a16:creationId xmlns:a16="http://schemas.microsoft.com/office/drawing/2014/main" id="{84965FD1-2573-4A48-AFA3-3901311AC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28F41-76B0-46F5-BFA8-7746FD8592C7}"/>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298457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CF57-BD5C-4B6A-800B-5B2BA73C0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715329-698C-4C28-81D0-400184CAA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C1F51-6772-4D2C-90B0-E685229DE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35A33-29BF-415D-B387-F87E7CDFF3DE}"/>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6" name="Footer Placeholder 5">
            <a:extLst>
              <a:ext uri="{FF2B5EF4-FFF2-40B4-BE49-F238E27FC236}">
                <a16:creationId xmlns:a16="http://schemas.microsoft.com/office/drawing/2014/main" id="{9EC14400-5489-4887-8B0C-9BEFA21E1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B1767-221E-4342-9343-D2104B6F0DA2}"/>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429432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FC5E-AEDB-47FB-9A90-2DCD9B8BF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484A9-CF26-470C-8AB4-F56DA559A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A09CC-EC28-4104-827C-66487A69C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D2ADF-D514-41BE-AF98-5E80F6FF8DF1}"/>
              </a:ext>
            </a:extLst>
          </p:cNvPr>
          <p:cNvSpPr>
            <a:spLocks noGrp="1"/>
          </p:cNvSpPr>
          <p:nvPr>
            <p:ph type="dt" sz="half" idx="10"/>
          </p:nvPr>
        </p:nvSpPr>
        <p:spPr/>
        <p:txBody>
          <a:bodyPr/>
          <a:lstStyle/>
          <a:p>
            <a:fld id="{015639B2-00CF-49AC-A220-42DF7F05D262}" type="datetimeFigureOut">
              <a:rPr lang="en-US" smtClean="0"/>
              <a:t>11/18/2021</a:t>
            </a:fld>
            <a:endParaRPr lang="en-US"/>
          </a:p>
        </p:txBody>
      </p:sp>
      <p:sp>
        <p:nvSpPr>
          <p:cNvPr id="6" name="Footer Placeholder 5">
            <a:extLst>
              <a:ext uri="{FF2B5EF4-FFF2-40B4-BE49-F238E27FC236}">
                <a16:creationId xmlns:a16="http://schemas.microsoft.com/office/drawing/2014/main" id="{2EEBABE2-1F4D-47A5-B44D-1BFF484F2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40D00-1CBA-4AAC-8072-6628C29B1910}"/>
              </a:ext>
            </a:extLst>
          </p:cNvPr>
          <p:cNvSpPr>
            <a:spLocks noGrp="1"/>
          </p:cNvSpPr>
          <p:nvPr>
            <p:ph type="sldNum" sz="quarter" idx="12"/>
          </p:nvPr>
        </p:nvSpPr>
        <p:spPr/>
        <p:txBody>
          <a:bodyPr/>
          <a:lstStyle/>
          <a:p>
            <a:fld id="{3E2E8188-9454-4DDA-8BF2-C67A5C132ECB}" type="slidenum">
              <a:rPr lang="en-US" smtClean="0"/>
              <a:t>‹#›</a:t>
            </a:fld>
            <a:endParaRPr lang="en-US"/>
          </a:p>
        </p:txBody>
      </p:sp>
    </p:spTree>
    <p:extLst>
      <p:ext uri="{BB962C8B-B14F-4D97-AF65-F5344CB8AC3E}">
        <p14:creationId xmlns:p14="http://schemas.microsoft.com/office/powerpoint/2010/main" val="198148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9ADED-7827-476A-AC63-7F6D702FD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F6B764-49AB-489C-A0EA-66697493B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9A52C-D7A2-4F7F-8A87-B3ADBB453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639B2-00CF-49AC-A220-42DF7F05D262}" type="datetimeFigureOut">
              <a:rPr lang="en-US" smtClean="0"/>
              <a:t>11/18/2021</a:t>
            </a:fld>
            <a:endParaRPr lang="en-US"/>
          </a:p>
        </p:txBody>
      </p:sp>
      <p:sp>
        <p:nvSpPr>
          <p:cNvPr id="5" name="Footer Placeholder 4">
            <a:extLst>
              <a:ext uri="{FF2B5EF4-FFF2-40B4-BE49-F238E27FC236}">
                <a16:creationId xmlns:a16="http://schemas.microsoft.com/office/drawing/2014/main" id="{86ABE0B4-B2FA-4BF0-8CA5-FA52293A1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D875B-2261-4525-907E-4AEDCC5DE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E8188-9454-4DDA-8BF2-C67A5C132ECB}" type="slidenum">
              <a:rPr lang="en-US" smtClean="0"/>
              <a:t>‹#›</a:t>
            </a:fld>
            <a:endParaRPr lang="en-US"/>
          </a:p>
        </p:txBody>
      </p:sp>
    </p:spTree>
    <p:extLst>
      <p:ext uri="{BB962C8B-B14F-4D97-AF65-F5344CB8AC3E}">
        <p14:creationId xmlns:p14="http://schemas.microsoft.com/office/powerpoint/2010/main" val="54168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25C83-D92B-40B1-97ED-09E8E3EE6793}"/>
              </a:ext>
            </a:extLst>
          </p:cNvPr>
          <p:cNvSpPr>
            <a:spLocks noGrp="1"/>
          </p:cNvSpPr>
          <p:nvPr>
            <p:ph type="ctrTitle"/>
          </p:nvPr>
        </p:nvSpPr>
        <p:spPr>
          <a:xfrm>
            <a:off x="838200" y="914402"/>
            <a:ext cx="10515600" cy="2659957"/>
          </a:xfrm>
        </p:spPr>
        <p:txBody>
          <a:bodyPr>
            <a:normAutofit/>
          </a:bodyPr>
          <a:lstStyle/>
          <a:p>
            <a:r>
              <a:rPr lang="en-CA" sz="8000" dirty="0">
                <a:solidFill>
                  <a:srgbClr val="FFFFFF"/>
                </a:solidFill>
              </a:rPr>
              <a:t>Take Home Test Solution</a:t>
            </a:r>
            <a:endParaRPr lang="en-US" sz="8000" dirty="0">
              <a:solidFill>
                <a:srgbClr val="FFFFFF"/>
              </a:solidFill>
            </a:endParaRPr>
          </a:p>
        </p:txBody>
      </p:sp>
      <p:sp>
        <p:nvSpPr>
          <p:cNvPr id="3" name="Subtitle 2">
            <a:extLst>
              <a:ext uri="{FF2B5EF4-FFF2-40B4-BE49-F238E27FC236}">
                <a16:creationId xmlns:a16="http://schemas.microsoft.com/office/drawing/2014/main" id="{3B1A65A3-F7D9-4293-99E4-13475A6CF292}"/>
              </a:ext>
            </a:extLst>
          </p:cNvPr>
          <p:cNvSpPr>
            <a:spLocks noGrp="1"/>
          </p:cNvSpPr>
          <p:nvPr>
            <p:ph type="subTitle" idx="1"/>
          </p:nvPr>
        </p:nvSpPr>
        <p:spPr>
          <a:xfrm>
            <a:off x="838200" y="4368800"/>
            <a:ext cx="10515600" cy="1390650"/>
          </a:xfrm>
        </p:spPr>
        <p:txBody>
          <a:bodyPr>
            <a:normAutofit/>
          </a:bodyPr>
          <a:lstStyle/>
          <a:p>
            <a:r>
              <a:rPr lang="en-CA" sz="3200" dirty="0"/>
              <a:t>Prepared by – Ajay Rai</a:t>
            </a:r>
          </a:p>
          <a:p>
            <a:r>
              <a:rPr lang="en-CA" sz="3200" dirty="0"/>
              <a:t>Date- 18 November 2021</a:t>
            </a:r>
            <a:endParaRPr lang="en-US" sz="3200" dirty="0"/>
          </a:p>
        </p:txBody>
      </p:sp>
    </p:spTree>
    <p:extLst>
      <p:ext uri="{BB962C8B-B14F-4D97-AF65-F5344CB8AC3E}">
        <p14:creationId xmlns:p14="http://schemas.microsoft.com/office/powerpoint/2010/main" val="150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4.1.3 Frequency Plot - Weekday</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838199" y="1335726"/>
            <a:ext cx="10515599" cy="420624"/>
          </a:xfrm>
        </p:spPr>
        <p:txBody>
          <a:bodyPr vert="horz" lIns="91440" tIns="45720" rIns="91440" bIns="45720" rtlCol="0">
            <a:normAutofit fontScale="92500"/>
          </a:bodyPr>
          <a:lstStyle/>
          <a:p>
            <a:pPr marL="0" indent="0">
              <a:buNone/>
            </a:pPr>
            <a:r>
              <a:rPr lang="en-US" sz="2400" kern="1200" dirty="0">
                <a:solidFill>
                  <a:schemeClr val="tx1"/>
                </a:solidFill>
                <a:latin typeface="+mn-lt"/>
                <a:ea typeface="+mn-ea"/>
                <a:cs typeface="+mn-cs"/>
              </a:rPr>
              <a:t>The day of the week with Monday=0, Sunday=6. No clear trend is observed for a weekday.</a:t>
            </a:r>
          </a:p>
        </p:txBody>
      </p:sp>
      <p:pic>
        <p:nvPicPr>
          <p:cNvPr id="5" name="Picture 4" descr="Chart, bar chart&#10;&#10;Description automatically generated">
            <a:extLst>
              <a:ext uri="{FF2B5EF4-FFF2-40B4-BE49-F238E27FC236}">
                <a16:creationId xmlns:a16="http://schemas.microsoft.com/office/drawing/2014/main" id="{DC69A193-D55F-47C5-956A-08DFEFA9950C}"/>
              </a:ext>
            </a:extLst>
          </p:cNvPr>
          <p:cNvPicPr>
            <a:picLocks noChangeAspect="1"/>
          </p:cNvPicPr>
          <p:nvPr/>
        </p:nvPicPr>
        <p:blipFill>
          <a:blip r:embed="rId2"/>
          <a:stretch>
            <a:fillRect/>
          </a:stretch>
        </p:blipFill>
        <p:spPr>
          <a:xfrm>
            <a:off x="1564625" y="1863801"/>
            <a:ext cx="9062749" cy="4440746"/>
          </a:xfrm>
          <a:prstGeom prst="rect">
            <a:avLst/>
          </a:prstGeom>
        </p:spPr>
      </p:pic>
    </p:spTree>
    <p:extLst>
      <p:ext uri="{BB962C8B-B14F-4D97-AF65-F5344CB8AC3E}">
        <p14:creationId xmlns:p14="http://schemas.microsoft.com/office/powerpoint/2010/main" val="398813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4.1.4 Frequency Plot - Hour</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838199" y="1335726"/>
            <a:ext cx="10515599" cy="420624"/>
          </a:xfrm>
        </p:spPr>
        <p:txBody>
          <a:bodyPr vert="horz" lIns="91440" tIns="45720" rIns="91440" bIns="45720" rtlCol="0">
            <a:normAutofit fontScale="62500" lnSpcReduction="20000"/>
          </a:bodyPr>
          <a:lstStyle/>
          <a:p>
            <a:pPr marL="0" indent="0">
              <a:buNone/>
            </a:pPr>
            <a:r>
              <a:rPr lang="en-US" sz="2200" kern="1200" dirty="0">
                <a:solidFill>
                  <a:schemeClr val="tx1"/>
                </a:solidFill>
                <a:latin typeface="+mn-lt"/>
                <a:ea typeface="+mn-ea"/>
                <a:cs typeface="+mn-cs"/>
              </a:rPr>
              <a:t>We see almost no posts between 14hr and 20hr. This time is possibly displayed due to a difference in </a:t>
            </a:r>
            <a:r>
              <a:rPr lang="en-US" sz="2200" kern="1200" dirty="0" err="1">
                <a:solidFill>
                  <a:schemeClr val="tx1"/>
                </a:solidFill>
                <a:latin typeface="+mn-lt"/>
                <a:ea typeface="+mn-ea"/>
                <a:cs typeface="+mn-cs"/>
              </a:rPr>
              <a:t>timezones</a:t>
            </a:r>
            <a:r>
              <a:rPr lang="en-US" sz="2200" kern="1200" dirty="0">
                <a:solidFill>
                  <a:schemeClr val="tx1"/>
                </a:solidFill>
                <a:latin typeface="+mn-lt"/>
                <a:ea typeface="+mn-ea"/>
                <a:cs typeface="+mn-cs"/>
              </a:rPr>
              <a:t>. It is most likely late at night, when businesses are closed.</a:t>
            </a:r>
          </a:p>
        </p:txBody>
      </p:sp>
      <p:pic>
        <p:nvPicPr>
          <p:cNvPr id="6" name="Picture 5" descr="Chart, histogram&#10;&#10;Description automatically generated">
            <a:extLst>
              <a:ext uri="{FF2B5EF4-FFF2-40B4-BE49-F238E27FC236}">
                <a16:creationId xmlns:a16="http://schemas.microsoft.com/office/drawing/2014/main" id="{D96AEC24-936D-477A-9820-F5BF7F5C0374}"/>
              </a:ext>
            </a:extLst>
          </p:cNvPr>
          <p:cNvPicPr>
            <a:picLocks noChangeAspect="1"/>
          </p:cNvPicPr>
          <p:nvPr/>
        </p:nvPicPr>
        <p:blipFill>
          <a:blip r:embed="rId2"/>
          <a:stretch>
            <a:fillRect/>
          </a:stretch>
        </p:blipFill>
        <p:spPr>
          <a:xfrm>
            <a:off x="1720880" y="1863801"/>
            <a:ext cx="8750238" cy="4440746"/>
          </a:xfrm>
          <a:prstGeom prst="rect">
            <a:avLst/>
          </a:prstGeom>
        </p:spPr>
      </p:pic>
    </p:spTree>
    <p:extLst>
      <p:ext uri="{BB962C8B-B14F-4D97-AF65-F5344CB8AC3E}">
        <p14:creationId xmlns:p14="http://schemas.microsoft.com/office/powerpoint/2010/main" val="269899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3100" kern="1200">
                <a:latin typeface="+mj-lt"/>
                <a:ea typeface="+mj-ea"/>
                <a:cs typeface="+mj-cs"/>
              </a:rPr>
              <a:t>4.2.1 Distribution of Overall Engagement by Year</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1700" b="0" i="0" dirty="0">
                <a:effectLst/>
                <a:latin typeface="Helvetica Neue"/>
              </a:rPr>
              <a:t>We can expect an unusually large increase in engagement in 2015. </a:t>
            </a:r>
          </a:p>
          <a:p>
            <a:r>
              <a:rPr lang="en-US" sz="1700" dirty="0">
                <a:latin typeface="Helvetica Neue"/>
              </a:rPr>
              <a:t>T</a:t>
            </a:r>
            <a:r>
              <a:rPr lang="en-US" sz="1700" b="0" i="0" dirty="0">
                <a:effectLst/>
                <a:latin typeface="Helvetica Neue"/>
              </a:rPr>
              <a:t>here is a subsequent drop, followed by a gradual increase in 2017 and 2018. This could have an effect on predicting engagement metrics. </a:t>
            </a:r>
          </a:p>
          <a:p>
            <a:r>
              <a:rPr lang="en-US" sz="1700" b="0" i="0" dirty="0">
                <a:effectLst/>
                <a:latin typeface="Helvetica Neue"/>
              </a:rPr>
              <a:t>It shouldn't matter which year we post a particular post from a business standpoint. </a:t>
            </a:r>
          </a:p>
          <a:p>
            <a:r>
              <a:rPr lang="en-US" sz="1700" b="0" i="0" dirty="0">
                <a:effectLst/>
                <a:latin typeface="Helvetica Neue"/>
              </a:rPr>
              <a:t>We will not forecast engagement metrics based on the calendar year.</a:t>
            </a:r>
            <a:endParaRPr lang="en-US" sz="1700" kern="1200" dirty="0">
              <a:latin typeface="+mn-lt"/>
              <a:ea typeface="+mn-ea"/>
              <a:cs typeface="+mn-cs"/>
            </a:endParaRPr>
          </a:p>
        </p:txBody>
      </p:sp>
      <p:sp>
        <p:nvSpPr>
          <p:cNvPr id="24" name="Rectangle 2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10;&#10;Description automatically generated">
            <a:extLst>
              <a:ext uri="{FF2B5EF4-FFF2-40B4-BE49-F238E27FC236}">
                <a16:creationId xmlns:a16="http://schemas.microsoft.com/office/drawing/2014/main" id="{688D544D-9A80-4983-AF75-684B6DFD2EB3}"/>
              </a:ext>
            </a:extLst>
          </p:cNvPr>
          <p:cNvPicPr>
            <a:picLocks noChangeAspect="1"/>
          </p:cNvPicPr>
          <p:nvPr/>
        </p:nvPicPr>
        <p:blipFill>
          <a:blip r:embed="rId2"/>
          <a:stretch>
            <a:fillRect/>
          </a:stretch>
        </p:blipFill>
        <p:spPr>
          <a:xfrm>
            <a:off x="5405862" y="1832254"/>
            <a:ext cx="6019331" cy="3190245"/>
          </a:xfrm>
          <a:prstGeom prst="rect">
            <a:avLst/>
          </a:prstGeom>
          <a:effectLst/>
        </p:spPr>
      </p:pic>
    </p:spTree>
    <p:extLst>
      <p:ext uri="{BB962C8B-B14F-4D97-AF65-F5344CB8AC3E}">
        <p14:creationId xmlns:p14="http://schemas.microsoft.com/office/powerpoint/2010/main" val="188925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3100" kern="1200" dirty="0">
                <a:latin typeface="+mj-lt"/>
                <a:ea typeface="+mj-ea"/>
                <a:cs typeface="+mj-cs"/>
              </a:rPr>
              <a:t>4.2.2 Distribution of Overall Engagement by Month</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kern="1200">
                <a:latin typeface="+mn-lt"/>
                <a:ea typeface="+mn-ea"/>
                <a:cs typeface="+mn-cs"/>
              </a:rPr>
              <a:t>The month of the year can be a significant factor in engaging a user. </a:t>
            </a:r>
          </a:p>
          <a:p>
            <a:r>
              <a:rPr lang="en-US" sz="2000" kern="1200">
                <a:latin typeface="+mn-lt"/>
                <a:ea typeface="+mn-ea"/>
                <a:cs typeface="+mn-cs"/>
              </a:rPr>
              <a:t>The numbers 1 to 12 correspond to the months of January to December. </a:t>
            </a:r>
          </a:p>
          <a:p>
            <a:r>
              <a:rPr lang="en-US" sz="2000" kern="1200">
                <a:latin typeface="+mn-lt"/>
                <a:ea typeface="+mn-ea"/>
                <a:cs typeface="+mn-cs"/>
              </a:rPr>
              <a:t>Month 5 has a high number of engagements, which may be due to summer vacations. During vacations, more students may be using social media.</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A444D82-5219-4165-A5CE-5AA25D2388EA}"/>
              </a:ext>
            </a:extLst>
          </p:cNvPr>
          <p:cNvPicPr>
            <a:picLocks noChangeAspect="1"/>
          </p:cNvPicPr>
          <p:nvPr/>
        </p:nvPicPr>
        <p:blipFill>
          <a:blip r:embed="rId2"/>
          <a:stretch>
            <a:fillRect/>
          </a:stretch>
        </p:blipFill>
        <p:spPr>
          <a:xfrm>
            <a:off x="5405862" y="1862351"/>
            <a:ext cx="6019331" cy="3130051"/>
          </a:xfrm>
          <a:prstGeom prst="rect">
            <a:avLst/>
          </a:prstGeom>
          <a:effectLst/>
        </p:spPr>
      </p:pic>
    </p:spTree>
    <p:extLst>
      <p:ext uri="{BB962C8B-B14F-4D97-AF65-F5344CB8AC3E}">
        <p14:creationId xmlns:p14="http://schemas.microsoft.com/office/powerpoint/2010/main" val="49171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3100" kern="1200" dirty="0">
                <a:latin typeface="+mj-lt"/>
                <a:ea typeface="+mj-ea"/>
                <a:cs typeface="+mj-cs"/>
              </a:rPr>
              <a:t>4.2.3 Distribution of Overall Engagement by Weekday</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648931" y="2438400"/>
            <a:ext cx="3505494" cy="3785419"/>
          </a:xfrm>
        </p:spPr>
        <p:txBody>
          <a:bodyPr vert="horz" lIns="91440" tIns="45720" rIns="91440" bIns="45720" rtlCol="0">
            <a:normAutofit fontScale="92500" lnSpcReduction="10000"/>
          </a:bodyPr>
          <a:lstStyle/>
          <a:p>
            <a:r>
              <a:rPr lang="en-US" sz="2000" kern="1200" dirty="0">
                <a:latin typeface="+mn-lt"/>
                <a:ea typeface="+mn-ea"/>
                <a:cs typeface="+mn-cs"/>
              </a:rPr>
              <a:t>The day of the week, with Monday equaling 0 and Sunday equaling 6. The day can also have an effect on user engagement. </a:t>
            </a:r>
          </a:p>
          <a:p>
            <a:r>
              <a:rPr lang="en-US" sz="2000" kern="1200" dirty="0">
                <a:latin typeface="+mn-lt"/>
                <a:ea typeface="+mn-ea"/>
                <a:cs typeface="+mn-cs"/>
              </a:rPr>
              <a:t>On Saturday and Thursday, we see a higher level of participation. Saturday is the weekend, so perhaps more people will use social media.</a:t>
            </a:r>
          </a:p>
          <a:p>
            <a:r>
              <a:rPr lang="en-US" sz="2000" kern="1200" dirty="0">
                <a:latin typeface="+mn-lt"/>
                <a:ea typeface="+mn-ea"/>
                <a:cs typeface="+mn-cs"/>
              </a:rPr>
              <a:t>More data may be required to fully understand the effect of the time of day. We’ll use them for our model.</a:t>
            </a:r>
          </a:p>
        </p:txBody>
      </p:sp>
      <p:sp>
        <p:nvSpPr>
          <p:cNvPr id="24" name="Rectangle 2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EC41F39D-FF61-4332-8545-ED52AFCEA2B8}"/>
              </a:ext>
            </a:extLst>
          </p:cNvPr>
          <p:cNvPicPr>
            <a:picLocks noChangeAspect="1"/>
          </p:cNvPicPr>
          <p:nvPr/>
        </p:nvPicPr>
        <p:blipFill>
          <a:blip r:embed="rId2"/>
          <a:stretch>
            <a:fillRect/>
          </a:stretch>
        </p:blipFill>
        <p:spPr>
          <a:xfrm>
            <a:off x="5405862" y="1832254"/>
            <a:ext cx="6019331" cy="3190245"/>
          </a:xfrm>
          <a:prstGeom prst="rect">
            <a:avLst/>
          </a:prstGeom>
          <a:effectLst/>
        </p:spPr>
      </p:pic>
    </p:spTree>
    <p:extLst>
      <p:ext uri="{BB962C8B-B14F-4D97-AF65-F5344CB8AC3E}">
        <p14:creationId xmlns:p14="http://schemas.microsoft.com/office/powerpoint/2010/main" val="2872841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3100" kern="1200" dirty="0">
                <a:latin typeface="+mj-lt"/>
                <a:ea typeface="+mj-ea"/>
                <a:cs typeface="+mj-cs"/>
              </a:rPr>
              <a:t>4.2.4 Distribution of Overall Engagement by Hours</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1700" dirty="0"/>
              <a:t>0.0 represents [0 to 3hr], 1.0 represents [4hr to 7hr], 2.0 represents [8hr to 11hr], 3.0 represents [12hr to 15hr], 4.0 represents [16hr to 19hr], and 5.0 represents [20hr to 23hr].</a:t>
            </a:r>
            <a:endParaRPr lang="en-US" sz="1700" kern="1200" dirty="0">
              <a:latin typeface="+mn-lt"/>
              <a:ea typeface="+mn-ea"/>
              <a:cs typeface="+mn-cs"/>
            </a:endParaRPr>
          </a:p>
          <a:p>
            <a:r>
              <a:rPr lang="en-US" sz="1700" kern="1200" dirty="0">
                <a:latin typeface="+mn-lt"/>
                <a:ea typeface="+mn-ea"/>
                <a:cs typeface="+mn-cs"/>
              </a:rPr>
              <a:t>We have increased the flexibility for businesses to post by grouping them. We can see a higher number of engagements during the first and second hours of the day, which are from 4am to 7am and 8am to 11am, respectively.</a:t>
            </a:r>
          </a:p>
        </p:txBody>
      </p:sp>
      <p:sp>
        <p:nvSpPr>
          <p:cNvPr id="31" name="Rectangle 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05A16559-566B-4B09-BC55-A8A8ECF878CE}"/>
              </a:ext>
            </a:extLst>
          </p:cNvPr>
          <p:cNvPicPr>
            <a:picLocks noChangeAspect="1"/>
          </p:cNvPicPr>
          <p:nvPr/>
        </p:nvPicPr>
        <p:blipFill>
          <a:blip r:embed="rId2"/>
          <a:stretch>
            <a:fillRect/>
          </a:stretch>
        </p:blipFill>
        <p:spPr>
          <a:xfrm>
            <a:off x="5405862" y="1824730"/>
            <a:ext cx="6019331" cy="3205294"/>
          </a:xfrm>
          <a:prstGeom prst="rect">
            <a:avLst/>
          </a:prstGeom>
          <a:effectLst/>
        </p:spPr>
      </p:pic>
    </p:spTree>
    <p:extLst>
      <p:ext uri="{BB962C8B-B14F-4D97-AF65-F5344CB8AC3E}">
        <p14:creationId xmlns:p14="http://schemas.microsoft.com/office/powerpoint/2010/main" val="190864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3100" kern="1200" dirty="0">
                <a:latin typeface="+mj-lt"/>
                <a:ea typeface="+mj-ea"/>
                <a:cs typeface="+mj-cs"/>
              </a:rPr>
              <a:t>4.2.5 Distribution of Overall Engagement by Status Type</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1700" kern="1200" dirty="0">
                <a:latin typeface="+mn-lt"/>
                <a:ea typeface="+mn-ea"/>
                <a:cs typeface="+mn-cs"/>
              </a:rPr>
              <a:t>The video clearly shows a higher level of user engagement, followed by a status, link, and photo.</a:t>
            </a:r>
          </a:p>
        </p:txBody>
      </p:sp>
      <p:sp>
        <p:nvSpPr>
          <p:cNvPr id="38" name="Rectangle 3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561147-FF9C-4EE2-A4F0-BF4581970986}"/>
              </a:ext>
            </a:extLst>
          </p:cNvPr>
          <p:cNvPicPr>
            <a:picLocks noChangeAspect="1"/>
          </p:cNvPicPr>
          <p:nvPr/>
        </p:nvPicPr>
        <p:blipFill>
          <a:blip r:embed="rId2"/>
          <a:stretch>
            <a:fillRect/>
          </a:stretch>
        </p:blipFill>
        <p:spPr>
          <a:xfrm>
            <a:off x="5405862" y="1817206"/>
            <a:ext cx="6019331" cy="3220341"/>
          </a:xfrm>
          <a:prstGeom prst="rect">
            <a:avLst/>
          </a:prstGeom>
          <a:effectLst/>
        </p:spPr>
      </p:pic>
    </p:spTree>
    <p:extLst>
      <p:ext uri="{BB962C8B-B14F-4D97-AF65-F5344CB8AC3E}">
        <p14:creationId xmlns:p14="http://schemas.microsoft.com/office/powerpoint/2010/main" val="100243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4100" kern="1200">
                <a:latin typeface="+mj-lt"/>
                <a:ea typeface="+mj-ea"/>
                <a:cs typeface="+mj-cs"/>
              </a:rPr>
              <a:t>4.3 Correlation Matrix</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648931" y="2438400"/>
            <a:ext cx="3505494" cy="3785419"/>
          </a:xfrm>
        </p:spPr>
        <p:txBody>
          <a:bodyPr vert="horz" lIns="91440" tIns="45720" rIns="91440" bIns="45720" rtlCol="0">
            <a:normAutofit fontScale="77500" lnSpcReduction="20000"/>
          </a:bodyPr>
          <a:lstStyle/>
          <a:p>
            <a:r>
              <a:rPr lang="en-US" sz="2000" kern="1200" dirty="0">
                <a:latin typeface="+mn-lt"/>
                <a:ea typeface="+mn-ea"/>
                <a:cs typeface="+mn-cs"/>
              </a:rPr>
              <a:t>The number of reactions is highly related to overall engagement, followed by the number of shares, the number of comments, and the month of publication.</a:t>
            </a:r>
          </a:p>
          <a:p>
            <a:r>
              <a:rPr lang="en-US" sz="2000" kern="1200" dirty="0">
                <a:latin typeface="+mn-lt"/>
                <a:ea typeface="+mn-ea"/>
                <a:cs typeface="+mn-cs"/>
              </a:rPr>
              <a:t>The number of comments is also strongly related to overall engagement, followed by the number of shares and reactions.</a:t>
            </a:r>
          </a:p>
          <a:p>
            <a:r>
              <a:rPr lang="en-US" sz="2000" kern="1200" dirty="0">
                <a:latin typeface="+mn-lt"/>
                <a:ea typeface="+mn-ea"/>
                <a:cs typeface="+mn-cs"/>
              </a:rPr>
              <a:t>The number of shares is also strongly related to overall engagement, followed by the number of comments and reactions.</a:t>
            </a:r>
          </a:p>
          <a:p>
            <a:r>
              <a:rPr lang="en-US" sz="2000" kern="1200" dirty="0">
                <a:latin typeface="+mn-lt"/>
                <a:ea typeface="+mn-ea"/>
                <a:cs typeface="+mn-cs"/>
              </a:rPr>
              <a:t>Because total engagement is the sum of reactions, comments, and shares. In terms of correlation, it makes sense. We only used overall engagement as a model prediction metric.</a:t>
            </a:r>
          </a:p>
        </p:txBody>
      </p:sp>
      <p:sp>
        <p:nvSpPr>
          <p:cNvPr id="58" name="Rectangle 5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CCF9C9B-9A67-40FE-B9E9-14D90483CD40}"/>
              </a:ext>
            </a:extLst>
          </p:cNvPr>
          <p:cNvPicPr>
            <a:picLocks noChangeAspect="1"/>
          </p:cNvPicPr>
          <p:nvPr/>
        </p:nvPicPr>
        <p:blipFill>
          <a:blip r:embed="rId2"/>
          <a:stretch>
            <a:fillRect/>
          </a:stretch>
        </p:blipFill>
        <p:spPr>
          <a:xfrm>
            <a:off x="5135546" y="1854826"/>
            <a:ext cx="6572240" cy="3433995"/>
          </a:xfrm>
          <a:prstGeom prst="rect">
            <a:avLst/>
          </a:prstGeom>
          <a:effectLst/>
        </p:spPr>
      </p:pic>
    </p:spTree>
    <p:extLst>
      <p:ext uri="{BB962C8B-B14F-4D97-AF65-F5344CB8AC3E}">
        <p14:creationId xmlns:p14="http://schemas.microsoft.com/office/powerpoint/2010/main" val="7749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AF84-C4F5-407C-A2C9-46516EB32997}"/>
              </a:ext>
            </a:extLst>
          </p:cNvPr>
          <p:cNvSpPr>
            <a:spLocks noGrp="1"/>
          </p:cNvSpPr>
          <p:nvPr>
            <p:ph type="title"/>
          </p:nvPr>
        </p:nvSpPr>
        <p:spPr>
          <a:xfrm>
            <a:off x="648929" y="629266"/>
            <a:ext cx="3505495" cy="1622321"/>
          </a:xfrm>
        </p:spPr>
        <p:txBody>
          <a:bodyPr>
            <a:normAutofit/>
          </a:bodyPr>
          <a:lstStyle/>
          <a:p>
            <a:r>
              <a:rPr lang="en-CA" dirty="0"/>
              <a:t>5. Modeling</a:t>
            </a:r>
            <a:endParaRPr lang="en-US" dirty="0"/>
          </a:p>
        </p:txBody>
      </p:sp>
      <p:sp>
        <p:nvSpPr>
          <p:cNvPr id="3" name="Content Placeholder 2">
            <a:extLst>
              <a:ext uri="{FF2B5EF4-FFF2-40B4-BE49-F238E27FC236}">
                <a16:creationId xmlns:a16="http://schemas.microsoft.com/office/drawing/2014/main" id="{F17B02D6-EB26-40E7-ACC8-631F3EF781B9}"/>
              </a:ext>
            </a:extLst>
          </p:cNvPr>
          <p:cNvSpPr>
            <a:spLocks noGrp="1"/>
          </p:cNvSpPr>
          <p:nvPr>
            <p:ph idx="1"/>
          </p:nvPr>
        </p:nvSpPr>
        <p:spPr>
          <a:xfrm>
            <a:off x="648931" y="2438400"/>
            <a:ext cx="3505494" cy="3785419"/>
          </a:xfrm>
        </p:spPr>
        <p:txBody>
          <a:bodyPr>
            <a:normAutofit fontScale="77500" lnSpcReduction="20000"/>
          </a:bodyPr>
          <a:lstStyle/>
          <a:p>
            <a:r>
              <a:rPr lang="en-US" sz="1700" dirty="0"/>
              <a:t>The dependent variables are the following: status type, month, weekday, and hour.</a:t>
            </a:r>
          </a:p>
          <a:p>
            <a:r>
              <a:rPr lang="en-US" sz="1700" dirty="0"/>
              <a:t>Overall engagement is an independent/target variable.</a:t>
            </a:r>
          </a:p>
          <a:p>
            <a:r>
              <a:rPr lang="en-US" sz="1700" dirty="0"/>
              <a:t>Used linear regression model as a base model for predicting the engagement metric.</a:t>
            </a:r>
          </a:p>
          <a:p>
            <a:r>
              <a:rPr lang="en-US" sz="1700" dirty="0"/>
              <a:t>Random forest was used because decision trees work well with outliers.</a:t>
            </a:r>
          </a:p>
          <a:p>
            <a:r>
              <a:rPr lang="en-US" sz="1700" dirty="0"/>
              <a:t>Also checked the feature importance for decision tree.</a:t>
            </a:r>
          </a:p>
          <a:p>
            <a:pPr algn="l"/>
            <a:r>
              <a:rPr lang="en-US" sz="1600" dirty="0"/>
              <a:t>We can see that the status type (video) has the greatest influence on the model. The model is also most affected by the time of day (7 a.m. to 11 a.m.). The fifth month of the year has the greatest impact on overall engagement.</a:t>
            </a:r>
          </a:p>
          <a:p>
            <a:pPr algn="l"/>
            <a:r>
              <a:rPr lang="en-US" sz="1600" dirty="0"/>
              <a:t>The day has little effect on the output of engagement. However, day 2 (Wednesday) is the best day for posting because it has the greatest impact on the model of any day.</a:t>
            </a:r>
            <a:endParaRPr lang="en-US" sz="1700" dirty="0"/>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37EC6DC-7B72-4748-83D3-2914288CDE69}"/>
              </a:ext>
            </a:extLst>
          </p:cNvPr>
          <p:cNvPicPr>
            <a:picLocks noChangeAspect="1"/>
          </p:cNvPicPr>
          <p:nvPr/>
        </p:nvPicPr>
        <p:blipFill>
          <a:blip r:embed="rId2"/>
          <a:stretch>
            <a:fillRect/>
          </a:stretch>
        </p:blipFill>
        <p:spPr>
          <a:xfrm>
            <a:off x="5405862" y="906782"/>
            <a:ext cx="6019331" cy="5041189"/>
          </a:xfrm>
          <a:prstGeom prst="rect">
            <a:avLst/>
          </a:prstGeom>
          <a:effectLst/>
        </p:spPr>
      </p:pic>
    </p:spTree>
    <p:extLst>
      <p:ext uri="{BB962C8B-B14F-4D97-AF65-F5344CB8AC3E}">
        <p14:creationId xmlns:p14="http://schemas.microsoft.com/office/powerpoint/2010/main" val="2267687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13CF-5A4B-45BF-AEE7-7E37CF0644E1}"/>
              </a:ext>
            </a:extLst>
          </p:cNvPr>
          <p:cNvSpPr>
            <a:spLocks noGrp="1"/>
          </p:cNvSpPr>
          <p:nvPr>
            <p:ph type="title"/>
          </p:nvPr>
        </p:nvSpPr>
        <p:spPr/>
        <p:txBody>
          <a:bodyPr/>
          <a:lstStyle/>
          <a:p>
            <a:r>
              <a:rPr lang="en-CA" dirty="0"/>
              <a:t>Results and conclusion</a:t>
            </a:r>
            <a:endParaRPr lang="en-US" dirty="0"/>
          </a:p>
        </p:txBody>
      </p:sp>
      <p:sp>
        <p:nvSpPr>
          <p:cNvPr id="3" name="Content Placeholder 2">
            <a:extLst>
              <a:ext uri="{FF2B5EF4-FFF2-40B4-BE49-F238E27FC236}">
                <a16:creationId xmlns:a16="http://schemas.microsoft.com/office/drawing/2014/main" id="{3F739955-1A4E-4F4C-A579-9885441F5DB2}"/>
              </a:ext>
            </a:extLst>
          </p:cNvPr>
          <p:cNvSpPr>
            <a:spLocks noGrp="1"/>
          </p:cNvSpPr>
          <p:nvPr>
            <p:ph idx="1"/>
          </p:nvPr>
        </p:nvSpPr>
        <p:spPr/>
        <p:txBody>
          <a:bodyPr>
            <a:normAutofit fontScale="70000" lnSpcReduction="20000"/>
          </a:bodyPr>
          <a:lstStyle/>
          <a:p>
            <a:r>
              <a:rPr lang="en-US" dirty="0"/>
              <a:t>The number of reactions column represented the sum of all reactions: likes, loves, sad, and so on. It provided a comprehensive picture of user engagement.</a:t>
            </a:r>
          </a:p>
          <a:p>
            <a:r>
              <a:rPr lang="en-US" dirty="0"/>
              <a:t>The year, month, weekday, and hour were extracted from the status published(datetime) column. They were used to visualize the behavior of user engagement across time dimensions.</a:t>
            </a:r>
          </a:p>
          <a:p>
            <a:r>
              <a:rPr lang="en-US" dirty="0"/>
              <a:t>We see a stronger correlation between the columns of reactions, comments, and shares. This is obvious because the more a post engages users, the more they will comment and share, as well as react to the post.</a:t>
            </a:r>
          </a:p>
          <a:p>
            <a:r>
              <a:rPr lang="en-US" dirty="0"/>
              <a:t>Created a new target variable that accounted for total reactions, comments, and shares of a post.</a:t>
            </a:r>
          </a:p>
          <a:p>
            <a:r>
              <a:rPr lang="en-US" dirty="0"/>
              <a:t>Random forest gave a better prediction, which is due to presence of outliers/extreme values in our dataset. Decision tree models are not affected by outliers.</a:t>
            </a:r>
          </a:p>
          <a:p>
            <a:r>
              <a:rPr lang="en-US" dirty="0"/>
              <a:t>The best type of post is video, the best month is May, the best time of day is 7am to 11am, and the best day is Wednesday.</a:t>
            </a:r>
          </a:p>
          <a:p>
            <a:r>
              <a:rPr lang="en-US" dirty="0"/>
              <a:t>More information, such as geographical location, can assist us in developing a better strategy for a post. We can also analyze a user's sentiment by looking at the type of reaction. Using NLP, we can extract comments and the common topic of discussion. We can also extract the length of the video, which can help us engage a user more effectively.</a:t>
            </a:r>
          </a:p>
        </p:txBody>
      </p:sp>
    </p:spTree>
    <p:extLst>
      <p:ext uri="{BB962C8B-B14F-4D97-AF65-F5344CB8AC3E}">
        <p14:creationId xmlns:p14="http://schemas.microsoft.com/office/powerpoint/2010/main" val="293125212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586C-6146-419E-8F1E-6E6196E618CB}"/>
              </a:ext>
            </a:extLst>
          </p:cNvPr>
          <p:cNvSpPr>
            <a:spLocks noGrp="1"/>
          </p:cNvSpPr>
          <p:nvPr>
            <p:ph type="title"/>
          </p:nvPr>
        </p:nvSpPr>
        <p:spPr>
          <a:xfrm>
            <a:off x="1136428" y="627564"/>
            <a:ext cx="7474172" cy="1325563"/>
          </a:xfrm>
        </p:spPr>
        <p:txBody>
          <a:bodyPr>
            <a:normAutofit/>
          </a:bodyPr>
          <a:lstStyle/>
          <a:p>
            <a:r>
              <a:rPr lang="en-CA" dirty="0"/>
              <a:t>Executive Summary</a:t>
            </a:r>
            <a:endParaRPr lang="en-US" dirty="0"/>
          </a:p>
        </p:txBody>
      </p:sp>
      <p:sp>
        <p:nvSpPr>
          <p:cNvPr id="3" name="Content Placeholder 2">
            <a:extLst>
              <a:ext uri="{FF2B5EF4-FFF2-40B4-BE49-F238E27FC236}">
                <a16:creationId xmlns:a16="http://schemas.microsoft.com/office/drawing/2014/main" id="{50A344FA-48A1-4F1B-837F-DD4F9AA65F95}"/>
              </a:ext>
            </a:extLst>
          </p:cNvPr>
          <p:cNvSpPr>
            <a:spLocks noGrp="1"/>
          </p:cNvSpPr>
          <p:nvPr>
            <p:ph idx="1"/>
          </p:nvPr>
        </p:nvSpPr>
        <p:spPr>
          <a:xfrm>
            <a:off x="1136429" y="2278173"/>
            <a:ext cx="6467867" cy="3450613"/>
          </a:xfrm>
        </p:spPr>
        <p:txBody>
          <a:bodyPr anchor="ctr">
            <a:normAutofit/>
          </a:bodyPr>
          <a:lstStyle/>
          <a:p>
            <a:pPr marL="0" indent="0">
              <a:buNone/>
            </a:pPr>
            <a:r>
              <a:rPr lang="en-US" sz="2400" dirty="0">
                <a:latin typeface="Helvetica Neue"/>
              </a:rPr>
              <a:t>Businesses can gain valuable insights about their customers' behavior by using customer data. It can aid in predicting customer engagement for a specific post. The presentation includes data analysis, insights using temporal dimensions, and prediction model.</a:t>
            </a:r>
            <a:endParaRPr lang="en-US" sz="2400" dirty="0"/>
          </a:p>
        </p:txBody>
      </p:sp>
      <p:pic>
        <p:nvPicPr>
          <p:cNvPr id="7" name="Graphic 6" descr="Report Add">
            <a:extLst>
              <a:ext uri="{FF2B5EF4-FFF2-40B4-BE49-F238E27FC236}">
                <a16:creationId xmlns:a16="http://schemas.microsoft.com/office/drawing/2014/main" id="{C63A8435-5E0B-4FD4-9C3C-8A9211CF4B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6029471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F7EA-8BB7-466B-BD9D-F690D0974361}"/>
              </a:ext>
            </a:extLst>
          </p:cNvPr>
          <p:cNvSpPr>
            <a:spLocks noGrp="1"/>
          </p:cNvSpPr>
          <p:nvPr>
            <p:ph type="title"/>
          </p:nvPr>
        </p:nvSpPr>
        <p:spPr/>
        <p:txBody>
          <a:bodyPr/>
          <a:lstStyle/>
          <a:p>
            <a:r>
              <a:rPr lang="en-CA" dirty="0"/>
              <a:t>Contents</a:t>
            </a:r>
            <a:endParaRPr lang="en-US" dirty="0"/>
          </a:p>
        </p:txBody>
      </p:sp>
      <p:graphicFrame>
        <p:nvGraphicFramePr>
          <p:cNvPr id="5" name="Content Placeholder 2">
            <a:extLst>
              <a:ext uri="{FF2B5EF4-FFF2-40B4-BE49-F238E27FC236}">
                <a16:creationId xmlns:a16="http://schemas.microsoft.com/office/drawing/2014/main" id="{2C30B737-C487-4D6E-93D1-4FE3A90564E7}"/>
              </a:ext>
            </a:extLst>
          </p:cNvPr>
          <p:cNvGraphicFramePr>
            <a:graphicFrameLocks noGrp="1"/>
          </p:cNvGraphicFramePr>
          <p:nvPr>
            <p:ph idx="1"/>
            <p:extLst>
              <p:ext uri="{D42A27DB-BD31-4B8C-83A1-F6EECF244321}">
                <p14:modId xmlns:p14="http://schemas.microsoft.com/office/powerpoint/2010/main" val="31133811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25334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4B2D-3B6A-42FD-8B7F-9E6515A1B8E4}"/>
              </a:ext>
            </a:extLst>
          </p:cNvPr>
          <p:cNvSpPr>
            <a:spLocks noGrp="1"/>
          </p:cNvSpPr>
          <p:nvPr>
            <p:ph type="title"/>
          </p:nvPr>
        </p:nvSpPr>
        <p:spPr/>
        <p:txBody>
          <a:bodyPr/>
          <a:lstStyle/>
          <a:p>
            <a:r>
              <a:rPr lang="en-CA" dirty="0"/>
              <a:t>1. Initial Setup</a:t>
            </a:r>
            <a:endParaRPr lang="en-US" dirty="0"/>
          </a:p>
        </p:txBody>
      </p:sp>
      <p:graphicFrame>
        <p:nvGraphicFramePr>
          <p:cNvPr id="5" name="Content Placeholder 2">
            <a:extLst>
              <a:ext uri="{FF2B5EF4-FFF2-40B4-BE49-F238E27FC236}">
                <a16:creationId xmlns:a16="http://schemas.microsoft.com/office/drawing/2014/main" id="{2A81FC77-BE62-4A03-A97B-19AD67C70E09}"/>
              </a:ext>
            </a:extLst>
          </p:cNvPr>
          <p:cNvGraphicFramePr>
            <a:graphicFrameLocks noGrp="1"/>
          </p:cNvGraphicFramePr>
          <p:nvPr>
            <p:ph idx="1"/>
            <p:extLst>
              <p:ext uri="{D42A27DB-BD31-4B8C-83A1-F6EECF244321}">
                <p14:modId xmlns:p14="http://schemas.microsoft.com/office/powerpoint/2010/main" val="32587262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1584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4091-8B63-4456-9543-6FA0FA613AC0}"/>
              </a:ext>
            </a:extLst>
          </p:cNvPr>
          <p:cNvSpPr>
            <a:spLocks noGrp="1"/>
          </p:cNvSpPr>
          <p:nvPr>
            <p:ph type="title"/>
          </p:nvPr>
        </p:nvSpPr>
        <p:spPr/>
        <p:txBody>
          <a:bodyPr/>
          <a:lstStyle/>
          <a:p>
            <a:r>
              <a:rPr lang="en-CA" dirty="0"/>
              <a:t>2. Methodology</a:t>
            </a:r>
            <a:endParaRPr lang="en-US" dirty="0"/>
          </a:p>
        </p:txBody>
      </p:sp>
      <p:graphicFrame>
        <p:nvGraphicFramePr>
          <p:cNvPr id="5" name="Content Placeholder 2">
            <a:extLst>
              <a:ext uri="{FF2B5EF4-FFF2-40B4-BE49-F238E27FC236}">
                <a16:creationId xmlns:a16="http://schemas.microsoft.com/office/drawing/2014/main" id="{4AF2FFD9-5F2E-4C63-98BE-83EE2E5562FD}"/>
              </a:ext>
            </a:extLst>
          </p:cNvPr>
          <p:cNvGraphicFramePr>
            <a:graphicFrameLocks noGrp="1"/>
          </p:cNvGraphicFramePr>
          <p:nvPr>
            <p:ph idx="1"/>
            <p:extLst>
              <p:ext uri="{D42A27DB-BD31-4B8C-83A1-F6EECF244321}">
                <p14:modId xmlns:p14="http://schemas.microsoft.com/office/powerpoint/2010/main" val="1176098029"/>
              </p:ext>
            </p:extLst>
          </p:nvPr>
        </p:nvGraphicFramePr>
        <p:xfrm>
          <a:off x="762000" y="1854480"/>
          <a:ext cx="10591800" cy="1325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2">
            <a:extLst>
              <a:ext uri="{FF2B5EF4-FFF2-40B4-BE49-F238E27FC236}">
                <a16:creationId xmlns:a16="http://schemas.microsoft.com/office/drawing/2014/main" id="{0ED4F8BD-85E0-422F-B8A5-98788EBBF66E}"/>
              </a:ext>
            </a:extLst>
          </p:cNvPr>
          <p:cNvGraphicFramePr>
            <a:graphicFrameLocks/>
          </p:cNvGraphicFramePr>
          <p:nvPr>
            <p:extLst>
              <p:ext uri="{D42A27DB-BD31-4B8C-83A1-F6EECF244321}">
                <p14:modId xmlns:p14="http://schemas.microsoft.com/office/powerpoint/2010/main" val="2970967190"/>
              </p:ext>
            </p:extLst>
          </p:nvPr>
        </p:nvGraphicFramePr>
        <p:xfrm>
          <a:off x="762000" y="3180044"/>
          <a:ext cx="10591800" cy="31400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172408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A29F-034A-4984-ABC3-BA32F1FD9B2F}"/>
              </a:ext>
            </a:extLst>
          </p:cNvPr>
          <p:cNvSpPr>
            <a:spLocks noGrp="1"/>
          </p:cNvSpPr>
          <p:nvPr>
            <p:ph type="title"/>
          </p:nvPr>
        </p:nvSpPr>
        <p:spPr/>
        <p:txBody>
          <a:bodyPr/>
          <a:lstStyle/>
          <a:p>
            <a:r>
              <a:rPr lang="en-CA" dirty="0"/>
              <a:t>3. Feature Engineering</a:t>
            </a:r>
            <a:endParaRPr lang="en-US" dirty="0"/>
          </a:p>
        </p:txBody>
      </p:sp>
      <p:graphicFrame>
        <p:nvGraphicFramePr>
          <p:cNvPr id="5" name="Content Placeholder 2">
            <a:extLst>
              <a:ext uri="{FF2B5EF4-FFF2-40B4-BE49-F238E27FC236}">
                <a16:creationId xmlns:a16="http://schemas.microsoft.com/office/drawing/2014/main" id="{606696BE-DBC3-48F7-8575-693BDA3EC713}"/>
              </a:ext>
            </a:extLst>
          </p:cNvPr>
          <p:cNvGraphicFramePr>
            <a:graphicFrameLocks noGrp="1"/>
          </p:cNvGraphicFramePr>
          <p:nvPr>
            <p:ph idx="1"/>
            <p:extLst>
              <p:ext uri="{D42A27DB-BD31-4B8C-83A1-F6EECF244321}">
                <p14:modId xmlns:p14="http://schemas.microsoft.com/office/powerpoint/2010/main" val="10403586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2715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8F3D-BBE6-4DD6-91FB-B5286B2092E4}"/>
              </a:ext>
            </a:extLst>
          </p:cNvPr>
          <p:cNvSpPr>
            <a:spLocks noGrp="1"/>
          </p:cNvSpPr>
          <p:nvPr>
            <p:ph type="title"/>
          </p:nvPr>
        </p:nvSpPr>
        <p:spPr>
          <a:xfrm>
            <a:off x="1136428" y="627564"/>
            <a:ext cx="7474172" cy="1325563"/>
          </a:xfrm>
        </p:spPr>
        <p:txBody>
          <a:bodyPr>
            <a:normAutofit/>
          </a:bodyPr>
          <a:lstStyle/>
          <a:p>
            <a:r>
              <a:rPr lang="en-CA" dirty="0"/>
              <a:t>4. Data Visualization</a:t>
            </a:r>
            <a:endParaRPr lang="en-US" dirty="0"/>
          </a:p>
        </p:txBody>
      </p:sp>
      <p:sp>
        <p:nvSpPr>
          <p:cNvPr id="3" name="Content Placeholder 2">
            <a:extLst>
              <a:ext uri="{FF2B5EF4-FFF2-40B4-BE49-F238E27FC236}">
                <a16:creationId xmlns:a16="http://schemas.microsoft.com/office/drawing/2014/main" id="{065A4BCF-FD55-478F-954F-4F8030624E2A}"/>
              </a:ext>
            </a:extLst>
          </p:cNvPr>
          <p:cNvSpPr>
            <a:spLocks noGrp="1"/>
          </p:cNvSpPr>
          <p:nvPr>
            <p:ph idx="1"/>
          </p:nvPr>
        </p:nvSpPr>
        <p:spPr>
          <a:xfrm>
            <a:off x="1136429" y="2278173"/>
            <a:ext cx="10320465" cy="3450613"/>
          </a:xfrm>
        </p:spPr>
        <p:txBody>
          <a:bodyPr anchor="ctr">
            <a:normAutofit/>
          </a:bodyPr>
          <a:lstStyle/>
          <a:p>
            <a:r>
              <a:rPr lang="en-US" sz="2400" dirty="0"/>
              <a:t>First, we will look at how posts are distributed across different time frames: year, month, weekday, and hour.</a:t>
            </a:r>
          </a:p>
          <a:p>
            <a:r>
              <a:rPr lang="en-US" sz="2400" dirty="0"/>
              <a:t>I also divided the 24-hour period into six groups. This aids model construction by reducing the number of features.</a:t>
            </a:r>
          </a:p>
          <a:p>
            <a:r>
              <a:rPr lang="en-US" sz="2400" dirty="0"/>
              <a:t>We will then observe how user engagement changes over the previously mentioned time frames and status type.</a:t>
            </a:r>
          </a:p>
          <a:p>
            <a:r>
              <a:rPr lang="en-US" sz="2400" dirty="0"/>
              <a:t>We will also look at the correlation among the features.</a:t>
            </a:r>
          </a:p>
        </p:txBody>
      </p:sp>
    </p:spTree>
    <p:extLst>
      <p:ext uri="{BB962C8B-B14F-4D97-AF65-F5344CB8AC3E}">
        <p14:creationId xmlns:p14="http://schemas.microsoft.com/office/powerpoint/2010/main" val="12723379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4.1.1 Frequency Plot – Year </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We see that most of the post are done in the year of 2017 and 2018.</a:t>
            </a:r>
          </a:p>
        </p:txBody>
      </p:sp>
      <p:pic>
        <p:nvPicPr>
          <p:cNvPr id="5" name="Picture 4">
            <a:extLst>
              <a:ext uri="{FF2B5EF4-FFF2-40B4-BE49-F238E27FC236}">
                <a16:creationId xmlns:a16="http://schemas.microsoft.com/office/drawing/2014/main" id="{97EEB4F4-9D0B-483D-9585-E704BB5DD180}"/>
              </a:ext>
            </a:extLst>
          </p:cNvPr>
          <p:cNvPicPr>
            <a:picLocks noChangeAspect="1"/>
          </p:cNvPicPr>
          <p:nvPr/>
        </p:nvPicPr>
        <p:blipFill>
          <a:blip r:embed="rId2"/>
          <a:stretch>
            <a:fillRect/>
          </a:stretch>
        </p:blipFill>
        <p:spPr>
          <a:xfrm>
            <a:off x="1541389" y="1863801"/>
            <a:ext cx="9109220" cy="4440746"/>
          </a:xfrm>
          <a:prstGeom prst="rect">
            <a:avLst/>
          </a:prstGeom>
        </p:spPr>
      </p:pic>
    </p:spTree>
    <p:extLst>
      <p:ext uri="{BB962C8B-B14F-4D97-AF65-F5344CB8AC3E}">
        <p14:creationId xmlns:p14="http://schemas.microsoft.com/office/powerpoint/2010/main" val="378119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0CC-8B46-4AEA-9AF8-607B62B2766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4.1.2 Frequency Plot - Month</a:t>
            </a:r>
          </a:p>
        </p:txBody>
      </p:sp>
      <p:sp>
        <p:nvSpPr>
          <p:cNvPr id="3" name="Content Placeholder 2">
            <a:extLst>
              <a:ext uri="{FF2B5EF4-FFF2-40B4-BE49-F238E27FC236}">
                <a16:creationId xmlns:a16="http://schemas.microsoft.com/office/drawing/2014/main" id="{D457E23A-2892-4841-84BB-7D650622EB81}"/>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We see a greater number of posts during the end of year.</a:t>
            </a:r>
          </a:p>
        </p:txBody>
      </p:sp>
      <p:pic>
        <p:nvPicPr>
          <p:cNvPr id="6" name="Picture 5">
            <a:extLst>
              <a:ext uri="{FF2B5EF4-FFF2-40B4-BE49-F238E27FC236}">
                <a16:creationId xmlns:a16="http://schemas.microsoft.com/office/drawing/2014/main" id="{6E7176C0-A51A-4CFC-9B3A-28796C63CE84}"/>
              </a:ext>
            </a:extLst>
          </p:cNvPr>
          <p:cNvPicPr>
            <a:picLocks noChangeAspect="1"/>
          </p:cNvPicPr>
          <p:nvPr/>
        </p:nvPicPr>
        <p:blipFill>
          <a:blip r:embed="rId2"/>
          <a:stretch>
            <a:fillRect/>
          </a:stretch>
        </p:blipFill>
        <p:spPr>
          <a:xfrm>
            <a:off x="1677348" y="1863801"/>
            <a:ext cx="8837303" cy="4440746"/>
          </a:xfrm>
          <a:prstGeom prst="rect">
            <a:avLst/>
          </a:prstGeom>
        </p:spPr>
      </p:pic>
    </p:spTree>
    <p:extLst>
      <p:ext uri="{BB962C8B-B14F-4D97-AF65-F5344CB8AC3E}">
        <p14:creationId xmlns:p14="http://schemas.microsoft.com/office/powerpoint/2010/main" val="3916705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361</TotalTime>
  <Words>1318</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Take Home Test Solution</vt:lpstr>
      <vt:lpstr>Executive Summary</vt:lpstr>
      <vt:lpstr>Contents</vt:lpstr>
      <vt:lpstr>1. Initial Setup</vt:lpstr>
      <vt:lpstr>2. Methodology</vt:lpstr>
      <vt:lpstr>3. Feature Engineering</vt:lpstr>
      <vt:lpstr>4. Data Visualization</vt:lpstr>
      <vt:lpstr>4.1.1 Frequency Plot – Year </vt:lpstr>
      <vt:lpstr>4.1.2 Frequency Plot - Month</vt:lpstr>
      <vt:lpstr>4.1.3 Frequency Plot - Weekday</vt:lpstr>
      <vt:lpstr>4.1.4 Frequency Plot - Hour</vt:lpstr>
      <vt:lpstr>4.2.1 Distribution of Overall Engagement by Year</vt:lpstr>
      <vt:lpstr>4.2.2 Distribution of Overall Engagement by Month</vt:lpstr>
      <vt:lpstr>4.2.3 Distribution of Overall Engagement by Weekday</vt:lpstr>
      <vt:lpstr>4.2.4 Distribution of Overall Engagement by Hours</vt:lpstr>
      <vt:lpstr>4.2.5 Distribution of Overall Engagement by Status Type</vt:lpstr>
      <vt:lpstr>4.3 Correlation Matrix</vt:lpstr>
      <vt:lpstr>5. Modeling</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Take Home Assignment Solution</dc:title>
  <dc:creator>Ajay Rai</dc:creator>
  <cp:lastModifiedBy>Ajay Rai</cp:lastModifiedBy>
  <cp:revision>4</cp:revision>
  <dcterms:created xsi:type="dcterms:W3CDTF">2021-11-08T16:37:15Z</dcterms:created>
  <dcterms:modified xsi:type="dcterms:W3CDTF">2021-11-19T00:01:50Z</dcterms:modified>
</cp:coreProperties>
</file>