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21-Sep-18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21-Sep-18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21-Sep-18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21-Sep-18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124200"/>
            <a:ext cx="7851648" cy="1600200"/>
          </a:xfrm>
        </p:spPr>
        <p:txBody>
          <a:bodyPr>
            <a:normAutofit fontScale="90000"/>
          </a:bodyPr>
          <a:lstStyle/>
          <a:p>
            <a:pPr algn="ctr"/>
            <a:r>
              <a:rPr lang="en-US" dirty="0" smtClean="0">
                <a:solidFill>
                  <a:schemeClr val="bg1"/>
                </a:solidFill>
              </a:rPr>
              <a:t>Pixel Based Image Encryption Using Magic Square</a:t>
            </a:r>
            <a:br>
              <a:rPr lang="en-US" dirty="0" smtClean="0">
                <a:solidFill>
                  <a:schemeClr val="bg1"/>
                </a:solidFill>
              </a:rPr>
            </a:b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800600"/>
          </a:xfrm>
        </p:spPr>
        <p:txBody>
          <a:bodyPr/>
          <a:lstStyle/>
          <a:p>
            <a:pPr algn="just">
              <a:lnSpc>
                <a:spcPct val="150000"/>
              </a:lnSpc>
              <a:buNone/>
            </a:pPr>
            <a:r>
              <a:rPr lang="en-US" sz="1800" b="1"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The </a:t>
            </a:r>
            <a:r>
              <a:rPr lang="en-US" sz="1800" dirty="0" smtClean="0">
                <a:latin typeface="Times New Roman" pitchFamily="18" charset="0"/>
                <a:cs typeface="Times New Roman" pitchFamily="18" charset="0"/>
              </a:rPr>
              <a:t>different methods are discussed so far for sending and receiving information in secured manner by using various techniques of cryptography </a:t>
            </a:r>
            <a:r>
              <a:rPr lang="en-US" sz="1800" dirty="0" smtClean="0">
                <a:latin typeface="Times New Roman" pitchFamily="18" charset="0"/>
                <a:cs typeface="Times New Roman" pitchFamily="18" charset="0"/>
              </a:rPr>
              <a:t>concept.</a:t>
            </a:r>
          </a:p>
          <a:p>
            <a:pPr algn="just">
              <a:lnSpc>
                <a:spcPct val="150000"/>
              </a:lnSpc>
              <a:buNone/>
            </a:pPr>
            <a:r>
              <a:rPr lang="en-US" sz="1800" b="1" dirty="0" smtClean="0">
                <a:latin typeface="Times New Roman" pitchFamily="18" charset="0"/>
                <a:cs typeface="Times New Roman" pitchFamily="18" charset="0"/>
              </a:rPr>
              <a:t>2</a:t>
            </a:r>
            <a:r>
              <a:rPr lang="en-US" sz="1800" dirty="0" smtClean="0">
                <a:latin typeface="Times New Roman" pitchFamily="18" charset="0"/>
                <a:cs typeface="Times New Roman" pitchFamily="18" charset="0"/>
              </a:rPr>
              <a:t>. This </a:t>
            </a:r>
            <a:r>
              <a:rPr lang="en-US" sz="1800" dirty="0" smtClean="0">
                <a:latin typeface="Times New Roman" pitchFamily="18" charset="0"/>
                <a:cs typeface="Times New Roman" pitchFamily="18" charset="0"/>
              </a:rPr>
              <a:t>proposed work introduces the image encryption technique and provides the additional level of security to the image by changing the RGB values of each pixel in an image. </a:t>
            </a:r>
            <a:endParaRPr lang="en-US" sz="1800" dirty="0" smtClean="0">
              <a:latin typeface="Times New Roman" pitchFamily="18" charset="0"/>
              <a:cs typeface="Times New Roman" pitchFamily="18" charset="0"/>
            </a:endParaRPr>
          </a:p>
          <a:p>
            <a:pPr algn="just">
              <a:lnSpc>
                <a:spcPct val="150000"/>
              </a:lnSpc>
              <a:buNone/>
            </a:pPr>
            <a:r>
              <a:rPr lang="en-US" sz="1800" b="1" dirty="0" smtClean="0">
                <a:latin typeface="Times New Roman" pitchFamily="18" charset="0"/>
                <a:cs typeface="Times New Roman" pitchFamily="18" charset="0"/>
              </a:rPr>
              <a:t>3</a:t>
            </a:r>
            <a:r>
              <a:rPr lang="en-US" sz="1800" dirty="0" smtClean="0">
                <a:latin typeface="Times New Roman" pitchFamily="18" charset="0"/>
                <a:cs typeface="Times New Roman" pitchFamily="18" charset="0"/>
              </a:rPr>
              <a:t>. Even </a:t>
            </a:r>
            <a:r>
              <a:rPr lang="en-US" sz="1800" dirty="0" smtClean="0">
                <a:latin typeface="Times New Roman" pitchFamily="18" charset="0"/>
                <a:cs typeface="Times New Roman" pitchFamily="18" charset="0"/>
              </a:rPr>
              <a:t>though, the time and space complexity increases, the original image can be obtained only after computing 64 squares. It makes the algorithm work more efficient and hard to detect the original image.</a:t>
            </a:r>
          </a:p>
          <a:p>
            <a:pPr>
              <a:buNone/>
            </a:pPr>
            <a:endParaRPr lang="en-US" dirty="0"/>
          </a:p>
        </p:txBody>
      </p:sp>
      <p:sp>
        <p:nvSpPr>
          <p:cNvPr id="4" name="Title 1"/>
          <p:cNvSpPr>
            <a:spLocks noGrp="1"/>
          </p:cNvSpPr>
          <p:nvPr>
            <p:ph type="title"/>
          </p:nvPr>
        </p:nvSpPr>
        <p:spPr>
          <a:xfrm>
            <a:off x="457200" y="704088"/>
            <a:ext cx="8229600" cy="591312"/>
          </a:xfrm>
        </p:spPr>
        <p:txBody>
          <a:bodyPr>
            <a:normAutofit fontScale="90000"/>
          </a:bodyPr>
          <a:lstStyle/>
          <a:p>
            <a:pPr algn="ctr">
              <a:lnSpc>
                <a:spcPct val="150000"/>
              </a:lnSpc>
            </a:pPr>
            <a:r>
              <a:rPr lang="en-US" sz="2400" b="1" dirty="0" smtClean="0">
                <a:solidFill>
                  <a:schemeClr val="tx1"/>
                </a:solidFill>
                <a:latin typeface="Times New Roman" pitchFamily="18" charset="0"/>
                <a:cs typeface="Times New Roman" pitchFamily="18" charset="0"/>
              </a:rPr>
              <a:t>Conclusion</a:t>
            </a:r>
            <a:endParaRPr lang="en-US" sz="2400" b="1" dirty="0">
              <a:solidFill>
                <a:schemeClr val="tx1"/>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648200"/>
          </a:xfrm>
        </p:spPr>
        <p:txBody>
          <a:bodyPr>
            <a:normAutofit/>
          </a:bodyPr>
          <a:lstStyle/>
          <a:p>
            <a:pPr algn="just">
              <a:lnSpc>
                <a:spcPct val="150000"/>
              </a:lnSpc>
              <a:buNone/>
            </a:pPr>
            <a:r>
              <a:rPr lang="en-US" sz="1800" dirty="0" smtClean="0">
                <a:latin typeface="Times New Roman" pitchFamily="18" charset="0"/>
                <a:cs typeface="Times New Roman" pitchFamily="18" charset="0"/>
              </a:rPr>
              <a:t>[1] D.I.George Amalarethinam, J.Sai geetha, ,” Enhancing Security Level for Public Key Cryptosystem Using MRGA”, World Congress on Computing and Communication Technologies (WCCCT),2014 Pages 98- 102.ISBN:978-1- 4799-2876-7. </a:t>
            </a:r>
          </a:p>
          <a:p>
            <a:pPr algn="just">
              <a:lnSpc>
                <a:spcPct val="150000"/>
              </a:lnSpc>
              <a:buNone/>
            </a:pPr>
            <a:r>
              <a:rPr lang="en-US" sz="1800" dirty="0" smtClean="0">
                <a:latin typeface="Times New Roman" pitchFamily="18" charset="0"/>
                <a:cs typeface="Times New Roman" pitchFamily="18" charset="0"/>
              </a:rPr>
              <a:t>[2] Gopinath Ganapathy, and K.Mani , “ Add-On Security Model for public key Cryptosystem Based on Magic Square Implementation”, ISBN 978-988- 17012-6-8, Proceedings of the world congress on Engineering and Computer Science 2009 Vol I, San Fransisco, USA. </a:t>
            </a:r>
          </a:p>
          <a:p>
            <a:pPr>
              <a:buNone/>
            </a:pPr>
            <a:endParaRPr lang="en-US" dirty="0"/>
          </a:p>
        </p:txBody>
      </p:sp>
      <p:sp>
        <p:nvSpPr>
          <p:cNvPr id="4" name="Title 1"/>
          <p:cNvSpPr>
            <a:spLocks noGrp="1"/>
          </p:cNvSpPr>
          <p:nvPr>
            <p:ph type="title"/>
          </p:nvPr>
        </p:nvSpPr>
        <p:spPr>
          <a:xfrm>
            <a:off x="457200" y="704088"/>
            <a:ext cx="8229600" cy="743712"/>
          </a:xfrm>
        </p:spPr>
        <p:txBody>
          <a:bodyPr>
            <a:normAutofit/>
          </a:bodyPr>
          <a:lstStyle/>
          <a:p>
            <a:pPr algn="ctr">
              <a:lnSpc>
                <a:spcPct val="150000"/>
              </a:lnSpc>
            </a:pPr>
            <a:r>
              <a:rPr lang="en-US" sz="2400" b="1" dirty="0" smtClean="0">
                <a:solidFill>
                  <a:schemeClr val="tx1"/>
                </a:solidFill>
                <a:latin typeface="Times New Roman" pitchFamily="18" charset="0"/>
                <a:cs typeface="Times New Roman" pitchFamily="18" charset="0"/>
              </a:rPr>
              <a:t>References</a:t>
            </a:r>
            <a:endParaRPr lang="en-US" sz="2400" b="1" dirty="0">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lnSpc>
                <a:spcPct val="150000"/>
              </a:lnSpc>
            </a:pPr>
            <a:r>
              <a:rPr lang="en-US" sz="2400" b="1" dirty="0" smtClean="0">
                <a:solidFill>
                  <a:schemeClr val="tx1"/>
                </a:solidFill>
                <a:latin typeface="Times New Roman" pitchFamily="18" charset="0"/>
                <a:cs typeface="Times New Roman" pitchFamily="18" charset="0"/>
              </a:rPr>
              <a:t>Introduction</a:t>
            </a:r>
            <a:endParaRPr lang="en-US" sz="2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800600"/>
          </a:xfrm>
        </p:spPr>
        <p:txBody>
          <a:bodyPr/>
          <a:lstStyle/>
          <a:p>
            <a:pPr algn="just">
              <a:lnSpc>
                <a:spcPct val="150000"/>
              </a:lnSpc>
              <a:buNone/>
            </a:pPr>
            <a:r>
              <a:rPr lang="en-US" dirty="0" smtClean="0"/>
              <a:t> </a:t>
            </a:r>
            <a:r>
              <a:rPr lang="en-US" dirty="0" smtClean="0"/>
              <a:t>  </a:t>
            </a:r>
            <a:r>
              <a:rPr lang="en-US" sz="1800" dirty="0" smtClean="0">
                <a:latin typeface="Times New Roman" pitchFamily="18" charset="0"/>
                <a:cs typeface="Times New Roman" pitchFamily="18" charset="0"/>
              </a:rPr>
              <a:t>For </a:t>
            </a:r>
            <a:r>
              <a:rPr lang="en-US" sz="1800" dirty="0" smtClean="0">
                <a:latin typeface="Times New Roman" pitchFamily="18" charset="0"/>
                <a:cs typeface="Times New Roman" pitchFamily="18" charset="0"/>
              </a:rPr>
              <a:t>secure transmission of data and information in internet, various cryptography techniques have been introduced. In Cryptography, the Sender will encipher the information in to unreadable format using key and the Receiver will decipher it using that sender’s key. </a:t>
            </a:r>
            <a:endParaRPr lang="en-US" sz="1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876800"/>
          </a:xfrm>
        </p:spPr>
        <p:txBody>
          <a:bodyPr>
            <a:normAutofit/>
          </a:bodyPr>
          <a:lstStyle/>
          <a:p>
            <a:pPr algn="just">
              <a:lnSpc>
                <a:spcPct val="160000"/>
              </a:lnSpc>
              <a:buNone/>
            </a:pPr>
            <a:r>
              <a:rPr lang="en-US" sz="1800" b="1"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In </a:t>
            </a:r>
            <a:r>
              <a:rPr lang="en-US" sz="1800" dirty="0" smtClean="0">
                <a:latin typeface="Times New Roman" pitchFamily="18" charset="0"/>
                <a:cs typeface="Times New Roman" pitchFamily="18" charset="0"/>
              </a:rPr>
              <a:t>recent world, the way of transferring the secured information particularly in public sectors, has faced more challenges. To minimize these challenges, cryptographic concepts has been introduced. </a:t>
            </a:r>
            <a:endParaRPr lang="en-US" sz="1800" dirty="0" smtClean="0">
              <a:latin typeface="Times New Roman" pitchFamily="18" charset="0"/>
              <a:cs typeface="Times New Roman" pitchFamily="18" charset="0"/>
            </a:endParaRPr>
          </a:p>
          <a:p>
            <a:pPr algn="just">
              <a:lnSpc>
                <a:spcPct val="160000"/>
              </a:lnSpc>
              <a:buNone/>
            </a:pPr>
            <a:r>
              <a:rPr lang="en-US" sz="1800" b="1" dirty="0" smtClean="0">
                <a:latin typeface="Times New Roman" pitchFamily="18" charset="0"/>
                <a:cs typeface="Times New Roman" pitchFamily="18" charset="0"/>
              </a:rPr>
              <a:t>2</a:t>
            </a:r>
            <a:r>
              <a:rPr lang="en-US" sz="1800" dirty="0" smtClean="0">
                <a:latin typeface="Times New Roman" pitchFamily="18" charset="0"/>
                <a:cs typeface="Times New Roman" pitchFamily="18" charset="0"/>
              </a:rPr>
              <a:t>. Cryptography </a:t>
            </a:r>
            <a:r>
              <a:rPr lang="en-US" sz="1800" dirty="0" smtClean="0">
                <a:latin typeface="Times New Roman" pitchFamily="18" charset="0"/>
                <a:cs typeface="Times New Roman" pitchFamily="18" charset="0"/>
              </a:rPr>
              <a:t>is the art of technique that is used to changing the information in to unreadable format based on the user’s key. Various cryptographic concepts have been introduced for text and image. </a:t>
            </a:r>
            <a:endParaRPr lang="en-US" sz="1800" dirty="0" smtClean="0">
              <a:latin typeface="Times New Roman" pitchFamily="18" charset="0"/>
              <a:cs typeface="Times New Roman" pitchFamily="18" charset="0"/>
            </a:endParaRPr>
          </a:p>
          <a:p>
            <a:pPr algn="just">
              <a:lnSpc>
                <a:spcPct val="160000"/>
              </a:lnSpc>
              <a:buNone/>
            </a:pPr>
            <a:r>
              <a:rPr lang="en-US" sz="1800" b="1" dirty="0" smtClean="0">
                <a:latin typeface="Times New Roman" pitchFamily="18" charset="0"/>
                <a:cs typeface="Times New Roman" pitchFamily="18" charset="0"/>
              </a:rPr>
              <a:t>3</a:t>
            </a:r>
            <a:r>
              <a:rPr lang="en-US" sz="1800" dirty="0" smtClean="0">
                <a:latin typeface="Times New Roman" pitchFamily="18" charset="0"/>
                <a:cs typeface="Times New Roman" pitchFamily="18" charset="0"/>
              </a:rPr>
              <a:t>. Due </a:t>
            </a:r>
            <a:r>
              <a:rPr lang="en-US" sz="1800" dirty="0" smtClean="0">
                <a:latin typeface="Times New Roman" pitchFamily="18" charset="0"/>
                <a:cs typeface="Times New Roman" pitchFamily="18" charset="0"/>
              </a:rPr>
              <a:t>to data redundancy and mass data capacity the text encryption methods are difficult to handle the image encryption. Image encryption is done by changing the position of the pixels in an image based on the key provided by the user.</a:t>
            </a:r>
            <a:endParaRPr lang="en-US" sz="1800" dirty="0">
              <a:latin typeface="Times New Roman" pitchFamily="18" charset="0"/>
              <a:cs typeface="Times New Roman" pitchFamily="18" charset="0"/>
            </a:endParaRPr>
          </a:p>
        </p:txBody>
      </p:sp>
      <p:sp>
        <p:nvSpPr>
          <p:cNvPr id="4" name="Title 1"/>
          <p:cNvSpPr>
            <a:spLocks noGrp="1"/>
          </p:cNvSpPr>
          <p:nvPr>
            <p:ph type="title"/>
          </p:nvPr>
        </p:nvSpPr>
        <p:spPr>
          <a:xfrm>
            <a:off x="457200" y="704088"/>
            <a:ext cx="8229600" cy="591312"/>
          </a:xfrm>
        </p:spPr>
        <p:txBody>
          <a:bodyPr>
            <a:normAutofit fontScale="90000"/>
          </a:bodyPr>
          <a:lstStyle/>
          <a:p>
            <a:pPr algn="ctr">
              <a:lnSpc>
                <a:spcPct val="150000"/>
              </a:lnSpc>
            </a:pPr>
            <a:r>
              <a:rPr lang="en-US" sz="2400" b="1" dirty="0" smtClean="0">
                <a:solidFill>
                  <a:schemeClr val="tx1"/>
                </a:solidFill>
                <a:latin typeface="Times New Roman" pitchFamily="18" charset="0"/>
                <a:cs typeface="Times New Roman" pitchFamily="18" charset="0"/>
              </a:rPr>
              <a:t>Abstract</a:t>
            </a:r>
            <a:endParaRPr lang="en-US" sz="2400" b="1" dirty="0">
              <a:solidFill>
                <a:schemeClr val="tx1"/>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876800"/>
          </a:xfrm>
        </p:spPr>
        <p:txBody>
          <a:bodyPr>
            <a:normAutofit/>
          </a:bodyPr>
          <a:lstStyle/>
          <a:p>
            <a:pPr algn="just">
              <a:lnSpc>
                <a:spcPct val="150000"/>
              </a:lnSpc>
              <a:buNone/>
            </a:pPr>
            <a:r>
              <a:rPr lang="en-US" sz="1800" b="1" dirty="0" smtClean="0">
                <a:latin typeface="Times New Roman" pitchFamily="18" charset="0"/>
                <a:cs typeface="Times New Roman" pitchFamily="18" charset="0"/>
              </a:rPr>
              <a:t>Enhancing the Security in Cryptosystems Based on Magic Rectangle </a:t>
            </a:r>
            <a:endParaRPr lang="en-US" sz="1800" b="1" dirty="0" smtClean="0">
              <a:latin typeface="Times New Roman" pitchFamily="18" charset="0"/>
              <a:cs typeface="Times New Roman" pitchFamily="18" charset="0"/>
            </a:endParaRPr>
          </a:p>
          <a:p>
            <a:pPr algn="just">
              <a:lnSpc>
                <a:spcPct val="150000"/>
              </a:lnSpc>
              <a:buNone/>
            </a:pPr>
            <a:r>
              <a:rPr lang="en-US" sz="1800" b="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a:t>
            </a:r>
            <a:r>
              <a:rPr lang="en-US" sz="1800" dirty="0" smtClean="0">
                <a:latin typeface="Times New Roman" pitchFamily="18" charset="0"/>
                <a:cs typeface="Times New Roman" pitchFamily="18" charset="0"/>
              </a:rPr>
              <a:t>security of any cryptosystems is based on the way in which it produces different ciphertext for the same plaintext. Normally, various block cipher modes viz., CBC, OFC, etc., are used in producing different ciphertext for the same plaintext but it is a time consuming process. Instead of using block cipher, a different encoding method for the plaintext is proposed in this paper using magic rectangle. The advantage of using the encoding scheme is different numerals is used in encoding each characters of a plaintext.</a:t>
            </a:r>
            <a:endParaRPr lang="en-US" sz="1800" dirty="0">
              <a:latin typeface="Times New Roman" pitchFamily="18" charset="0"/>
              <a:cs typeface="Times New Roman" pitchFamily="18" charset="0"/>
            </a:endParaRPr>
          </a:p>
        </p:txBody>
      </p:sp>
      <p:sp>
        <p:nvSpPr>
          <p:cNvPr id="4" name="Title 1"/>
          <p:cNvSpPr>
            <a:spLocks noGrp="1"/>
          </p:cNvSpPr>
          <p:nvPr>
            <p:ph type="title"/>
          </p:nvPr>
        </p:nvSpPr>
        <p:spPr>
          <a:xfrm>
            <a:off x="457200" y="704088"/>
            <a:ext cx="8229600" cy="591312"/>
          </a:xfrm>
        </p:spPr>
        <p:txBody>
          <a:bodyPr>
            <a:normAutofit fontScale="90000"/>
          </a:bodyPr>
          <a:lstStyle/>
          <a:p>
            <a:pPr algn="ctr">
              <a:lnSpc>
                <a:spcPct val="150000"/>
              </a:lnSpc>
            </a:pPr>
            <a:r>
              <a:rPr lang="en-US" sz="2400" b="1" dirty="0" smtClean="0">
                <a:solidFill>
                  <a:schemeClr val="tx1"/>
                </a:solidFill>
                <a:latin typeface="Times New Roman" pitchFamily="18" charset="0"/>
                <a:cs typeface="Times New Roman" pitchFamily="18" charset="0"/>
              </a:rPr>
              <a:t>Literature Survey</a:t>
            </a:r>
            <a:endParaRPr lang="en-US" sz="2400" b="1" dirty="0">
              <a:solidFill>
                <a:schemeClr val="tx1"/>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a:bodyPr>
          <a:lstStyle/>
          <a:p>
            <a:pPr algn="just">
              <a:lnSpc>
                <a:spcPct val="150000"/>
              </a:lnSpc>
              <a:buNone/>
            </a:pPr>
            <a:r>
              <a:rPr lang="en-US" sz="1800" b="1" dirty="0" smtClean="0">
                <a:latin typeface="Times New Roman" pitchFamily="18" charset="0"/>
                <a:cs typeface="Times New Roman" pitchFamily="18" charset="0"/>
              </a:rPr>
              <a:t>Add-On Security Model for Public-Key Cryptosystem Based on Magic Square Implementation</a:t>
            </a:r>
            <a:endParaRPr lang="en-US" sz="1800" dirty="0" smtClean="0">
              <a:latin typeface="Times New Roman" pitchFamily="18" charset="0"/>
              <a:cs typeface="Times New Roman" pitchFamily="18" charset="0"/>
            </a:endParaRPr>
          </a:p>
          <a:p>
            <a:pPr algn="just">
              <a:lnSpc>
                <a:spcPct val="150000"/>
              </a:lnSpc>
              <a:buNone/>
            </a:pPr>
            <a:r>
              <a:rPr lang="en-US" sz="1800" dirty="0" smtClean="0">
                <a:latin typeface="Times New Roman" pitchFamily="18" charset="0"/>
                <a:cs typeface="Times New Roman" pitchFamily="18" charset="0"/>
              </a:rPr>
              <a:t>	The </a:t>
            </a:r>
            <a:r>
              <a:rPr lang="en-US" sz="1800" dirty="0" smtClean="0">
                <a:latin typeface="Times New Roman" pitchFamily="18" charset="0"/>
                <a:cs typeface="Times New Roman" pitchFamily="18" charset="0"/>
              </a:rPr>
              <a:t>efficiency of a cryptographic algorithm is based on its time taken for encryption / decryption and the way it produces different cipher text from a clear text. The RSA, the widely used public key algorithm and other public key algorithms may not guarantee that the cipher text is fully secured. As an alternative approach to handling ASCII characters in the cryptosystems, a magic square implementation is thought of in this work. It attempts to enhance the efficiency by providing add-on security to the cryptosystem.</a:t>
            </a:r>
            <a:endParaRPr lang="en-US" sz="1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648200"/>
          </a:xfrm>
        </p:spPr>
        <p:txBody>
          <a:bodyPr/>
          <a:lstStyle/>
          <a:p>
            <a:pPr algn="just">
              <a:lnSpc>
                <a:spcPct val="150000"/>
              </a:lnSpc>
              <a:buNone/>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Various </a:t>
            </a:r>
            <a:r>
              <a:rPr lang="en-US" sz="1800" dirty="0" smtClean="0">
                <a:latin typeface="Times New Roman" pitchFamily="18" charset="0"/>
                <a:cs typeface="Times New Roman" pitchFamily="18" charset="0"/>
              </a:rPr>
              <a:t>cryptographic concepts have been introduced for text and image. Due to data redundancy and mass data capacity the text encryption methods are difficult to handle the image encryption. </a:t>
            </a:r>
            <a:endParaRPr lang="en-US" sz="1800" dirty="0" smtClean="0">
              <a:latin typeface="Times New Roman" pitchFamily="18" charset="0"/>
              <a:cs typeface="Times New Roman" pitchFamily="18" charset="0"/>
            </a:endParaRPr>
          </a:p>
          <a:p>
            <a:pPr algn="just">
              <a:lnSpc>
                <a:spcPct val="150000"/>
              </a:lnSpc>
              <a:buNone/>
            </a:pPr>
            <a:r>
              <a:rPr lang="en-US" sz="1800" b="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    2</a:t>
            </a:r>
            <a:r>
              <a:rPr lang="en-US" sz="1800" dirty="0" smtClean="0">
                <a:latin typeface="Times New Roman" pitchFamily="18" charset="0"/>
                <a:cs typeface="Times New Roman" pitchFamily="18" charset="0"/>
              </a:rPr>
              <a:t>. Image </a:t>
            </a:r>
            <a:r>
              <a:rPr lang="en-US" sz="1800" dirty="0" smtClean="0">
                <a:latin typeface="Times New Roman" pitchFamily="18" charset="0"/>
                <a:cs typeface="Times New Roman" pitchFamily="18" charset="0"/>
              </a:rPr>
              <a:t>encryption is done by changing the position of the pixels in an image based on the key provided by the user. In the existing method, the image encryption is done by the magic rectangle method. It contains only one magic rectangle and if it is computed, the intruder can easily retrieve the original image.</a:t>
            </a:r>
          </a:p>
          <a:p>
            <a:pPr>
              <a:buNone/>
            </a:pPr>
            <a:endParaRPr lang="en-US" dirty="0"/>
          </a:p>
        </p:txBody>
      </p:sp>
      <p:sp>
        <p:nvSpPr>
          <p:cNvPr id="4" name="Title 1"/>
          <p:cNvSpPr>
            <a:spLocks noGrp="1"/>
          </p:cNvSpPr>
          <p:nvPr>
            <p:ph type="title"/>
          </p:nvPr>
        </p:nvSpPr>
        <p:spPr>
          <a:xfrm>
            <a:off x="457200" y="704088"/>
            <a:ext cx="8229600" cy="591312"/>
          </a:xfrm>
        </p:spPr>
        <p:txBody>
          <a:bodyPr>
            <a:normAutofit fontScale="90000"/>
          </a:bodyPr>
          <a:lstStyle/>
          <a:p>
            <a:pPr algn="ctr">
              <a:lnSpc>
                <a:spcPct val="150000"/>
              </a:lnSpc>
            </a:pPr>
            <a:r>
              <a:rPr lang="en-US" sz="2400" b="1" dirty="0" smtClean="0">
                <a:solidFill>
                  <a:schemeClr val="tx1"/>
                </a:solidFill>
                <a:latin typeface="Times New Roman" pitchFamily="18" charset="0"/>
                <a:cs typeface="Times New Roman" pitchFamily="18" charset="0"/>
              </a:rPr>
              <a:t>Existing System</a:t>
            </a:r>
            <a:endParaRPr lang="en-US" sz="2400" b="1" dirty="0">
              <a:solidFill>
                <a:schemeClr val="tx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normAutofit/>
          </a:bodyPr>
          <a:lstStyle/>
          <a:p>
            <a:pPr marL="457200" indent="-457200" algn="just">
              <a:lnSpc>
                <a:spcPct val="150000"/>
              </a:lnSpc>
              <a:buNone/>
            </a:pPr>
            <a:r>
              <a:rPr lang="en-US" sz="1800" b="1"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We </a:t>
            </a:r>
            <a:r>
              <a:rPr lang="en-US" sz="1800" dirty="0" smtClean="0">
                <a:latin typeface="Times New Roman" pitchFamily="18" charset="0"/>
                <a:cs typeface="Times New Roman" pitchFamily="18" charset="0"/>
              </a:rPr>
              <a:t>proposed the Pan Magic Square encryption algorithm for the image to be encrypted. In PMS, the plain text image is partitioned into pixels. By user’s key, 64 magic squares are generated. </a:t>
            </a:r>
            <a:endParaRPr lang="en-US" sz="1800" dirty="0" smtClean="0">
              <a:latin typeface="Times New Roman" pitchFamily="18" charset="0"/>
              <a:cs typeface="Times New Roman" pitchFamily="18" charset="0"/>
            </a:endParaRPr>
          </a:p>
          <a:p>
            <a:pPr marL="457200" indent="-457200" algn="just">
              <a:lnSpc>
                <a:spcPct val="150000"/>
              </a:lnSpc>
              <a:buNone/>
            </a:pPr>
            <a:r>
              <a:rPr lang="en-US" sz="1800" b="1" dirty="0" smtClean="0">
                <a:latin typeface="Times New Roman" pitchFamily="18" charset="0"/>
                <a:cs typeface="Times New Roman" pitchFamily="18" charset="0"/>
              </a:rPr>
              <a:t>2</a:t>
            </a:r>
            <a:r>
              <a:rPr lang="en-US" sz="1800" dirty="0" smtClean="0">
                <a:latin typeface="Times New Roman" pitchFamily="18" charset="0"/>
                <a:cs typeface="Times New Roman" pitchFamily="18" charset="0"/>
              </a:rPr>
              <a:t>. Then</a:t>
            </a:r>
            <a:r>
              <a:rPr lang="en-US" sz="1800" dirty="0" smtClean="0">
                <a:latin typeface="Times New Roman" pitchFamily="18" charset="0"/>
                <a:cs typeface="Times New Roman" pitchFamily="18" charset="0"/>
              </a:rPr>
              <a:t>, encrypt the image based on the square values. The image is being encrypted by the PMS algorithm. The encrypted image is transmitted to the receiver. The receiver will decrypt the image by the reverse process of the </a:t>
            </a:r>
            <a:r>
              <a:rPr lang="en-US" sz="1800" dirty="0" smtClean="0">
                <a:latin typeface="Times New Roman" pitchFamily="18" charset="0"/>
                <a:cs typeface="Times New Roman" pitchFamily="18" charset="0"/>
              </a:rPr>
              <a:t>encryption.</a:t>
            </a:r>
          </a:p>
          <a:p>
            <a:pPr marL="457200" indent="-457200" algn="just">
              <a:lnSpc>
                <a:spcPct val="150000"/>
              </a:lnSpc>
              <a:buNone/>
            </a:pPr>
            <a:r>
              <a:rPr lang="en-US" sz="1800" b="1" dirty="0" smtClean="0">
                <a:latin typeface="Times New Roman" pitchFamily="18" charset="0"/>
                <a:cs typeface="Times New Roman" pitchFamily="18" charset="0"/>
              </a:rPr>
              <a:t>3</a:t>
            </a:r>
            <a:r>
              <a:rPr lang="en-US" sz="1800" dirty="0" smtClean="0">
                <a:latin typeface="Times New Roman" pitchFamily="18" charset="0"/>
                <a:cs typeface="Times New Roman" pitchFamily="18" charset="0"/>
              </a:rPr>
              <a:t>. The </a:t>
            </a:r>
            <a:r>
              <a:rPr lang="en-US" sz="1800" dirty="0" smtClean="0">
                <a:latin typeface="Times New Roman" pitchFamily="18" charset="0"/>
                <a:cs typeface="Times New Roman" pitchFamily="18" charset="0"/>
              </a:rPr>
              <a:t>encrypted image provided by the algorithm is different from the plaintext image so we can securely transmit over the internet. After decryption, the resulting image provided by the proposed technique will be same as the original plain text image</a:t>
            </a:r>
          </a:p>
          <a:p>
            <a:pPr>
              <a:buNone/>
            </a:pPr>
            <a:endParaRPr lang="en-US" dirty="0"/>
          </a:p>
        </p:txBody>
      </p:sp>
      <p:sp>
        <p:nvSpPr>
          <p:cNvPr id="4" name="Title 1"/>
          <p:cNvSpPr>
            <a:spLocks noGrp="1"/>
          </p:cNvSpPr>
          <p:nvPr>
            <p:ph type="title"/>
          </p:nvPr>
        </p:nvSpPr>
        <p:spPr>
          <a:xfrm>
            <a:off x="457200" y="704088"/>
            <a:ext cx="8229600" cy="667512"/>
          </a:xfrm>
        </p:spPr>
        <p:txBody>
          <a:bodyPr>
            <a:normAutofit/>
          </a:bodyPr>
          <a:lstStyle/>
          <a:p>
            <a:pPr algn="ctr">
              <a:lnSpc>
                <a:spcPct val="150000"/>
              </a:lnSpc>
            </a:pPr>
            <a:r>
              <a:rPr lang="en-US" sz="2400" b="1" dirty="0" smtClean="0">
                <a:solidFill>
                  <a:schemeClr val="tx1"/>
                </a:solidFill>
                <a:latin typeface="Times New Roman" pitchFamily="18" charset="0"/>
                <a:cs typeface="Times New Roman" pitchFamily="18" charset="0"/>
              </a:rPr>
              <a:t>Proposed System</a:t>
            </a:r>
            <a:endParaRPr lang="en-US" sz="2400" b="1" dirty="0">
              <a:solidFill>
                <a:schemeClr val="tx1"/>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gn="just">
              <a:lnSpc>
                <a:spcPct val="150000"/>
              </a:lnSpc>
              <a:buNone/>
            </a:pPr>
            <a:r>
              <a:rPr lang="en-US" sz="1800" dirty="0" smtClean="0">
                <a:latin typeface="Times New Roman" pitchFamily="18" charset="0"/>
                <a:cs typeface="Times New Roman" pitchFamily="18" charset="0"/>
              </a:rPr>
              <a:t>	Processor</a:t>
            </a:r>
            <a:r>
              <a:rPr lang="en-US" sz="1800" dirty="0" smtClean="0">
                <a:latin typeface="Times New Roman" pitchFamily="18" charset="0"/>
                <a:cs typeface="Times New Roman" pitchFamily="18" charset="0"/>
              </a:rPr>
              <a:t>			-	Pentium –IV</a:t>
            </a:r>
            <a:endParaRPr lang="en-US" sz="1800" b="1" dirty="0" smtClean="0">
              <a:latin typeface="Times New Roman" pitchFamily="18" charset="0"/>
              <a:cs typeface="Times New Roman" pitchFamily="18" charset="0"/>
            </a:endParaRPr>
          </a:p>
          <a:p>
            <a:pPr lvl="0" algn="just">
              <a:lnSpc>
                <a:spcPct val="150000"/>
              </a:lnSpc>
              <a:buNone/>
            </a:pPr>
            <a:r>
              <a:rPr lang="en-US" sz="1800" dirty="0" smtClean="0">
                <a:latin typeface="Times New Roman" pitchFamily="18" charset="0"/>
                <a:cs typeface="Times New Roman" pitchFamily="18" charset="0"/>
              </a:rPr>
              <a:t>	Speed</a:t>
            </a:r>
            <a:r>
              <a:rPr lang="en-US" sz="1800" dirty="0" smtClean="0">
                <a:latin typeface="Times New Roman" pitchFamily="18" charset="0"/>
                <a:cs typeface="Times New Roman" pitchFamily="18" charset="0"/>
              </a:rPr>
              <a:t>				-    	1.1 </a:t>
            </a:r>
            <a:r>
              <a:rPr lang="en-US" sz="1800" dirty="0" smtClean="0">
                <a:latin typeface="Times New Roman" pitchFamily="18" charset="0"/>
                <a:cs typeface="Times New Roman" pitchFamily="18" charset="0"/>
              </a:rPr>
              <a:t>GHz</a:t>
            </a:r>
            <a:endParaRPr lang="en-US" sz="1800" dirty="0" smtClean="0">
              <a:latin typeface="Times New Roman" pitchFamily="18" charset="0"/>
              <a:cs typeface="Times New Roman" pitchFamily="18" charset="0"/>
            </a:endParaRPr>
          </a:p>
          <a:p>
            <a:pPr lvl="0" algn="just">
              <a:lnSpc>
                <a:spcPct val="150000"/>
              </a:lnSpc>
              <a:buNone/>
            </a:pPr>
            <a:r>
              <a:rPr lang="en-US" sz="1800" dirty="0" smtClean="0">
                <a:latin typeface="Times New Roman" pitchFamily="18" charset="0"/>
                <a:cs typeface="Times New Roman" pitchFamily="18" charset="0"/>
              </a:rPr>
              <a:t>	RAM</a:t>
            </a:r>
            <a:r>
              <a:rPr lang="en-US" sz="1800" dirty="0" smtClean="0">
                <a:latin typeface="Times New Roman" pitchFamily="18" charset="0"/>
                <a:cs typeface="Times New Roman" pitchFamily="18" charset="0"/>
              </a:rPr>
              <a:t>				-    	256 MB(min)</a:t>
            </a:r>
          </a:p>
          <a:p>
            <a:pPr lvl="0" algn="just">
              <a:lnSpc>
                <a:spcPct val="150000"/>
              </a:lnSpc>
              <a:buNone/>
            </a:pPr>
            <a:r>
              <a:rPr lang="en-US" sz="1800" dirty="0" smtClean="0">
                <a:latin typeface="Times New Roman" pitchFamily="18" charset="0"/>
                <a:cs typeface="Times New Roman" pitchFamily="18" charset="0"/>
              </a:rPr>
              <a:t>	Hard </a:t>
            </a:r>
            <a:r>
              <a:rPr lang="en-US" sz="1800" dirty="0" smtClean="0">
                <a:latin typeface="Times New Roman" pitchFamily="18" charset="0"/>
                <a:cs typeface="Times New Roman" pitchFamily="18" charset="0"/>
              </a:rPr>
              <a:t>Disk			-   	20 GB</a:t>
            </a:r>
          </a:p>
          <a:p>
            <a:pPr lvl="0" algn="just">
              <a:lnSpc>
                <a:spcPct val="150000"/>
              </a:lnSpc>
              <a:buNone/>
            </a:pPr>
            <a:r>
              <a:rPr lang="en-US" sz="1800" dirty="0" smtClean="0">
                <a:latin typeface="Times New Roman" pitchFamily="18" charset="0"/>
                <a:cs typeface="Times New Roman" pitchFamily="18" charset="0"/>
              </a:rPr>
              <a:t>	Key </a:t>
            </a:r>
            <a:r>
              <a:rPr lang="en-US" sz="1800" dirty="0" smtClean="0">
                <a:latin typeface="Times New Roman" pitchFamily="18" charset="0"/>
                <a:cs typeface="Times New Roman" pitchFamily="18" charset="0"/>
              </a:rPr>
              <a:t>Board			-    	Standard Windows Keyboard</a:t>
            </a:r>
          </a:p>
          <a:p>
            <a:pPr lvl="0" algn="just">
              <a:lnSpc>
                <a:spcPct val="150000"/>
              </a:lnSpc>
              <a:buNone/>
            </a:pPr>
            <a:r>
              <a:rPr lang="en-US" sz="1800" dirty="0" smtClean="0">
                <a:latin typeface="Times New Roman" pitchFamily="18" charset="0"/>
                <a:cs typeface="Times New Roman" pitchFamily="18" charset="0"/>
              </a:rPr>
              <a:t>	Mouse</a:t>
            </a:r>
            <a:r>
              <a:rPr lang="en-US" sz="1800" dirty="0" smtClean="0">
                <a:latin typeface="Times New Roman" pitchFamily="18" charset="0"/>
                <a:cs typeface="Times New Roman" pitchFamily="18" charset="0"/>
              </a:rPr>
              <a:t>				-    	Two or Three Button Mouse</a:t>
            </a:r>
          </a:p>
          <a:p>
            <a:pPr lvl="0" algn="just">
              <a:lnSpc>
                <a:spcPct val="150000"/>
              </a:lnSpc>
              <a:buNone/>
            </a:pPr>
            <a:r>
              <a:rPr lang="en-US" sz="1800" dirty="0" smtClean="0">
                <a:latin typeface="Times New Roman" pitchFamily="18" charset="0"/>
                <a:cs typeface="Times New Roman" pitchFamily="18" charset="0"/>
              </a:rPr>
              <a:t>	Monitor</a:t>
            </a:r>
            <a:r>
              <a:rPr lang="en-US" sz="1800" dirty="0" smtClean="0">
                <a:latin typeface="Times New Roman" pitchFamily="18" charset="0"/>
                <a:cs typeface="Times New Roman" pitchFamily="18" charset="0"/>
              </a:rPr>
              <a:t>			-    	SVGA</a:t>
            </a:r>
          </a:p>
          <a:p>
            <a:endParaRPr lang="en-US" dirty="0"/>
          </a:p>
        </p:txBody>
      </p:sp>
      <p:sp>
        <p:nvSpPr>
          <p:cNvPr id="4" name="Title 1"/>
          <p:cNvSpPr>
            <a:spLocks noGrp="1"/>
          </p:cNvSpPr>
          <p:nvPr>
            <p:ph type="title"/>
          </p:nvPr>
        </p:nvSpPr>
        <p:spPr>
          <a:xfrm>
            <a:off x="457200" y="704088"/>
            <a:ext cx="8229600" cy="743712"/>
          </a:xfrm>
        </p:spPr>
        <p:txBody>
          <a:bodyPr>
            <a:normAutofit/>
          </a:bodyPr>
          <a:lstStyle/>
          <a:p>
            <a:pPr algn="ctr">
              <a:lnSpc>
                <a:spcPct val="150000"/>
              </a:lnSpc>
            </a:pPr>
            <a:r>
              <a:rPr lang="en-US" sz="2400" b="1" dirty="0" smtClean="0">
                <a:solidFill>
                  <a:schemeClr val="tx1"/>
                </a:solidFill>
                <a:latin typeface="Times New Roman" pitchFamily="18" charset="0"/>
                <a:cs typeface="Times New Roman" pitchFamily="18" charset="0"/>
              </a:rPr>
              <a:t>Hardware Requirements</a:t>
            </a:r>
            <a:endParaRPr lang="en-US" sz="2400" b="1" dirty="0">
              <a:solidFill>
                <a:schemeClr val="tx1"/>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572000"/>
          </a:xfrm>
        </p:spPr>
        <p:txBody>
          <a:bodyPr/>
          <a:lstStyle/>
          <a:p>
            <a:pPr lvl="0" algn="just">
              <a:lnSpc>
                <a:spcPct val="150000"/>
              </a:lnSpc>
              <a:buNone/>
            </a:pPr>
            <a:r>
              <a:rPr lang="en-US" sz="1800" dirty="0" smtClean="0">
                <a:latin typeface="Times New Roman" pitchFamily="18" charset="0"/>
                <a:cs typeface="Times New Roman" pitchFamily="18" charset="0"/>
              </a:rPr>
              <a:t>	Operating </a:t>
            </a:r>
            <a:r>
              <a:rPr lang="en-US" sz="1800" dirty="0" smtClean="0">
                <a:latin typeface="Times New Roman" pitchFamily="18" charset="0"/>
                <a:cs typeface="Times New Roman" pitchFamily="18" charset="0"/>
              </a:rPr>
              <a:t>System		</a:t>
            </a:r>
            <a:r>
              <a:rPr lang="en-US" sz="1800" dirty="0" smtClean="0">
                <a:latin typeface="Times New Roman" pitchFamily="18" charset="0"/>
                <a:cs typeface="Times New Roman" pitchFamily="18" charset="0"/>
              </a:rPr>
              <a:t>: 	Windows </a:t>
            </a:r>
            <a:r>
              <a:rPr lang="en-US" sz="1800" dirty="0" smtClean="0">
                <a:latin typeface="Times New Roman" pitchFamily="18" charset="0"/>
                <a:cs typeface="Times New Roman" pitchFamily="18" charset="0"/>
              </a:rPr>
              <a:t>XP</a:t>
            </a:r>
          </a:p>
          <a:p>
            <a:pPr lvl="0" algn="just">
              <a:lnSpc>
                <a:spcPct val="150000"/>
              </a:lnSpc>
              <a:buNone/>
            </a:pPr>
            <a:r>
              <a:rPr lang="en-US" sz="1800" dirty="0" smtClean="0">
                <a:latin typeface="Times New Roman" pitchFamily="18" charset="0"/>
                <a:cs typeface="Times New Roman" pitchFamily="18" charset="0"/>
              </a:rPr>
              <a:t>	Programming </a:t>
            </a:r>
            <a:r>
              <a:rPr lang="en-US" sz="1800" dirty="0" smtClean="0">
                <a:latin typeface="Times New Roman" pitchFamily="18" charset="0"/>
                <a:cs typeface="Times New Roman" pitchFamily="18" charset="0"/>
              </a:rPr>
              <a:t>Language		: </a:t>
            </a:r>
            <a:r>
              <a:rPr lang="en-US" sz="1800" dirty="0" smtClean="0">
                <a:latin typeface="Times New Roman" pitchFamily="18" charset="0"/>
                <a:cs typeface="Times New Roman" pitchFamily="18" charset="0"/>
              </a:rPr>
              <a:t>	Java</a:t>
            </a:r>
            <a:endParaRPr lang="en-US" sz="1800" dirty="0" smtClean="0">
              <a:latin typeface="Times New Roman" pitchFamily="18" charset="0"/>
              <a:cs typeface="Times New Roman" pitchFamily="18" charset="0"/>
            </a:endParaRPr>
          </a:p>
          <a:p>
            <a:pPr>
              <a:buNone/>
            </a:pPr>
            <a:endParaRPr lang="en-US" dirty="0"/>
          </a:p>
        </p:txBody>
      </p:sp>
      <p:sp>
        <p:nvSpPr>
          <p:cNvPr id="4" name="Title 1"/>
          <p:cNvSpPr>
            <a:spLocks noGrp="1"/>
          </p:cNvSpPr>
          <p:nvPr>
            <p:ph type="title"/>
          </p:nvPr>
        </p:nvSpPr>
        <p:spPr>
          <a:xfrm>
            <a:off x="457200" y="704088"/>
            <a:ext cx="8229600" cy="667512"/>
          </a:xfrm>
        </p:spPr>
        <p:txBody>
          <a:bodyPr>
            <a:normAutofit/>
          </a:bodyPr>
          <a:lstStyle/>
          <a:p>
            <a:pPr algn="ctr">
              <a:lnSpc>
                <a:spcPct val="150000"/>
              </a:lnSpc>
            </a:pPr>
            <a:r>
              <a:rPr lang="en-US" sz="2400" b="1" dirty="0" smtClean="0">
                <a:solidFill>
                  <a:schemeClr val="tx1"/>
                </a:solidFill>
                <a:latin typeface="Times New Roman" pitchFamily="18" charset="0"/>
                <a:cs typeface="Times New Roman" pitchFamily="18" charset="0"/>
              </a:rPr>
              <a:t>Software Requirements</a:t>
            </a:r>
            <a:endParaRPr lang="en-US" sz="2400" b="1" dirty="0">
              <a:solidFill>
                <a:schemeClr val="tx1"/>
              </a:solidFill>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TotalTime>
  <Words>700</Words>
  <Application>Microsoft Office PowerPoint</Application>
  <PresentationFormat>On-screen Show (4:3)</PresentationFormat>
  <Paragraphs>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Pixel Based Image Encryption Using Magic Square </vt:lpstr>
      <vt:lpstr>Introduction</vt:lpstr>
      <vt:lpstr>Abstract</vt:lpstr>
      <vt:lpstr>Literature Survey</vt:lpstr>
      <vt:lpstr>Slide 5</vt:lpstr>
      <vt:lpstr>Existing System</vt:lpstr>
      <vt:lpstr>Proposed System</vt:lpstr>
      <vt:lpstr>Hardware Requirements</vt:lpstr>
      <vt:lpstr>Software Requirements</vt:lpstr>
      <vt:lpstr>Conclusion</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Pixel Based Image Encryption Using Magic Square </dc:title>
  <dc:creator>vahini</dc:creator>
  <cp:lastModifiedBy>vahini</cp:lastModifiedBy>
  <cp:revision>18</cp:revision>
  <dcterms:created xsi:type="dcterms:W3CDTF">2006-08-16T00:00:00Z</dcterms:created>
  <dcterms:modified xsi:type="dcterms:W3CDTF">2018-09-21T12:37:50Z</dcterms:modified>
</cp:coreProperties>
</file>