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7" r:id="rId2"/>
    <p:sldId id="266" r:id="rId3"/>
    <p:sldId id="272" r:id="rId4"/>
    <p:sldId id="264" r:id="rId5"/>
    <p:sldId id="273" r:id="rId6"/>
    <p:sldId id="274" r:id="rId7"/>
    <p:sldId id="268" r:id="rId8"/>
    <p:sldId id="269" r:id="rId9"/>
    <p:sldId id="270" r:id="rId10"/>
    <p:sldId id="271" r:id="rId11"/>
    <p:sldId id="267" r:id="rId12"/>
    <p:sldId id="277" r:id="rId13"/>
    <p:sldId id="276"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1" d="100"/>
          <a:sy n="81" d="100"/>
        </p:scale>
        <p:origin x="754" y="58"/>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5/26/2023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5/26/2023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38800" y="304801"/>
            <a:ext cx="5486400" cy="2514599"/>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5638800" y="2895600"/>
            <a:ext cx="5486400" cy="914400"/>
          </a:xfrm>
        </p:spPr>
        <p:txBody>
          <a:bodyPr/>
          <a:lstStyle>
            <a:lvl1pPr marL="0" indent="0" algn="l">
              <a:spcBef>
                <a:spcPts val="1200"/>
              </a:spcBef>
              <a:buNone/>
              <a:defRPr sz="2400">
                <a:solidFill>
                  <a:schemeClr val="bg2">
                    <a:lumMod val="25000"/>
                    <a:lumOff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2053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5/26/2023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17451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6400" y="365125"/>
            <a:ext cx="1828800" cy="5654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365125"/>
            <a:ext cx="8001000" cy="5654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5/26/2023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4737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5/26/2023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27300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450" y="1676401"/>
            <a:ext cx="10058400" cy="1752600"/>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060450" y="3581400"/>
            <a:ext cx="10058400" cy="1143000"/>
          </a:xfrm>
        </p:spPr>
        <p:txBody>
          <a:bodyPr/>
          <a:lstStyle>
            <a:lvl1pPr marL="0" indent="0">
              <a:spcBef>
                <a:spcPts val="1200"/>
              </a:spcBef>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62EC29-B8C5-4C7A-B6DA-418494D5CB21}" type="datetimeFigureOut">
              <a:rPr lang="en-US" smtClean="0"/>
              <a:t>5/26/2023</a:t>
            </a:fld>
            <a:endParaRPr lang="en-US"/>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566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8880" y="1676401"/>
            <a:ext cx="484632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62EC29-B8C5-4C7A-B6DA-418494D5CB21}" type="datetimeFigureOut">
              <a:rPr lang="en-US" smtClean="0"/>
              <a:t>5/26/2023</a:t>
            </a:fld>
            <a:endParaRPr lang="en-US"/>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902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78880" y="1681163"/>
            <a:ext cx="4846320" cy="823912"/>
          </a:xfrm>
        </p:spPr>
        <p:txBody>
          <a:bodyPr anchor="ctr"/>
          <a:lstStyle>
            <a:lvl1pPr marL="0" indent="0">
              <a:buNone/>
              <a:defRPr sz="2400" b="0">
                <a:solidFill>
                  <a:schemeClr val="bg2">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505075"/>
            <a:ext cx="4846320" cy="351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62EC29-B8C5-4C7A-B6DA-418494D5CB21}" type="datetimeFigureOut">
              <a:rPr lang="en-US" smtClean="0"/>
              <a:t>5/26/2023</a:t>
            </a:fld>
            <a:endParaRPr lang="en-US"/>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6924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62EC29-B8C5-4C7A-B6DA-418494D5CB21}" type="datetimeFigureOut">
              <a:rPr lang="en-US" smtClean="0"/>
              <a:t>5/26/2023</a:t>
            </a:fld>
            <a:endParaRPr lang="en-US"/>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109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762EC29-B8C5-4C7A-B6DA-418494D5CB21}" type="datetimeFigureOut">
              <a:rPr lang="en-US" smtClean="0"/>
              <a:t>5/26/2023</a:t>
            </a:fld>
            <a:endParaRPr lang="en-US"/>
          </a:p>
        </p:txBody>
      </p:sp>
      <p:sp>
        <p:nvSpPr>
          <p:cNvPr id="4" name="Slide Number Placeholder 3"/>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3512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7467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609600" y="838200"/>
            <a:ext cx="6172200" cy="5181601"/>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2"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7959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838200"/>
            <a:ext cx="3657600" cy="2133600"/>
          </a:xfrm>
        </p:spPr>
        <p:txBody>
          <a:bodyPr anchor="b">
            <a:normAutofit/>
          </a:bodyPr>
          <a:lstStyle>
            <a:lvl1pPr>
              <a:defRPr sz="36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7239000" cy="6858000"/>
          </a:xfrm>
          <a:solidFill>
            <a:schemeClr val="bg1"/>
          </a:solidFill>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1" y="3124200"/>
            <a:ext cx="3657600" cy="2895600"/>
          </a:xfrm>
        </p:spPr>
        <p:txBody>
          <a:bodyPr>
            <a:normAutofit/>
          </a:bodyPr>
          <a:lstStyle>
            <a:lvl1pPr marL="0" indent="0">
              <a:spcBef>
                <a:spcPts val="12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p:nvPr/>
        </p:nvSpPr>
        <p:spPr>
          <a:xfrm>
            <a:off x="7239000" y="0"/>
            <a:ext cx="2286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1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304800"/>
            <a:ext cx="10058400" cy="114300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66800" y="1676400"/>
            <a:ext cx="100584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070918" y="6392562"/>
            <a:ext cx="7082481" cy="180976"/>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534400" y="6392562"/>
            <a:ext cx="12954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3762EC29-B8C5-4C7A-B6DA-418494D5CB21}" type="datetimeFigureOut">
              <a:rPr lang="en-US" smtClean="0"/>
              <a:pPr/>
              <a:t>5/26/2023</a:t>
            </a:fld>
            <a:endParaRPr lang="en-US"/>
          </a:p>
        </p:txBody>
      </p:sp>
      <p:sp>
        <p:nvSpPr>
          <p:cNvPr id="6" name="Slide Number Placeholder 5"/>
          <p:cNvSpPr>
            <a:spLocks noGrp="1"/>
          </p:cNvSpPr>
          <p:nvPr>
            <p:ph type="sldNum" sz="quarter" idx="4"/>
          </p:nvPr>
        </p:nvSpPr>
        <p:spPr>
          <a:xfrm>
            <a:off x="10058400" y="6392562"/>
            <a:ext cx="1066800" cy="180976"/>
          </a:xfrm>
          <a:prstGeom prst="rect">
            <a:avLst/>
          </a:prstGeom>
        </p:spPr>
        <p:txBody>
          <a:bodyPr vert="horz" lIns="91440" tIns="45720" rIns="91440" bIns="45720" rtlCol="0" anchor="ctr"/>
          <a:lstStyle>
            <a:lvl1pPr algn="r">
              <a:defRPr sz="1100">
                <a:solidFill>
                  <a:schemeClr val="tx1">
                    <a:tint val="75000"/>
                  </a:schemeClr>
                </a:solidFill>
              </a:defRPr>
            </a:lvl1pPr>
          </a:lstStyle>
          <a:p>
            <a:fld id="{F9043838-BFF5-400C-B067-3DF4A5F395D6}" type="slidenum">
              <a:rPr lang="en-US" smtClean="0"/>
              <a:pPr/>
              <a:t>‹#›</a:t>
            </a:fld>
            <a:endParaRPr lang="en-US"/>
          </a:p>
        </p:txBody>
      </p:sp>
    </p:spTree>
    <p:extLst>
      <p:ext uri="{BB962C8B-B14F-4D97-AF65-F5344CB8AC3E}">
        <p14:creationId xmlns:p14="http://schemas.microsoft.com/office/powerpoint/2010/main" val="256920951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Font typeface="Arial" panose="020B0604020202020204"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187452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214884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8pPr>
      <a:lvl9pPr marL="242316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t4tutorials.com/online-auction-system-using-python-project/"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KPL</a:t>
            </a:r>
          </a:p>
        </p:txBody>
      </p:sp>
      <p:sp>
        <p:nvSpPr>
          <p:cNvPr id="3" name="Subtitle 2"/>
          <p:cNvSpPr>
            <a:spLocks noGrp="1"/>
          </p:cNvSpPr>
          <p:nvPr>
            <p:ph type="subTitle" idx="1"/>
          </p:nvPr>
        </p:nvSpPr>
        <p:spPr/>
        <p:txBody>
          <a:bodyPr/>
          <a:lstStyle/>
          <a:p>
            <a:r>
              <a:rPr lang="en-US" dirty="0"/>
              <a:t>AUCTION EVENT</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6990AD-B145-F8C3-F2CB-5C84BD5CF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456" y="188640"/>
            <a:ext cx="10153128" cy="5040561"/>
          </a:xfrm>
          <a:prstGeom prst="rect">
            <a:avLst/>
          </a:prstGeom>
        </p:spPr>
      </p:pic>
      <p:sp>
        <p:nvSpPr>
          <p:cNvPr id="7" name="TextBox 6">
            <a:extLst>
              <a:ext uri="{FF2B5EF4-FFF2-40B4-BE49-F238E27FC236}">
                <a16:creationId xmlns:a16="http://schemas.microsoft.com/office/drawing/2014/main" id="{2BB7B236-3B30-2587-7F78-9FA745D1197D}"/>
              </a:ext>
            </a:extLst>
          </p:cNvPr>
          <p:cNvSpPr txBox="1"/>
          <p:nvPr/>
        </p:nvSpPr>
        <p:spPr>
          <a:xfrm flipH="1">
            <a:off x="1343470" y="5373215"/>
            <a:ext cx="10009114" cy="923330"/>
          </a:xfrm>
          <a:prstGeom prst="rect">
            <a:avLst/>
          </a:prstGeom>
          <a:noFill/>
        </p:spPr>
        <p:txBody>
          <a:bodyPr wrap="square" rtlCol="0">
            <a:spAutoFit/>
          </a:bodyPr>
          <a:lstStyle/>
          <a:p>
            <a:r>
              <a:rPr lang="en-IN" dirty="0"/>
              <a:t>This the page where the players can be categorised on the basis of position. While registering, the players get </a:t>
            </a:r>
            <a:r>
              <a:rPr lang="en-IN" dirty="0" err="1"/>
              <a:t>fillered</a:t>
            </a:r>
            <a:r>
              <a:rPr lang="en-IN" dirty="0"/>
              <a:t> on the basis of position and added on the specified category.</a:t>
            </a:r>
          </a:p>
          <a:p>
            <a:endParaRPr lang="en-IN" dirty="0"/>
          </a:p>
        </p:txBody>
      </p:sp>
    </p:spTree>
    <p:extLst>
      <p:ext uri="{BB962C8B-B14F-4D97-AF65-F5344CB8AC3E}">
        <p14:creationId xmlns:p14="http://schemas.microsoft.com/office/powerpoint/2010/main" val="24286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0A0CEED-F670-8F13-1FBA-9500D4207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640"/>
            <a:ext cx="12192000" cy="4968552"/>
          </a:xfrm>
          <a:prstGeom prst="rect">
            <a:avLst/>
          </a:prstGeom>
        </p:spPr>
      </p:pic>
      <p:sp>
        <p:nvSpPr>
          <p:cNvPr id="13" name="TextBox 12">
            <a:extLst>
              <a:ext uri="{FF2B5EF4-FFF2-40B4-BE49-F238E27FC236}">
                <a16:creationId xmlns:a16="http://schemas.microsoft.com/office/drawing/2014/main" id="{CB0F2F80-BCE3-F0C2-4BF8-B1C4830F060C}"/>
              </a:ext>
            </a:extLst>
          </p:cNvPr>
          <p:cNvSpPr txBox="1"/>
          <p:nvPr/>
        </p:nvSpPr>
        <p:spPr>
          <a:xfrm flipH="1">
            <a:off x="695399" y="5373216"/>
            <a:ext cx="10081120" cy="646331"/>
          </a:xfrm>
          <a:prstGeom prst="rect">
            <a:avLst/>
          </a:prstGeom>
          <a:noFill/>
        </p:spPr>
        <p:txBody>
          <a:bodyPr wrap="square" rtlCol="0">
            <a:spAutoFit/>
          </a:bodyPr>
          <a:lstStyle/>
          <a:p>
            <a:r>
              <a:rPr lang="en-IN" dirty="0"/>
              <a:t>This is the admin interface of conducting auction where admin can start auctions and the different clubs and players can participate on the auctions</a:t>
            </a:r>
          </a:p>
        </p:txBody>
      </p:sp>
    </p:spTree>
    <p:extLst>
      <p:ext uri="{BB962C8B-B14F-4D97-AF65-F5344CB8AC3E}">
        <p14:creationId xmlns:p14="http://schemas.microsoft.com/office/powerpoint/2010/main" val="259839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Future Enhancement</a:t>
            </a:r>
          </a:p>
        </p:txBody>
      </p:sp>
      <p:sp>
        <p:nvSpPr>
          <p:cNvPr id="5" name="Content Placeholder 4">
            <a:extLst>
              <a:ext uri="{FF2B5EF4-FFF2-40B4-BE49-F238E27FC236}">
                <a16:creationId xmlns:a16="http://schemas.microsoft.com/office/drawing/2014/main" id="{1363C0D6-149F-E025-6817-297A3BDB4450}"/>
              </a:ext>
            </a:extLst>
          </p:cNvPr>
          <p:cNvSpPr>
            <a:spLocks noGrp="1"/>
          </p:cNvSpPr>
          <p:nvPr>
            <p:ph sz="half" idx="2"/>
          </p:nvPr>
        </p:nvSpPr>
        <p:spPr>
          <a:xfrm>
            <a:off x="1066800" y="2060849"/>
            <a:ext cx="8917632" cy="3958952"/>
          </a:xfrm>
        </p:spPr>
        <p:txBody>
          <a:bodyPr/>
          <a:lstStyle/>
          <a:p>
            <a:pPr marL="0" indent="0">
              <a:buNone/>
            </a:pPr>
            <a:r>
              <a:rPr lang="en-IN" dirty="0"/>
              <a:t>Conduct League : Conduct football league on the basis of the created team and the registered players.</a:t>
            </a:r>
          </a:p>
          <a:p>
            <a:pPr marL="0" indent="0">
              <a:buNone/>
            </a:pPr>
            <a:endParaRPr lang="en-IN" dirty="0"/>
          </a:p>
          <a:p>
            <a:pPr marL="0" indent="0">
              <a:buNone/>
            </a:pPr>
            <a:r>
              <a:rPr lang="en-IN" dirty="0"/>
              <a:t>Payment: </a:t>
            </a:r>
            <a:r>
              <a:rPr lang="en-US" sz="2400" dirty="0"/>
              <a:t>A payment  portal can be added in the future for buying the players</a:t>
            </a:r>
          </a:p>
          <a:p>
            <a:pPr marL="0" indent="0">
              <a:buNone/>
            </a:pPr>
            <a:endParaRPr lang="en-US" sz="2400" dirty="0"/>
          </a:p>
          <a:p>
            <a:pPr marL="0" indent="0">
              <a:buNone/>
            </a:pPr>
            <a:endParaRPr lang="en-US" sz="2400" dirty="0"/>
          </a:p>
          <a:p>
            <a:pPr marL="0" indent="0">
              <a:buNone/>
            </a:pPr>
            <a:endParaRPr lang="en-IN" dirty="0"/>
          </a:p>
        </p:txBody>
      </p:sp>
    </p:spTree>
    <p:extLst>
      <p:ext uri="{BB962C8B-B14F-4D97-AF65-F5344CB8AC3E}">
        <p14:creationId xmlns:p14="http://schemas.microsoft.com/office/powerpoint/2010/main" val="1445072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6">
                    <a:lumMod val="40000"/>
                    <a:lumOff val="60000"/>
                  </a:schemeClr>
                </a:solidFill>
              </a:rPr>
              <a:t>Conlclusion</a:t>
            </a:r>
            <a:endParaRPr lang="en-US" dirty="0">
              <a:solidFill>
                <a:schemeClr val="accent6">
                  <a:lumMod val="40000"/>
                  <a:lumOff val="60000"/>
                </a:schemeClr>
              </a:solidFill>
            </a:endParaRPr>
          </a:p>
        </p:txBody>
      </p:sp>
      <p:sp>
        <p:nvSpPr>
          <p:cNvPr id="5" name="Content Placeholder 4">
            <a:extLst>
              <a:ext uri="{FF2B5EF4-FFF2-40B4-BE49-F238E27FC236}">
                <a16:creationId xmlns:a16="http://schemas.microsoft.com/office/drawing/2014/main" id="{1363C0D6-149F-E025-6817-297A3BDB4450}"/>
              </a:ext>
            </a:extLst>
          </p:cNvPr>
          <p:cNvSpPr>
            <a:spLocks noGrp="1"/>
          </p:cNvSpPr>
          <p:nvPr>
            <p:ph sz="half" idx="2"/>
          </p:nvPr>
        </p:nvSpPr>
        <p:spPr>
          <a:xfrm>
            <a:off x="1066800" y="2060849"/>
            <a:ext cx="8917632" cy="3958952"/>
          </a:xfrm>
        </p:spPr>
        <p:txBody>
          <a:bodyPr/>
          <a:lstStyle/>
          <a:p>
            <a:r>
              <a:rPr lang="en-US" b="0" i="0" dirty="0">
                <a:solidFill>
                  <a:srgbClr val="D1D5DB"/>
                </a:solidFill>
                <a:effectLst/>
                <a:latin typeface="Söhne"/>
              </a:rPr>
              <a:t>In conclusion, developing an auction football system where players can register their details and clubs can participate in the bidding presents various challenges. However, with careful planning and implementation, these challenges can be overcome to create a robust and efficient system. With careful attention to these challenges and a systematic approach to their resolution, you can develop an auction football system that meets the needs of players and clubs, facilitates efficient bidding processes, and enhances the overall experience of all system users.</a:t>
            </a:r>
            <a:endParaRPr lang="en-IN" dirty="0"/>
          </a:p>
        </p:txBody>
      </p:sp>
    </p:spTree>
    <p:extLst>
      <p:ext uri="{BB962C8B-B14F-4D97-AF65-F5344CB8AC3E}">
        <p14:creationId xmlns:p14="http://schemas.microsoft.com/office/powerpoint/2010/main" val="425072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References</a:t>
            </a:r>
          </a:p>
        </p:txBody>
      </p:sp>
      <p:sp>
        <p:nvSpPr>
          <p:cNvPr id="5" name="Content Placeholder 4">
            <a:extLst>
              <a:ext uri="{FF2B5EF4-FFF2-40B4-BE49-F238E27FC236}">
                <a16:creationId xmlns:a16="http://schemas.microsoft.com/office/drawing/2014/main" id="{1363C0D6-149F-E025-6817-297A3BDB4450}"/>
              </a:ext>
            </a:extLst>
          </p:cNvPr>
          <p:cNvSpPr>
            <a:spLocks noGrp="1"/>
          </p:cNvSpPr>
          <p:nvPr>
            <p:ph sz="half" idx="2"/>
          </p:nvPr>
        </p:nvSpPr>
        <p:spPr>
          <a:xfrm>
            <a:off x="1066800" y="2060849"/>
            <a:ext cx="8917632" cy="3958952"/>
          </a:xfrm>
        </p:spPr>
        <p:txBody>
          <a:bodyPr/>
          <a:lstStyle/>
          <a:p>
            <a:pPr algn="l"/>
            <a:r>
              <a:rPr lang="en-US" b="0" i="0" dirty="0">
                <a:effectLst/>
                <a:latin typeface="Söhne"/>
              </a:rPr>
              <a:t>Django Documentation: Django is a popular web framework for building web applications using Python. The official Django documentation provides comprehensive information on various aspects of Django development, including models, views, forms, authentication, database operations, and more. It can serve as a valuable reference for implementing the backend functionality of your auction football system.</a:t>
            </a:r>
          </a:p>
          <a:p>
            <a:r>
              <a:rPr lang="en-US" b="0" i="0" dirty="0">
                <a:effectLst/>
                <a:latin typeface="Söhne"/>
                <a:hlinkClick r:id="rId2">
                  <a:extLst>
                    <a:ext uri="{A12FA001-AC4F-418D-AE19-62706E023703}">
                      <ahyp:hlinkClr xmlns:ahyp="http://schemas.microsoft.com/office/drawing/2018/hyperlinkcolor" val="tx"/>
                    </a:ext>
                  </a:extLst>
                </a:hlinkClick>
              </a:rPr>
              <a:t>https://t4tutorials.com/online-auction-system-using-python-project/</a:t>
            </a:r>
            <a:endParaRPr lang="en-US" b="0" i="0" dirty="0">
              <a:effectLst/>
              <a:latin typeface="Söhne"/>
            </a:endParaRPr>
          </a:p>
          <a:p>
            <a:r>
              <a:rPr lang="en-US" b="0" i="0" dirty="0">
                <a:effectLst/>
                <a:latin typeface="Söhne"/>
              </a:rPr>
              <a:t>https://youtu.be/rHux0gMZ3Eg</a:t>
            </a:r>
          </a:p>
          <a:p>
            <a:pPr lvl="8"/>
            <a:endParaRPr lang="en-IN" dirty="0"/>
          </a:p>
        </p:txBody>
      </p:sp>
    </p:spTree>
    <p:extLst>
      <p:ext uri="{BB962C8B-B14F-4D97-AF65-F5344CB8AC3E}">
        <p14:creationId xmlns:p14="http://schemas.microsoft.com/office/powerpoint/2010/main" val="255388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accent6">
                    <a:lumMod val="60000"/>
                    <a:lumOff val="40000"/>
                  </a:schemeClr>
                </a:solidFill>
              </a:rPr>
              <a:t>ABSTRACT</a:t>
            </a:r>
          </a:p>
        </p:txBody>
      </p:sp>
      <p:sp>
        <p:nvSpPr>
          <p:cNvPr id="3" name="Content Placeholder 2"/>
          <p:cNvSpPr>
            <a:spLocks noGrp="1"/>
          </p:cNvSpPr>
          <p:nvPr>
            <p:ph idx="1"/>
          </p:nvPr>
        </p:nvSpPr>
        <p:spPr>
          <a:xfrm>
            <a:off x="1066800" y="1676400"/>
            <a:ext cx="9133656" cy="4343400"/>
          </a:xfrm>
        </p:spPr>
        <p:txBody>
          <a:bodyPr>
            <a:normAutofit/>
          </a:bodyPr>
          <a:lstStyle/>
          <a:p>
            <a:pPr marL="0" indent="0" algn="just">
              <a:buNone/>
            </a:pPr>
            <a:r>
              <a:rPr lang="en-US" sz="2000" b="0" i="0" dirty="0">
                <a:solidFill>
                  <a:srgbClr val="D1D5DB"/>
                </a:solidFill>
                <a:effectLst/>
                <a:latin typeface="Söhne"/>
              </a:rPr>
              <a:t>The Auction Football System is an online platform designed to facilitate the auctioning and bidding process for football players. The system allows players to register their details and clubs to participate in the bidding process to acquire players for their teams. The system provides a user-friendly interface for players to register by providing their personal information, such as username, email address, mobile number, age, current club, position, and uploading their image. The registration process also includes validation checks to ensure that the provided information is accurate and meets the required criteria. To participate in the bidding process, clubs need to create an account and log in to the system. After logging in, clubs can browse through the available players, view their profiles, and assess their suitability for their team. Clubs can then place bids on desired players by specifying the bid amount.</a:t>
            </a:r>
            <a:endParaRPr lang="en-US" sz="2000" dirty="0"/>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FF76AF-763E-FF3E-FCB9-519739ECDE00}"/>
              </a:ext>
            </a:extLst>
          </p:cNvPr>
          <p:cNvSpPr>
            <a:spLocks noGrp="1"/>
          </p:cNvSpPr>
          <p:nvPr>
            <p:ph type="ctrTitle"/>
          </p:nvPr>
        </p:nvSpPr>
        <p:spPr/>
        <p:txBody>
          <a:bodyPr>
            <a:normAutofit/>
          </a:bodyPr>
          <a:lstStyle/>
          <a:p>
            <a:r>
              <a:rPr lang="en-IN" sz="1600" dirty="0" err="1"/>
              <a:t>fuf</a:t>
            </a:r>
            <a:endParaRPr lang="en-IN" sz="1600" dirty="0"/>
          </a:p>
        </p:txBody>
      </p:sp>
      <p:sp>
        <p:nvSpPr>
          <p:cNvPr id="3" name="Subtitle 2">
            <a:extLst>
              <a:ext uri="{FF2B5EF4-FFF2-40B4-BE49-F238E27FC236}">
                <a16:creationId xmlns:a16="http://schemas.microsoft.com/office/drawing/2014/main" id="{0AB94B3C-2184-0650-EC1A-3CBC80FCED72}"/>
              </a:ext>
            </a:extLst>
          </p:cNvPr>
          <p:cNvSpPr>
            <a:spLocks noGrp="1"/>
          </p:cNvSpPr>
          <p:nvPr>
            <p:ph type="subTitle" idx="1"/>
          </p:nvPr>
        </p:nvSpPr>
        <p:spPr>
          <a:xfrm>
            <a:off x="7536160" y="764704"/>
            <a:ext cx="4154826" cy="5488260"/>
          </a:xfrm>
        </p:spPr>
        <p:txBody>
          <a:bodyPr/>
          <a:lstStyle/>
          <a:p>
            <a:r>
              <a:rPr lang="en-IN" sz="2800" b="1" dirty="0">
                <a:solidFill>
                  <a:schemeClr val="accent6">
                    <a:lumMod val="40000"/>
                    <a:lumOff val="60000"/>
                  </a:schemeClr>
                </a:solidFill>
              </a:rPr>
              <a:t>Functional Requirements</a:t>
            </a:r>
          </a:p>
          <a:p>
            <a:pPr marL="342900" indent="-342900">
              <a:buFont typeface="Arial" panose="020B0604020202020204" pitchFamily="34" charset="0"/>
              <a:buChar char="•"/>
            </a:pPr>
            <a:r>
              <a:rPr lang="en-IN" sz="2000" dirty="0">
                <a:solidFill>
                  <a:schemeClr val="tx1"/>
                </a:solidFill>
              </a:rPr>
              <a:t> Player Registration and Login</a:t>
            </a:r>
          </a:p>
          <a:p>
            <a:pPr marL="285750" indent="-285750">
              <a:buFont typeface="Arial" panose="020B0604020202020204" pitchFamily="34" charset="0"/>
              <a:buChar char="•"/>
            </a:pPr>
            <a:r>
              <a:rPr lang="en-IN" sz="2000" dirty="0">
                <a:solidFill>
                  <a:schemeClr val="tx1"/>
                </a:solidFill>
              </a:rPr>
              <a:t>Owner Registration and login</a:t>
            </a:r>
          </a:p>
          <a:p>
            <a:pPr marL="285750" indent="-285750">
              <a:buFont typeface="Arial" panose="020B0604020202020204" pitchFamily="34" charset="0"/>
              <a:buChar char="•"/>
            </a:pPr>
            <a:r>
              <a:rPr lang="en-IN" sz="2000" dirty="0">
                <a:solidFill>
                  <a:schemeClr val="tx1"/>
                </a:solidFill>
              </a:rPr>
              <a:t>Player profile management</a:t>
            </a:r>
          </a:p>
          <a:p>
            <a:pPr marL="285750" indent="-285750">
              <a:buFont typeface="Arial" panose="020B0604020202020204" pitchFamily="34" charset="0"/>
              <a:buChar char="•"/>
            </a:pPr>
            <a:r>
              <a:rPr lang="en-IN" sz="2000" dirty="0">
                <a:solidFill>
                  <a:schemeClr val="tx1"/>
                </a:solidFill>
              </a:rPr>
              <a:t>Club profile management</a:t>
            </a:r>
          </a:p>
          <a:p>
            <a:pPr marL="285750" indent="-285750">
              <a:buFont typeface="Arial" panose="020B0604020202020204" pitchFamily="34" charset="0"/>
              <a:buChar char="•"/>
            </a:pPr>
            <a:r>
              <a:rPr lang="en-IN" sz="2000" dirty="0">
                <a:solidFill>
                  <a:schemeClr val="tx1"/>
                </a:solidFill>
              </a:rPr>
              <a:t>Categories and player listings</a:t>
            </a:r>
          </a:p>
          <a:p>
            <a:pPr marL="285750" indent="-285750">
              <a:buFont typeface="Arial" panose="020B0604020202020204" pitchFamily="34" charset="0"/>
              <a:buChar char="•"/>
            </a:pPr>
            <a:r>
              <a:rPr lang="en-IN" sz="2000" dirty="0">
                <a:solidFill>
                  <a:schemeClr val="tx1"/>
                </a:solidFill>
              </a:rPr>
              <a:t>Bidding process</a:t>
            </a:r>
          </a:p>
          <a:p>
            <a:pPr marL="285750" indent="-285750">
              <a:buFont typeface="Arial" panose="020B0604020202020204" pitchFamily="34" charset="0"/>
              <a:buChar char="•"/>
            </a:pPr>
            <a:r>
              <a:rPr lang="en-IN" sz="2000" dirty="0">
                <a:solidFill>
                  <a:schemeClr val="tx1"/>
                </a:solidFill>
              </a:rPr>
              <a:t>Search and filtering</a:t>
            </a:r>
          </a:p>
          <a:p>
            <a:pPr marL="285750" indent="-285750">
              <a:buFont typeface="Arial" panose="020B0604020202020204" pitchFamily="34" charset="0"/>
              <a:buChar char="•"/>
            </a:pPr>
            <a:r>
              <a:rPr lang="en-IN" sz="2000" dirty="0">
                <a:solidFill>
                  <a:schemeClr val="tx1"/>
                </a:solidFill>
              </a:rPr>
              <a:t>Admin Login</a:t>
            </a:r>
          </a:p>
          <a:p>
            <a:pPr marL="342900" indent="-342900">
              <a:buFont typeface="Arial" panose="020B0604020202020204" pitchFamily="34" charset="0"/>
              <a:buChar char="•"/>
            </a:pPr>
            <a:r>
              <a:rPr lang="en-IN" sz="2000" dirty="0">
                <a:solidFill>
                  <a:schemeClr val="tx1"/>
                </a:solidFill>
              </a:rPr>
              <a:t>System performance and Scalable</a:t>
            </a:r>
          </a:p>
          <a:p>
            <a:pPr marL="285750" indent="-285750">
              <a:buFont typeface="Arial" panose="020B0604020202020204" pitchFamily="34" charset="0"/>
              <a:buChar char="•"/>
            </a:pPr>
            <a:endParaRPr lang="en-IN" sz="1800" dirty="0"/>
          </a:p>
        </p:txBody>
      </p:sp>
      <p:pic>
        <p:nvPicPr>
          <p:cNvPr id="5" name="Picture Placeholder 4" descr="Basketball players raising hands together"/>
          <p:cNvPicPr>
            <a:picLocks noGrp="1" noChangeAspect="1"/>
          </p:cNvPicPr>
          <p:nvPr>
            <p:ph type="pic" idx="4294967295"/>
          </p:nvPr>
        </p:nvPicPr>
        <p:blipFill rotWithShape="1">
          <a:blip r:embed="rId2" cstate="print">
            <a:extLst>
              <a:ext uri="{28A0092B-C50C-407E-A947-70E740481C1C}">
                <a14:useLocalDpi xmlns:a14="http://schemas.microsoft.com/office/drawing/2010/main" val="0"/>
              </a:ext>
            </a:extLst>
          </a:blip>
          <a:srcRect/>
          <a:stretch/>
        </p:blipFill>
        <p:spPr>
          <a:xfrm>
            <a:off x="0" y="-27384"/>
            <a:ext cx="7239000" cy="6858000"/>
          </a:xfrm>
        </p:spPr>
      </p:pic>
      <p:sp>
        <p:nvSpPr>
          <p:cNvPr id="6" name="Rounded Rectangle 5" hidden="1"/>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i="1" dirty="0">
                <a:latin typeface="Arial" pitchFamily="34" charset="0"/>
                <a:cs typeface="Arial" pitchFamily="34" charset="0"/>
              </a:rPr>
              <a:t>NOTE:</a:t>
            </a:r>
          </a:p>
          <a:p>
            <a:r>
              <a:rPr lang="en-US" sz="1200" i="1" dirty="0">
                <a:latin typeface="Arial" pitchFamily="34" charset="0"/>
                <a:cs typeface="Arial" pitchFamily="34" charset="0"/>
              </a:rPr>
              <a:t>To change images on this slide, select a picture and delete it. Then click the Insert Picture icon</a:t>
            </a:r>
          </a:p>
          <a:p>
            <a:r>
              <a:rPr lang="en-US" sz="1200" i="1" dirty="0">
                <a:latin typeface="Arial" pitchFamily="34" charset="0"/>
                <a:cs typeface="Arial" pitchFamily="34" charset="0"/>
              </a:rPr>
              <a:t>in the placeholder to insert your own image.</a:t>
            </a:r>
          </a:p>
        </p:txBody>
      </p:sp>
    </p:spTree>
    <p:extLst>
      <p:ext uri="{BB962C8B-B14F-4D97-AF65-F5344CB8AC3E}">
        <p14:creationId xmlns:p14="http://schemas.microsoft.com/office/powerpoint/2010/main" val="217472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D49FA8D-B628-D263-821B-8F4D0D0BDA9B}"/>
              </a:ext>
            </a:extLst>
          </p:cNvPr>
          <p:cNvSpPr>
            <a:spLocks noGrp="1"/>
          </p:cNvSpPr>
          <p:nvPr>
            <p:ph idx="1"/>
          </p:nvPr>
        </p:nvSpPr>
        <p:spPr>
          <a:xfrm>
            <a:off x="897632" y="911695"/>
            <a:ext cx="7574632" cy="5181601"/>
          </a:xfrm>
        </p:spPr>
        <p:txBody>
          <a:bodyPr>
            <a:normAutofit/>
          </a:bodyPr>
          <a:lstStyle/>
          <a:p>
            <a:pPr marL="0" indent="0">
              <a:buNone/>
            </a:pPr>
            <a:r>
              <a:rPr lang="en-IN" dirty="0"/>
              <a:t> </a:t>
            </a:r>
            <a:r>
              <a:rPr lang="en-IN" sz="2800" b="1" dirty="0">
                <a:solidFill>
                  <a:schemeClr val="accent6">
                    <a:lumMod val="40000"/>
                    <a:lumOff val="60000"/>
                  </a:schemeClr>
                </a:solidFill>
              </a:rPr>
              <a:t>Features And Highlights</a:t>
            </a:r>
          </a:p>
          <a:p>
            <a:pPr marL="0" indent="0" algn="just">
              <a:buNone/>
            </a:pPr>
            <a:r>
              <a:rPr lang="en-IN" sz="2000" dirty="0"/>
              <a:t>1. User login and Registration: The player and the club can register and a different registration form is provided for each user. After successful registration ,they are redirected to the login page and from there they are entered into their respective pages.</a:t>
            </a:r>
          </a:p>
          <a:p>
            <a:pPr marL="0" indent="0" algn="just">
              <a:buNone/>
            </a:pPr>
            <a:r>
              <a:rPr lang="en-IN" sz="2000" dirty="0"/>
              <a:t>2. Profile Management: The users and the clubs can be able to manage their profiles. If they are entered using their email and password they can perform various operations on their pages. </a:t>
            </a:r>
          </a:p>
          <a:p>
            <a:pPr marL="0" indent="0" algn="just">
              <a:buNone/>
            </a:pPr>
            <a:r>
              <a:rPr lang="en-IN" sz="2000" dirty="0"/>
              <a:t>3. Categories and Player listing: When player is registered they are displayed on the home page and also they are also filtered on the basis of position in the categories page.</a:t>
            </a:r>
          </a:p>
          <a:p>
            <a:pPr marL="0" indent="0" algn="just">
              <a:buNone/>
            </a:pPr>
            <a:r>
              <a:rPr lang="en-IN" sz="2000" dirty="0"/>
              <a:t> </a:t>
            </a:r>
          </a:p>
        </p:txBody>
      </p:sp>
    </p:spTree>
    <p:extLst>
      <p:ext uri="{BB962C8B-B14F-4D97-AF65-F5344CB8AC3E}">
        <p14:creationId xmlns:p14="http://schemas.microsoft.com/office/powerpoint/2010/main" val="19495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D49FA8D-B628-D263-821B-8F4D0D0BDA9B}"/>
              </a:ext>
            </a:extLst>
          </p:cNvPr>
          <p:cNvSpPr>
            <a:spLocks noGrp="1"/>
          </p:cNvSpPr>
          <p:nvPr>
            <p:ph idx="1"/>
          </p:nvPr>
        </p:nvSpPr>
        <p:spPr>
          <a:xfrm>
            <a:off x="1041648" y="838200"/>
            <a:ext cx="7286600" cy="5181601"/>
          </a:xfrm>
        </p:spPr>
        <p:txBody>
          <a:bodyPr>
            <a:normAutofit/>
          </a:bodyPr>
          <a:lstStyle/>
          <a:p>
            <a:pPr marL="0" indent="0" algn="just">
              <a:buNone/>
            </a:pPr>
            <a:endParaRPr lang="en-IN" sz="1800" dirty="0"/>
          </a:p>
          <a:p>
            <a:pPr marL="0" indent="0" algn="just">
              <a:buNone/>
            </a:pPr>
            <a:r>
              <a:rPr lang="en-IN" sz="2000" dirty="0"/>
              <a:t>4. Start Bidding: The admin can start bidding and the particular player of that club would be automatically  added on the bidding.</a:t>
            </a:r>
            <a:r>
              <a:rPr lang="en-US" sz="2000" b="0" i="0" dirty="0">
                <a:solidFill>
                  <a:srgbClr val="D1D5DB"/>
                </a:solidFill>
                <a:effectLst/>
                <a:latin typeface="Söhne"/>
              </a:rPr>
              <a:t> </a:t>
            </a:r>
            <a:r>
              <a:rPr lang="en-US" sz="2000" b="0" i="0" dirty="0">
                <a:effectLst/>
                <a:latin typeface="Söhne"/>
              </a:rPr>
              <a:t>Bidding rules and restrictions ensure fair competition.</a:t>
            </a:r>
            <a:endParaRPr lang="en-IN" sz="2000" dirty="0"/>
          </a:p>
          <a:p>
            <a:pPr marL="0" indent="0" algn="just">
              <a:buNone/>
            </a:pPr>
            <a:r>
              <a:rPr lang="en-IN" sz="2000" dirty="0"/>
              <a:t>5. </a:t>
            </a:r>
            <a:r>
              <a:rPr lang="en-IN" sz="2000" dirty="0" err="1"/>
              <a:t>ViewBid</a:t>
            </a:r>
            <a:r>
              <a:rPr lang="en-IN" sz="2000" dirty="0"/>
              <a:t> : The clubs can also view the different bidding and the players who registered.</a:t>
            </a:r>
          </a:p>
          <a:p>
            <a:pPr marL="0" indent="0" algn="just">
              <a:buNone/>
            </a:pPr>
            <a:r>
              <a:rPr lang="en-IN" sz="2000" dirty="0"/>
              <a:t>6. Add player: The clubs can add their players and the players can participate on the bidding.</a:t>
            </a:r>
            <a:r>
              <a:rPr lang="en-US" sz="2000" b="0" i="0" dirty="0">
                <a:solidFill>
                  <a:srgbClr val="D1D5DB"/>
                </a:solidFill>
                <a:effectLst/>
                <a:latin typeface="Söhne"/>
              </a:rPr>
              <a:t> </a:t>
            </a:r>
            <a:r>
              <a:rPr lang="en-US" sz="2000" b="0" i="0" dirty="0">
                <a:effectLst/>
                <a:latin typeface="Söhne"/>
              </a:rPr>
              <a:t>Player profiles are updated with details of the winning club.</a:t>
            </a:r>
          </a:p>
          <a:p>
            <a:pPr marL="0" indent="0" algn="just">
              <a:buNone/>
            </a:pPr>
            <a:r>
              <a:rPr lang="en-US" sz="2000" dirty="0">
                <a:latin typeface="Söhne"/>
              </a:rPr>
              <a:t>7. Bid amount : Players have a base price which is automatically stored in the database. The clubs can increase the bidding prize of players and the players can approve their request and added to </a:t>
            </a:r>
            <a:r>
              <a:rPr lang="en-US" sz="2000" dirty="0" err="1">
                <a:latin typeface="Söhne"/>
              </a:rPr>
              <a:t>thr</a:t>
            </a:r>
            <a:r>
              <a:rPr lang="en-US" sz="2000" dirty="0">
                <a:latin typeface="Söhne"/>
              </a:rPr>
              <a:t> clubs</a:t>
            </a:r>
            <a:endParaRPr lang="en-IN" sz="2000" dirty="0"/>
          </a:p>
          <a:p>
            <a:pPr marL="0" indent="0" algn="just">
              <a:buNone/>
            </a:pPr>
            <a:endParaRPr lang="en-IN" sz="1800" dirty="0"/>
          </a:p>
        </p:txBody>
      </p:sp>
    </p:spTree>
    <p:extLst>
      <p:ext uri="{BB962C8B-B14F-4D97-AF65-F5344CB8AC3E}">
        <p14:creationId xmlns:p14="http://schemas.microsoft.com/office/powerpoint/2010/main" val="361755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D49FA8D-B628-D263-821B-8F4D0D0BDA9B}"/>
              </a:ext>
            </a:extLst>
          </p:cNvPr>
          <p:cNvSpPr>
            <a:spLocks noGrp="1"/>
          </p:cNvSpPr>
          <p:nvPr>
            <p:ph idx="1"/>
          </p:nvPr>
        </p:nvSpPr>
        <p:spPr>
          <a:xfrm>
            <a:off x="1041648" y="404664"/>
            <a:ext cx="8654752" cy="5040561"/>
          </a:xfrm>
        </p:spPr>
        <p:txBody>
          <a:bodyPr>
            <a:normAutofit/>
          </a:bodyPr>
          <a:lstStyle/>
          <a:p>
            <a:pPr marL="0" indent="0" algn="just">
              <a:buNone/>
            </a:pPr>
            <a:endParaRPr lang="en-IN" sz="1800" dirty="0"/>
          </a:p>
          <a:p>
            <a:pPr marL="0" indent="0" algn="just">
              <a:buNone/>
            </a:pPr>
            <a:r>
              <a:rPr lang="en-IN" sz="2000" dirty="0"/>
              <a:t>8. Admin panel: The admin can perform various on the project. The admin can add or delete players and clubs . If he wanted surely he will be able to manage bidding like start bidding, view bidding, delete bidding etc.</a:t>
            </a:r>
          </a:p>
          <a:p>
            <a:pPr marL="0" indent="0" algn="just">
              <a:buNone/>
            </a:pPr>
            <a:r>
              <a:rPr lang="en-IN" sz="2000" dirty="0"/>
              <a:t>9.Filtering: The players are filtered on the basis of position. They are classified on the 4 different position such as defenders, goalkeeper, midfielder and forwards. They automatically get separated and added on the database</a:t>
            </a:r>
          </a:p>
          <a:p>
            <a:pPr marL="0" indent="0" algn="just">
              <a:buNone/>
            </a:pPr>
            <a:r>
              <a:rPr lang="en-IN" sz="3200" b="1" dirty="0">
                <a:solidFill>
                  <a:schemeClr val="accent6">
                    <a:lumMod val="40000"/>
                    <a:lumOff val="60000"/>
                  </a:schemeClr>
                </a:solidFill>
              </a:rPr>
              <a:t>Third Party Libraries</a:t>
            </a:r>
          </a:p>
          <a:p>
            <a:pPr algn="just"/>
            <a:r>
              <a:rPr lang="en-US" sz="2400" b="1" i="0" dirty="0">
                <a:effectLst/>
              </a:rPr>
              <a:t>Django </a:t>
            </a:r>
            <a:r>
              <a:rPr lang="en-US" sz="2400" b="1" i="0" dirty="0" err="1">
                <a:effectLst/>
              </a:rPr>
              <a:t>Jazzmin</a:t>
            </a:r>
            <a:r>
              <a:rPr lang="en-US" sz="2400" dirty="0"/>
              <a:t>:</a:t>
            </a:r>
            <a:r>
              <a:rPr lang="en-US" sz="2400" b="0" i="0" dirty="0">
                <a:effectLst/>
              </a:rPr>
              <a:t> a drop-in app to jazz up your Django admin site, with plenty of things you can easily customize, including a built-in UI customizer</a:t>
            </a:r>
            <a:r>
              <a:rPr lang="en-US" sz="1600" b="0" i="0" dirty="0">
                <a:effectLst/>
                <a:latin typeface="-apple-system"/>
              </a:rPr>
              <a:t>.</a:t>
            </a:r>
            <a:endParaRPr lang="en-US" sz="2400" b="0" i="0" dirty="0">
              <a:effectLst/>
              <a:latin typeface="+mj-lt"/>
            </a:endParaRPr>
          </a:p>
          <a:p>
            <a:endParaRPr lang="en-US" sz="2400" b="0" i="0" dirty="0">
              <a:solidFill>
                <a:srgbClr val="000000"/>
              </a:solidFill>
              <a:effectLst/>
            </a:endParaRPr>
          </a:p>
          <a:p>
            <a:pPr marL="0" indent="0" algn="just">
              <a:buNone/>
            </a:pPr>
            <a:endParaRPr lang="en-IN" b="1" dirty="0">
              <a:solidFill>
                <a:schemeClr val="accent6">
                  <a:lumMod val="40000"/>
                  <a:lumOff val="60000"/>
                </a:schemeClr>
              </a:solidFill>
            </a:endParaRPr>
          </a:p>
          <a:p>
            <a:pPr marL="0" indent="0" algn="just">
              <a:buNone/>
            </a:pPr>
            <a:endParaRPr lang="en-IN" sz="1800" dirty="0"/>
          </a:p>
        </p:txBody>
      </p:sp>
    </p:spTree>
    <p:extLst>
      <p:ext uri="{BB962C8B-B14F-4D97-AF65-F5344CB8AC3E}">
        <p14:creationId xmlns:p14="http://schemas.microsoft.com/office/powerpoint/2010/main" val="121139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E27202-01B1-3AD4-3738-AC4C4F2F7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39" y="1556792"/>
            <a:ext cx="9991401" cy="4463802"/>
          </a:xfrm>
          <a:prstGeom prst="rect">
            <a:avLst/>
          </a:prstGeom>
        </p:spPr>
      </p:pic>
      <p:sp>
        <p:nvSpPr>
          <p:cNvPr id="7" name="Title 6">
            <a:extLst>
              <a:ext uri="{FF2B5EF4-FFF2-40B4-BE49-F238E27FC236}">
                <a16:creationId xmlns:a16="http://schemas.microsoft.com/office/drawing/2014/main" id="{60CA9978-8ABC-B0CD-B04F-2D604FCC3726}"/>
              </a:ext>
            </a:extLst>
          </p:cNvPr>
          <p:cNvSpPr>
            <a:spLocks noGrp="1"/>
          </p:cNvSpPr>
          <p:nvPr>
            <p:ph type="title"/>
          </p:nvPr>
        </p:nvSpPr>
        <p:spPr>
          <a:xfrm>
            <a:off x="479376" y="328637"/>
            <a:ext cx="9991402" cy="652438"/>
          </a:xfrm>
        </p:spPr>
        <p:txBody>
          <a:bodyPr>
            <a:normAutofit/>
          </a:bodyPr>
          <a:lstStyle/>
          <a:p>
            <a:r>
              <a:rPr lang="en-IN" sz="2800" dirty="0">
                <a:solidFill>
                  <a:schemeClr val="accent6">
                    <a:lumMod val="40000"/>
                    <a:lumOff val="60000"/>
                  </a:schemeClr>
                </a:solidFill>
              </a:rPr>
              <a:t>Class Diagram</a:t>
            </a:r>
          </a:p>
        </p:txBody>
      </p:sp>
    </p:spTree>
    <p:extLst>
      <p:ext uri="{BB962C8B-B14F-4D97-AF65-F5344CB8AC3E}">
        <p14:creationId xmlns:p14="http://schemas.microsoft.com/office/powerpoint/2010/main" val="299311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Challenges Faced</a:t>
            </a:r>
          </a:p>
        </p:txBody>
      </p:sp>
      <p:sp>
        <p:nvSpPr>
          <p:cNvPr id="4" name="Content Placeholder 3"/>
          <p:cNvSpPr>
            <a:spLocks noGrp="1"/>
          </p:cNvSpPr>
          <p:nvPr>
            <p:ph sz="half" idx="2"/>
          </p:nvPr>
        </p:nvSpPr>
        <p:spPr>
          <a:xfrm>
            <a:off x="1111170" y="1844824"/>
            <a:ext cx="6857038" cy="2736304"/>
          </a:xfrm>
        </p:spPr>
        <p:txBody>
          <a:bodyPr>
            <a:normAutofit/>
          </a:bodyPr>
          <a:lstStyle/>
          <a:p>
            <a:pPr marL="0" indent="0" algn="just">
              <a:buNone/>
            </a:pPr>
            <a:r>
              <a:rPr lang="en-US" sz="2000" dirty="0"/>
              <a:t>The major challenge faced by me was to plan the process flow of the project. While coming to the coding part I had difficulties in using the Django user for registering player/login as it was new to me.  The different functionalities will be added to the database also affect as a threat for developing the project. When registering, the player details has been indicated on the home page and on the categories based on position is also a challenge while creating the project.</a:t>
            </a:r>
          </a:p>
        </p:txBody>
      </p:sp>
    </p:spTree>
    <p:extLst>
      <p:ext uri="{BB962C8B-B14F-4D97-AF65-F5344CB8AC3E}">
        <p14:creationId xmlns:p14="http://schemas.microsoft.com/office/powerpoint/2010/main" val="407879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7424"/>
            <a:ext cx="10058400" cy="1143000"/>
          </a:xfrm>
        </p:spPr>
        <p:txBody>
          <a:bodyPr/>
          <a:lstStyle/>
          <a:p>
            <a:r>
              <a:rPr lang="en-US" dirty="0"/>
              <a:t>Screenshots</a:t>
            </a:r>
          </a:p>
        </p:txBody>
      </p:sp>
      <p:pic>
        <p:nvPicPr>
          <p:cNvPr id="4" name="Picture 3">
            <a:extLst>
              <a:ext uri="{FF2B5EF4-FFF2-40B4-BE49-F238E27FC236}">
                <a16:creationId xmlns:a16="http://schemas.microsoft.com/office/drawing/2014/main" id="{F3BCFCB4-94D9-71BF-DE8A-A05577525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00" y="980728"/>
            <a:ext cx="8424936" cy="4464496"/>
          </a:xfrm>
          <a:prstGeom prst="rect">
            <a:avLst/>
          </a:prstGeom>
        </p:spPr>
      </p:pic>
      <p:sp>
        <p:nvSpPr>
          <p:cNvPr id="6" name="TextBox 5">
            <a:extLst>
              <a:ext uri="{FF2B5EF4-FFF2-40B4-BE49-F238E27FC236}">
                <a16:creationId xmlns:a16="http://schemas.microsoft.com/office/drawing/2014/main" id="{5C2BDF47-E246-DBAD-EB88-AF83D71C2C4B}"/>
              </a:ext>
            </a:extLst>
          </p:cNvPr>
          <p:cNvSpPr txBox="1"/>
          <p:nvPr/>
        </p:nvSpPr>
        <p:spPr>
          <a:xfrm>
            <a:off x="839416" y="5567875"/>
            <a:ext cx="8856984" cy="1015663"/>
          </a:xfrm>
          <a:prstGeom prst="rect">
            <a:avLst/>
          </a:prstGeom>
          <a:noFill/>
        </p:spPr>
        <p:txBody>
          <a:bodyPr wrap="square" rtlCol="0">
            <a:spAutoFit/>
          </a:bodyPr>
          <a:lstStyle/>
          <a:p>
            <a:r>
              <a:rPr lang="en-US" sz="2000" dirty="0"/>
              <a:t>The home page is made dynamic by displaying the details of the packages from the Django admin site for the users.</a:t>
            </a:r>
            <a:endParaRPr lang="en-IN" sz="2000" dirty="0"/>
          </a:p>
          <a:p>
            <a:endParaRPr lang="en-IN" sz="2000" dirty="0"/>
          </a:p>
        </p:txBody>
      </p:sp>
    </p:spTree>
    <p:extLst>
      <p:ext uri="{BB962C8B-B14F-4D97-AF65-F5344CB8AC3E}">
        <p14:creationId xmlns:p14="http://schemas.microsoft.com/office/powerpoint/2010/main" val="186455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sketball 16x9">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ketball presentation (widescreen).potx" id="{CC5AF3F1-F1AD-46F5-B229-4E1329F06412}" vid="{B7E1BF64-2168-4738-AA42-CF7C9F7F9E95}"/>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Basketball presentation (widescreen)</Template>
  <TotalTime>238</TotalTime>
  <Words>971</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Franklin Gothic Medium</vt:lpstr>
      <vt:lpstr>Impact</vt:lpstr>
      <vt:lpstr>Söhne</vt:lpstr>
      <vt:lpstr>Basketball 16x9</vt:lpstr>
      <vt:lpstr>KPL</vt:lpstr>
      <vt:lpstr>ABSTRACT</vt:lpstr>
      <vt:lpstr>fuf</vt:lpstr>
      <vt:lpstr>PowerPoint Presentation</vt:lpstr>
      <vt:lpstr>PowerPoint Presentation</vt:lpstr>
      <vt:lpstr>PowerPoint Presentation</vt:lpstr>
      <vt:lpstr>Class Diagram</vt:lpstr>
      <vt:lpstr>Challenges Faced</vt:lpstr>
      <vt:lpstr>Screenshots</vt:lpstr>
      <vt:lpstr>PowerPoint Presentation</vt:lpstr>
      <vt:lpstr>PowerPoint Presentation</vt:lpstr>
      <vt:lpstr>Future Enhancement</vt:lpstr>
      <vt:lpstr>Conlclusion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KPL</dc:title>
  <dc:creator>Ajay A</dc:creator>
  <cp:lastModifiedBy>Ajay A</cp:lastModifiedBy>
  <cp:revision>2</cp:revision>
  <dcterms:created xsi:type="dcterms:W3CDTF">2023-05-26T11:40:06Z</dcterms:created>
  <dcterms:modified xsi:type="dcterms:W3CDTF">2023-05-26T17:01:37Z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