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98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4" roundtripDataSignature="AMtx7mi5sMrekkrSn6+JOfptzg6Hlizb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3725D6-8333-4260-95DF-F3F806CA7479}">
  <a:tblStyle styleId="{363725D6-8333-4260-95DF-F3F806CA747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9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4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6.xml"/><Relationship Id="rId44" Type="http://customschemas.google.com/relationships/presentationmetadata" Target="metadata"/><Relationship Id="rId21" Type="http://schemas.openxmlformats.org/officeDocument/2006/relationships/slide" Target="slides/slide15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1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1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1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3d86b7ecf_0_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43d86b7ec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9" name="Google Shape;289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5"/>
          <p:cNvSpPr txBox="1"/>
          <p:nvPr>
            <p:ph hasCustomPrompt="1" type="title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45"/>
          <p:cNvSpPr txBox="1"/>
          <p:nvPr>
            <p:ph idx="1" type="body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4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4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4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3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8.png"/><Relationship Id="rId4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Relationship Id="rId5" Type="http://schemas.openxmlformats.org/officeDocument/2006/relationships/image" Target="../media/image37.png"/><Relationship Id="rId6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>
            <p:ph type="ctrTitle"/>
          </p:nvPr>
        </p:nvSpPr>
        <p:spPr>
          <a:xfrm>
            <a:off x="190300" y="2487512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42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Capstone Project </a:t>
            </a:r>
            <a:endParaRPr b="1" sz="42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2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Ajay Pradeep M</a:t>
            </a:r>
            <a:endParaRPr b="1" sz="2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Mobile Price Range Prediction</a:t>
            </a:r>
            <a:b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1" lang="en-US" sz="36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/>
          <p:nvPr/>
        </p:nvSpPr>
        <p:spPr>
          <a:xfrm>
            <a:off x="0" y="0"/>
            <a:ext cx="6396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</a:t>
            </a:r>
            <a:endParaRPr b="0" i="0" sz="1800" u="none" cap="none" strike="noStrik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0"/>
          <p:cNvSpPr txBox="1"/>
          <p:nvPr/>
        </p:nvSpPr>
        <p:spPr>
          <a:xfrm>
            <a:off x="744675" y="328200"/>
            <a:ext cx="6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Battery Power Distribution based on price range</a:t>
            </a:r>
            <a:endParaRPr b="1" i="0" sz="1400" u="none" cap="none" strike="noStrike">
              <a:solidFill>
                <a:srgbClr val="CC4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0550" y="902025"/>
            <a:ext cx="4260046" cy="411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8335" y="735800"/>
            <a:ext cx="4394466" cy="4255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1"/>
          <p:cNvSpPr txBox="1"/>
          <p:nvPr/>
        </p:nvSpPr>
        <p:spPr>
          <a:xfrm>
            <a:off x="221125" y="236225"/>
            <a:ext cx="6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Internal Memory Distribution based on price range</a:t>
            </a:r>
            <a:endParaRPr b="1" i="0" sz="1400" u="none" cap="none" strike="noStrike">
              <a:solidFill>
                <a:srgbClr val="CC4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3100" y="990500"/>
            <a:ext cx="6034950" cy="4000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2"/>
          <p:cNvSpPr txBox="1"/>
          <p:nvPr/>
        </p:nvSpPr>
        <p:spPr>
          <a:xfrm>
            <a:off x="221125" y="236225"/>
            <a:ext cx="6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Number of Cores Distribution based on price range</a:t>
            </a:r>
            <a:endParaRPr b="1" i="0" sz="1400" u="none" cap="none" strike="noStrike">
              <a:solidFill>
                <a:srgbClr val="CC4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311700" y="445025"/>
            <a:ext cx="85206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1400">
                <a:solidFill>
                  <a:srgbClr val="CC4125"/>
                </a:solidFill>
              </a:rPr>
              <a:t>Talk Time Distribution based on price range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7725" y="1152475"/>
            <a:ext cx="6162274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311700" y="445025"/>
            <a:ext cx="8520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1400">
                <a:solidFill>
                  <a:srgbClr val="CC4125"/>
                </a:solidFill>
              </a:rPr>
              <a:t>Pixel Width Distribution based on price range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9625" y="1152475"/>
            <a:ext cx="626135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311700" y="445025"/>
            <a:ext cx="85206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1400">
                <a:solidFill>
                  <a:srgbClr val="CC4125"/>
                </a:solidFill>
              </a:rPr>
              <a:t>Pixel Height Distribution based on price range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4925" y="1110775"/>
            <a:ext cx="6784874" cy="403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311700" y="445025"/>
            <a:ext cx="85206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1400">
                <a:solidFill>
                  <a:srgbClr val="CC4125"/>
                </a:solidFill>
              </a:rPr>
              <a:t>PPI Distribution based on price range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5000" y="1152475"/>
            <a:ext cx="6317926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3G and 4G countplot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700" y="1497525"/>
            <a:ext cx="3876975" cy="27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0575" y="1497525"/>
            <a:ext cx="3938901" cy="27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340275" y="1825050"/>
            <a:ext cx="8520600" cy="14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7200">
                <a:latin typeface="Times New Roman"/>
                <a:ea typeface="Times New Roman"/>
                <a:cs typeface="Times New Roman"/>
                <a:sym typeface="Times New Roman"/>
              </a:rPr>
              <a:t>Multivariate Analysis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RAM Size v/s Price Range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000" y="1224813"/>
            <a:ext cx="6457999" cy="32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/>
        </p:nvSpPr>
        <p:spPr>
          <a:xfrm flipH="1">
            <a:off x="373119" y="310417"/>
            <a:ext cx="703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Summary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" name="Google Shape;61;p2"/>
          <p:cNvGraphicFramePr/>
          <p:nvPr/>
        </p:nvGraphicFramePr>
        <p:xfrm>
          <a:off x="839300" y="9028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{363725D6-8333-4260-95DF-F3F806CA7479}</a:tableStyleId>
              </a:tblPr>
              <a:tblGrid>
                <a:gridCol w="1426275"/>
                <a:gridCol w="5812725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Dataset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2"/>
                          </a:solidFill>
                        </a:rPr>
                        <a:t>data_mobile_price_range.csv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62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Data Description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</a:rPr>
                        <a:t>In the competitive mobile phone market companies want to understand sales data of mobile phones and factors which drive the prices.</a:t>
                      </a:r>
                      <a:endParaRPr sz="14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1063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Problem Description</a:t>
                      </a:r>
                      <a:endParaRPr b="1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</a:rPr>
                        <a:t>The objective is to find out some relation between features of a mobile phone(eg:- RAM,Internal Memory, etc) and its selling price. In this problem, we do not have to predict the actual price but a price range indicating how high the price is.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Shape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2000 rows and 21 columns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694941" y="723441"/>
            <a:ext cx="5087294" cy="4290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/>
              <a:t>Battery Power v/s Price Range</a:t>
            </a:r>
            <a:endParaRPr sz="1800"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431" y="1370433"/>
            <a:ext cx="3965482" cy="2980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3399" y="1370433"/>
            <a:ext cx="4362170" cy="298048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0"/>
          <p:cNvSpPr txBox="1"/>
          <p:nvPr/>
        </p:nvSpPr>
        <p:spPr>
          <a:xfrm>
            <a:off x="4861112" y="844698"/>
            <a:ext cx="37896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Cores v/s Price Range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Internal Memory v/s Price Range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1604" y="1121350"/>
            <a:ext cx="5557934" cy="34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Cameras v/s Price Range</a:t>
            </a:r>
            <a:endParaRPr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318606"/>
            <a:ext cx="3863612" cy="3084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9612" y="1318606"/>
            <a:ext cx="4428388" cy="3084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PPI v/s Price Range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8" name="Google Shape;20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5620" y="1248608"/>
            <a:ext cx="5712759" cy="3114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3d86b7ecf_0_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Display size v/s Price Range</a:t>
            </a:r>
            <a:endParaRPr/>
          </a:p>
        </p:txBody>
      </p:sp>
      <p:sp>
        <p:nvSpPr>
          <p:cNvPr id="214" name="Google Shape;214;g143d86b7ecf_0_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g143d86b7ecf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050" y="1327825"/>
            <a:ext cx="523742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594700" y="593600"/>
            <a:ext cx="37353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1400">
                <a:solidFill>
                  <a:srgbClr val="CC4125"/>
                </a:solidFill>
              </a:rPr>
              <a:t>Price Range, Battery Power and RAM size</a:t>
            </a:r>
            <a:endParaRPr/>
          </a:p>
        </p:txBody>
      </p:sp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25" y="1315950"/>
            <a:ext cx="4535525" cy="337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6550" y="1315950"/>
            <a:ext cx="4295625" cy="333414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5"/>
          <p:cNvSpPr txBox="1"/>
          <p:nvPr/>
        </p:nvSpPr>
        <p:spPr>
          <a:xfrm>
            <a:off x="-643825" y="67212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5"/>
          <p:cNvSpPr txBox="1"/>
          <p:nvPr>
            <p:ph type="title"/>
          </p:nvPr>
        </p:nvSpPr>
        <p:spPr>
          <a:xfrm>
            <a:off x="5097000" y="593600"/>
            <a:ext cx="37353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1400">
                <a:solidFill>
                  <a:srgbClr val="CC4125"/>
                </a:solidFill>
              </a:rPr>
              <a:t>Price Range, PPI and Screen Type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1400">
                <a:solidFill>
                  <a:srgbClr val="CC4125"/>
                </a:solidFill>
              </a:rPr>
              <a:t>Price Range, Display Size, Primary and Front Camera</a:t>
            </a:r>
            <a:endParaRPr/>
          </a:p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32" name="Google Shape;23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2400" y="1463713"/>
            <a:ext cx="4282925" cy="307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1463725"/>
            <a:ext cx="3975725" cy="307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1400">
                <a:solidFill>
                  <a:srgbClr val="CC4125"/>
                </a:solidFill>
              </a:rPr>
              <a:t>Price range, Number of Cores and Speed</a:t>
            </a:r>
            <a:endParaRPr/>
          </a:p>
        </p:txBody>
      </p:sp>
      <p:sp>
        <p:nvSpPr>
          <p:cNvPr id="239" name="Google Shape;2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40" name="Google Shape;24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8350" y="1075599"/>
            <a:ext cx="5124450" cy="38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Correlation Analysis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47" name="Google Shape;24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725" y="1017725"/>
            <a:ext cx="4690701" cy="401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0575" y="1051113"/>
            <a:ext cx="4478450" cy="377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type="title"/>
          </p:nvPr>
        </p:nvSpPr>
        <p:spPr>
          <a:xfrm>
            <a:off x="311700" y="416859"/>
            <a:ext cx="3910676" cy="4101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1600"/>
              <a:t>Model Implementation and Evaluation</a:t>
            </a:r>
            <a:endParaRPr/>
          </a:p>
        </p:txBody>
      </p:sp>
      <p:sp>
        <p:nvSpPr>
          <p:cNvPr id="254" name="Google Shape;25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55" name="Google Shape;255;p29"/>
          <p:cNvSpPr txBox="1"/>
          <p:nvPr/>
        </p:nvSpPr>
        <p:spPr>
          <a:xfrm>
            <a:off x="2348842" y="3598593"/>
            <a:ext cx="13043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  <a:endParaRPr/>
          </a:p>
        </p:txBody>
      </p:sp>
      <p:sp>
        <p:nvSpPr>
          <p:cNvPr id="256" name="Google Shape;256;p29"/>
          <p:cNvSpPr txBox="1"/>
          <p:nvPr/>
        </p:nvSpPr>
        <p:spPr>
          <a:xfrm>
            <a:off x="5647765" y="1845051"/>
            <a:ext cx="11564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Train Data</a:t>
            </a:r>
            <a:endParaRPr/>
          </a:p>
        </p:txBody>
      </p:sp>
      <p:pic>
        <p:nvPicPr>
          <p:cNvPr id="257" name="Google Shape;25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769" y="1208364"/>
            <a:ext cx="4886325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97113" y="2922733"/>
            <a:ext cx="485775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/>
        </p:nvSpPr>
        <p:spPr>
          <a:xfrm>
            <a:off x="0" y="3098198"/>
            <a:ext cx="8923662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YoAAAEWCAYAAAB42tAoAAAABHNCSVQICAgIfAhkiAAAAAlwSFlzAAALEgAACxIB0t1+/AAAADh0RVh0U29mdHdhcmUAbWF0cGxvdGxpYiB2ZXJzaW9uMy4yLjIsIGh0dHA6Ly9tYXRwbG90bGliLm9yZy+WH4yJAAAgAElEQVR4nO3deZwdVZn/8c8XEkiEkAjJD0MCBAUVCIjQog6LGRQnMCiOwgguEFyijoq4jYwimzouo4KCigGRXUAQjIAoI0IIe4cJEAhoJMEQIjRLmgABEnh+f5zTpPrmdvXtTlff7s73/Xr1q2s5VfVU3ar71Kmqe0oRgZmZWVfWa3YAZmY2sDlRmJlZKScKMzMr5URhZmalnCjMzKyUE4WZmZVyorCGSApJ2/bDciTpl5KelHTbWsznNElf76OYjpd0Xl/Mq8Hl7SXp/v5aXk+XL2lS3h+G9WdcZXqyf0q6TtLHqo5pKHGi6EOS9pR0k6R2SU9IulHSm9ZyntMkza4Zdpakb65dtNWoF28P7QnsC0yMiN17O/+I+GREfGMt4ug3tV9yEXFDRLyuWfHULl/SIknvaFY8A5GkN0uaXefvlGbHVoUBc0Yw2EnaBLgC+BRwMbABsBfwfDPjqkfSsIhY1ew4urA1sCginuntDCStHxEv9mFMvTbAt7X13iuBsyLijOJASZc0KZ5qRYT/+uAPaAGWdVPm48B8YDlwL7BrHn408LfC8H/Lw7cHngNeBJ4GlgHTgZXAC3nY73LZLYBLgTZgIXBkYbnHA5cA5wFPAR+rE9tZwGnANTmO64GtC+MD2DZ3jwbOyct6EDiGVDtdI94utsMWwEzgCWAB8PE8/KM1059QM13d+efYfwZcBTwDvCMP+2YePwV4CPgq8BiwCPhgyee0TV7/5Xl7nAqcV5xXTflFwDu62tbA7sDN+fNbmue3QS4/K2/bZ/I6vb92GXm9r8vT3wO8u+Zz+wlwZY73VuA1XazX2cAXc/eEvNxP5/7X5M9jveLygXOBl4AVOb7/BCblaQ8H/p636ddKtuUyYL3cfzrwaGH8ucBRhf3qF3kbLQG+CaxfKPsR0vHzJPAHut4/9wQWA1Ny/77AfUB73vbXk4+BvN7XAo/n9TgfGJPHfRm4tGZ9fgz8CJhK/ePokmZ/F1Xx1/QAhsofsEne2c4G9gNeWTP+4LzzvwkQsG3Hjp7HbZEP0vfnL43xedw0YHbNvM4ifwnm/vWAOcCxpJrMq4EHgH/J448nJZf35LIj68R/FumLZm9gw3wwzC6MLx6I5wC/BUblL42/AB/tKt46y5oF/BQYAexCSjj7NDJ9yfZoB/bI6zeCNRPFKuCHed3elrfx67pYxs2Fsnvn7dKTRNFpWwO7AW8h1eAnkb7sjqq3bWuXAQwnJdOv5s92nxzP6wrr/jgpGQ0jfdFd2MV6fYTVJxYfIJ2cXFQY99t661hcv9w/Kcd8el6/N5Bqztt3sdy/A7vl7vtJ++b2hXFvzN2XAT8HNgL+H3Ab8Ik87sC8HbbP63kMcFPtNiR9gS8Gds/Dx+btdVDelp/P+0JHotiWlEg2BMaR9s2T87jxeT/pSBzDgEfz57lOJYpBeY9C0pmSHpU0r8Hy/y7pXkn3SLqgipgi4inSmUzHAdQmaaakzXORjwHfi4jbI1kQEQ/maX8dEQ9HxEsRcRHwV9KB36g3AeMi4sSIeCEiHsgxHFIoc3NEXJ6XsaKL+VwZEbMi4nnga8BbJW1ZLCBp/Tzf/4qI5RGxCPgB8OFGAs3z2wP4SkQ8FxFzgTOAwxpf3bp+GxE35vV7rosyX4+I5yPietIZ+L/XiW8r0vbsKDsL+F0PY+m0rSNiTkTcEhGr8vb6OSlZNeItwMbAd/Jney3pEuehhTKXRcRtkS5xnU9KvvVcD+wpaT1SAvwe6bMgx3N9T1aSVONbERF3AneSEkZXy32bpFfl/kty/zakE6w783GyPymBPhMRjwInsXof/iTw7YiYn9fzv4FdJG1dWM7BpG27X0R0PAixP3BPRFwSESuBk4F/dEyQj8Nr8mfdRjpBeFset5SUOA7OxacCj0XEnB5up0FvUCYK0lnU1EYKStoO+C9gj4jYETiqqqDyTjwtIiYCk0m1hJPz6C1JZ3D1YjxM0lxJyyQty9OO7cGitwa26Jg+z+OrwOaFMosbmM/LZSLiadKliC1qyowlnZk9WBj2IOlSRiO2AJ6IiOW9nL4r3a3fk9H5vseDrLluHfHVK9vrWCS9VtIVkv4h6SnSl1yjn+8WwOKIeKkmnuL2+keh+1lSYllDRPyNdIa8C+n+2RXAw5JeR+8SRUPLzfOdQkpOs0iX0d6W/27I67Y1ab9aWtiHf06qWZDH/6gw7glSzby4HY4CLo6I4gnkFnTer6PYL2lzSRdKWpI/m/Po/NmcDXwod3+IdKlsnTMoE0U+y3uiOEzSayRdLWmOpBskvT6P+jjwk4h4Mk/7aD/FeB8poU3OgxaTrod2ks+ITgc+A2wWEWOAeaSDAFINZY3Z1/QvBhZGxJjC36iI2L9kmnperj1I2hjYFHi4psxjpEsrxTO5rUiX1RpZzsPAppJGdTF9d7qaf3fLfaWkjWqWWbtukK6P1yvb4RngFR09uYY1rptYfka6Rr5dRGxCSuKiMQ8DW+ZaQDGeRrdXretJl2E2iIgluf9w0s3ZuV1Ms7ZNTF9PSkxTcvdsUk2mmJwWky5fjS3sw5vkk7uO8Z+o2cdHRsRNheUcDLxH0ucKw5bSeb9WsZ+UtAPYKX82H6LzZ3M5sLOkycABpBrbOmdQJoouzAA+GxG7AV8iXQMHeC3w2vyo6i2SGqqJ9JSk10v6oqSJuX9L0uWBW3KRM4AvSdot/1Zg25wkNiLtqG15uiNYnVwAHgEmStqgZtirC/23AcslfUXSSEnrS5rci0dz98+P+G4AfAO4JSI6nR1HeproYuBbkkbldfgC6Uysq3iL0y8GbgK+LWmEpJ1JN7Eb/Z1C6fy7cYKkDSTtRTrof10nvgeB1kLZPYF3FYr8BRgh6V8lDSddK9+wm+WOIt3YfjqfwHyqzjq9eo2pkltJZ+v/KWm4pCk5ngu7WWZXriedlMzK/dfl/tnR9ZNiZfF1KyL+SroZ/iHg+nyZ9hHgfTmejss8fwR+IGkTSevlk7+OS3SnAf8laUcASaMlHVyzqIeBtwOfk9Sxja8EdpT0XqXffRwJvKowzSjSTfp2SRNIN7CLsT9HulR2AXBbRPy9t9thMBsSiSKf/f4T8GtJc0lV1vF59DBgO9LZzKHA6ZLGVBDGcuDNwK2SniEliHnAFyHdhwC+RdrhlpPOVDaNiHtJ1/hvJh08OwE3FuZ7LelJl39IeiwP+wWwQ66GX54P8ANIlxQWks76zyA9RdITFwDHkWpru7G6yl3rs6Qz6wdIZ4cXAGeWxFvrUNIN0YdJNzCPi4j/bTDGRuZfzz9IT8s8TDor/GSu9dXzAdJn+QRpe5zTMSIi2oH/IG3fJaTt8FA3y/5SnudyUu3xoprxxwNn58+z032TiHiBlBj2I32uPwUOK4m9O9eTvhw7EsVsUg1pVpdTwLeBY3J8X1qL5T5eOPG4nnTmfkehzGGkG/b3kj6rS8jHcURcBnwXuDBfIppH2iad5C/ytwNHS/pYRDxGqml8h3TTfzs6H18nALuSHoa4EvhNndjPJh2X6+RlJwClS3aDj6RJwBURMTn/huH+iBhfp9xpwK0R8cvc/yfg6Ii4vT/jHegknUV60uWYZsfS1/JZ+Hn53pFZj+QHHO4DXpVrQ+QrExOjzu8oIuKgJoRZqSFRo8gf3sKOqmi+tNPxBMblpNoEksaSLkU90Iw4zWxwyfeGvkB65PipmtFfVmoO5OU/el6LHxQG5S+zJf2K9OU/VtJDpMsDHwR+JukY0tMTF5Ie2fsD8E5J95J+qPXliHi8KYGb2aCRH2h4hPSUWad7mxFxNdC0Zlb626C99GRmZv1jSFx6MjOz6gy6S09jx46NSZMmNTsMM7NBZc6cOY9FRO1vfhoy6BLFpEmTaG1tbXYYZmaDiqSetjDwMl96MjOzUk4UZmZWyonCzMxKOVGYmVkpJwozMys16J56MrPqzF/aztXzHmHJshVMGDOSqZM3Z/vxQ7JVCusB1yjMDEhJYsashbSvWMn40SNoX7GSGbMWMn9pe7NDsyarLFHkdw3cJulOpVeQnlCnzDRJbUpvd5sr6WNVxWNm5a6e9wijRw5n9MjhrCe93H31vEeaHZo1WZWXnp4H9omIp/MLXmZL+n1E3FJT7qKI+EyFcZhZA5YsW8H40SM6DRs1YhhLlnX1inVbV1RWo4jk6dw7PP+5BUKzAWrCmJEsf25Vp2HLn1vFhDEjmxSRDRSV3qPIr+ScCzwKXBMRt9Yp9j5Jd0m6JL8+tN58pktqldTa1tZWZchm66ypkzenfcVK2les5KWIl7unTt682aFZk1WaKCLixYjYBZgI7J5fUF70O2BSROwMXEN65WC9+cyIiJaIaBk3rldtWplZN7YfP5rpe2/D6JHDWdr+HKNHDmf63tv4qSfrn8djI2KZpD+TXv4xrzC8+AKhM4Dv9Uc8Zlbf9uNHOzHYGqp86mmcpDG5eySwL+m9s8UyxXdcvxuYX1U8ZmbWO1XWKMYDZ0tan5SQLo6IKySdCLRGxEzgSEnvBlYBTwDTKozHzMx6YdC9CrWlpSX8Pgozs56RNCciWnozrX+ZbWZmpZwozMyslBOFmZmVcqIwM7NSThRmZlbKicLMzEo5UZiZWSknCjMzK+VEYWZmpZwozMyslBOFmZmVcqIwM7NSThRmZlbKicLMzEo5UZiZWSknCjMzK+VEYWZmpZwozMyslBOFmZmVqixRSBoh6TZJd0q6R9IJdcpsKOkiSQsk3SppUlXxmJlZ71RZo3ge2Cci3gDsAkyV9JaaMh8FnoyIbYGTgO9WGI+ZmfVCZYkikqdz7/D8FzXFDgTOzt2XAG+XpKpiMjOznqv0HoWk9SXNBR4FromIW2uKTAAWA0TEKqAd2KzOfKZLapXU2tbWVmXIZmZWo9JEEREvRsQuwERgd0mTezmfGRHREhEt48aN69sgzcysVL889RQRy4A/A1NrRi0BtgSQNAwYDTzeHzGZmVljqnzqaZykMbl7JLAvcF9NsZnA4bn7IODaiKi9j2FmZk00rMJ5jwfOlrQ+KSFdHBFXSDoRaI2ImcAvgHMlLQCeAA6pMB4zM+uFyhJFRNwFvLHO8GML3c8BB1cVg5mZrT3/MtvMzEo5UZiZWSknCjMzK+VEYWZmpZwozMyslBOFmZmVcqIwM7NSThRmZlbKicLMzEo5UZiZWSknCjMzK+VEYWZmpZwozMyslBOFmZmVcqIwM7NSThRmZlbKicLMzEo5UZiZWSknCjMzK1VZopC0paQ/S7pX0j2SPlenzBRJ7ZLm5r9j683LzMyaZ1iF814FfDEi7pA0Cpgj6ZqIuLem3A0RcUCFcZiZ2VqorEYREUsj4o7cvRyYD0yoanlmZlaNfrlHIWkS8Ebg1jqj3yrpTkm/l7RjF9NPl9QqqbWtra3CSM3MrFbliULSxsClwFER8VTN6DuArSPiDcApwOX15hERMyKiJSJaxo0bV23AZmbWSaWJQtJwUpI4PyJ+Uzs+Ip6KiKdz91XAcEljq4zJzMx6psqnngT8ApgfET/sosyrcjkk7Z7jebyqmMzMrOeqfOppD+DDwN2S5uZhXwW2AoiI04CDgE9JWgWsAA6JiKgwJjMz66HKEkVEzAbUTZlTgVOrisHMzNaef5ltZmalnCjMzKyUE4WZmZVyojAzs1JOFGZmVsqJwszMSnX7eKykDYH3AZOK5SPixOrCsnXB/KXtXD3vEZYsW8GEMSOZOnlzth8/utlhmVmNRmoUvwUOJDUb/kzhz6zX5i9tZ8ashbSvWMn40SNoX7GSGbMWMn9pe7NDM7MajfzgbmJETK08ElunXD3vEUaPHM7okcMBXv5/9bxHXKswG2AaqVHcJGmnyiOxdcqSZSsYNaLzecqoEcNYsmxFkyIys640UqPYE5gmaSHwPKlZjoiInSuNzIa0CWNG0r5i5cs1CYDlz61iwpiRTYzKzOppJFHsV3kUts6ZOnlzZsxaCKSaxPLnVtG+YiXvf9PEJkdmZrW6vfQUEQ8CY4B35b8xeZhZr20/fjTT996G0SOHs7T9OUaPHM70vbfx/QmzAaiRx2M/B3wc6Hjx0HmSZkTEKZVGZkPe9uNHOzGYDQKNXHr6KPDmiHgGQNJ3gZtJry41M7MhrpGnngS8WOh/kW7eM2FmZkNHIzWKXwK3Sros97+H9IpTMxti/Gt5q6eRm9k/BI4Ansh/R0TEyVUHZmb9y7+Wt650WaOQtElEPCVpU2BR/usYt2lEPFF9eGbWX/xreetKWY3igvx/DtBa+OvoLyVpS0l/lnSvpHvy01O1ZSTpx5IWSLpL0q69WAcz6wP+tbx1pcsaRUQckP9v08t5rwK+GBF3SBoFzJF0TUTcWyizH7Bd/nsz8LP838z6mX8tb13p9h6FpD81MqxWRCyNiDty93JgPjChptiBwDmR3AKMkTS+ocjNrE9Nnbw57StW0r5iJS9FvNw9dfLmzQ7NmqzsHsUI4BXAWEmvZPUjsZuw5hd+KUmTgDcCt9aMmgAsLvQ/lIctrZl+OjAdYKutturJom0A8xM2A0vHr+WLn8n73zTRn4mVPh77CeAoYAvSfYmORPEUcGqjC5C0MXApcFREPNWbICNiBjADoKWlJXozDxtYOp6wGT1yeKcnbNyMR3P51/JWT9k9ih8BP5L02d421yFpOClJnB8Rv6lTZAmwZaF/Yh5mQ5yfsDEbPLr9wV1EnCJpMrADMKIw/Jyy6SSJ9MO8+fm3GPXMBD4j6ULSTez2iFjaRVkbQpYsW8H40SM6DfMTNmYDUyONAh4HTCEliqtITyrNBkoTBbAH8GHgbklz87CvAlsBRMRpeX77AwuAZ0k/7LN1gJ+wMRs8GmnC4yDgDcD/RcQRkjYHzutuooiYTTdtQkVEAJ9uJFAbWvw+CrPBo5FGAVdExEvAKkmbAI/S+b6CWY/5fRRmg0cjNYpWSWOA00lPPz1NambcbK34CRuzwaE0UeQb0t+OiGXAaZKuBjaJiLv6JTozM2u60kQRESHpKmCn3L+oP4IyM7OBo5F7FHdIelPlkZiZ2YDUyD2KNwMflPQg8AzpSaaIiJ0rjczMzAaERhLFv1QehZmZDViNJAq3rWRmtg5rJFFcSUoWIjXhsQ1wP7BjhXGZmdkA0UhbTzsV+/Nb6P6jsojMzGxAaeSpp07yy4j8Fjozs3VEI40CfqHQux6wK/BwZRGZmdmA0sg9ilGF7lWkexaXVhOOmZkNNI3cozihPwIxM7OBqeyd2b+j5NHYiHh3JRGZmdmAUlaj+H7+/17gVax+B8WhwCNVBmVmZgNH2TuzrweQ9IOIaCmM+p2k1sojMzOzAaGRx2M3kvTqjh5J2wAbVReSmZkNJI089fR54DpJD5B+nb01ML3SqMzMbMBo5KmnqyVtB7w+D7ovIp7vbjpJZwIHAI9GxOQ646cAvwUW5kG/iYgTGw3czMz6RyM1CnJiuLOH8z4LOBU4p6TMDRFxQA/na2Zm/ajHTXg0KiJmAU9UNX8zM+sflSWKBr1V0p2Sfi+py9ZoJU2X1Cqpta2trT/jMzNb5zV06UnSe4E9ST/Amx0Rl/XBsu8Ato6IpyXtD1wObFevYETMAGYAtLS0+P0YZmb9qNsahaSfAp8E7gbmAZ+Q9JO1XXBEPBURT+fuq4Dhksau7XzNzKxvNVKj2AfYPiICQNLZwD1ru2BJrwIeiYiQtDspaT2+tvM1M7O+1UiiWABsBTyY+7fMw0pJ+hUwBRgr6SHgOGA4QEScBhwEfErSKmAFcEhHMjIzs4Gj0WbG50u6jXSPYnegVdJM6LpxwIg4tGymEXEq6fFZMzMbwBpJFMdWHoWZmQ1Yjfwy+/r+CMTMzAamsvdRzI6IPSUtp/N7KQRERGxSeXRmZtZ0Zc2M75n/j+qqjJmZDX2lv6OQtL6k+/orGDMzG3hKE0VEvAjcL2mrforHzMwGmEaeenolcE9+PPaZjoF+Z7aZ2bqhkUTx9cqjMDOzAauRRLF/RHylOEDSdwE/Nmtmtg5opJnxfesM26+vAzEzs4Gp7HcUnwL+A3i1pLsKo0YBN1YdmJmZDQxll54uAH4PfBs4ujB8eUT4zXVmZuuIsh/ctQPtQGnjfmZmNrQ1+1WoZmY2wDlRmJlZKScKMzMr5URhZmalnCjMzKyUE4WZmZWqLFFIOlPSo5LmdTFekn4saYGkuyTtWlUsZmbWe1XWKM4CppaM3w/YLv9NB35WYSxmZtZLlSWKiJgFlP2C+0DgnEhuAcZIGl9VPGZm1jvNvEcxAVhc6H8oD1uDpOmSWiW1trW19UtwZmaWDIqb2RExIyJaIqJl3LhxzQ7HzGyd0sxEsQTYstA/MQ8zM7MBpJmJYiZwWH766S1Ae0QsbWI8ZmZWRyNvuOsVSb8CpgBjJT0EHAcMB4iI04CrgP2BBcCzwBFVxWJmZr1XWaKIiNLmySMigE9XtXwzM+sbg+JmtpmZNY8ThZmZlXKiMDOzUk4UZmZWyonCzMxKOVGYmVkpJwozMyvlRGFmZqWcKMzMrJQThZmZlXKiMDOzUk4UZmZWyonCzMxKOVGYmVkpJwozMyvlRGFmZqWcKMzMrJQThZmZlXKiMDOzUpUmCklTJd0vaYGko+uMnyapTdLc/PexKuMxM7OeG1bVjCWtD/wE2Bd4CLhd0syIuLem6EUR8Zmq4jAzs7VTZY1id2BBRDwQES8AFwIHVrg8MzOrQJWJYgKwuND/UB5W632S7pJ0iaQt681I0nRJrZJa29raqojVzMy60Oyb2b8DJkXEzsA1wNn1CkXEjIhoiYiWcePG9WuAZmbruioTxRKgWEOYmIe9LCIej4jnc+8ZwG4VxmNmZr1QZaK4HdhO0jaSNgAOAWYWC0gaX+h9NzC/wnjMzKwXKnvqKSJWSfoM8AdgfeDMiLhH0olAa0TMBI6U9G5gFfAEMK2qeMzMrHcUEc2OoUdaWlqitbW12WGYmQ0qkuZEREtvpm32zWwzMxvgnCjMzKyUE4WZmZVyojAzs1JOFGZmVsqJwszMSjlRmJlZKScKMzMr5URhZmalnCjMzKyUE4WZmZVyojAzs1JOFGZmVsqJwszMSlX2PoqBZNLRV64xbNF3/rUJkaw9r8vANFTWZaisB3hd+tKQr1HU28Blwwcyr8vANFTWZaisB3hd+tqQTxRmZrZ2nCjMzKyUE4WZmZWqNFFImirpfkkLJB1dZ/yGki7K42+VNKnKeMzMrOcqSxSS1gd+AuwH7AAcKmmHmmIfBZ6MiG2Bk4DvVhWPmZn1TpU1it2BBRHxQES8AFwIHFhT5kDg7Nx9CfB2SaowJjMz66EqE8UEYHGh/6E8rG6ZiFgFtAOb1c5I0nRJrZJa29raKgrXzMzqGRQ3syNiRkS0RETLuHHjmh2Omdk6pcpEsQTYstA/MQ+rW0bSMGA08HiFMZmZWQ9VmShuB7aTtI2kDYBDgJk1ZWYCh+fug4BrIyL6MoiufuY+GH/K73UZmIbKugyV9QCvS19TH38vd565tD9wMrA+cGZEfEvSiUBrRMyUNAI4F3gj8ARwSEQ8UDbPlpaWaG1trSxmM7OhSNKciGjpzbSVNgoYEVcBV9UMO7bQ/RxwcJUxmJnZ2hkUN7PNzKx5nCjMzKyUE4WZmZVyojAzs1KVPvVUBUltwIO9nHws8FgfhtNMXpeBaaisy1BZD/C6dNg6Inr1i+VBlyjWhqTW3j4eNtB4XQamobIuQ2U9wOvSF3zpyczMSjlRmJlZqXUtUcxodgB9yOsyMA2VdRkq6wFel7W2Tt2jMDOznlvXahRmZtZDThRmZlZqUCQKSSHpvEL/MEltkq7oo/kfL+lLfTGvBpf3NUn3SLpL0lxJb+6DefbLOkjaLMc8V9I/JC0p9G/Qh8uZsrafr6STJB1V6P+DpDMK/T+Q9IUG5jNJ0ry1iaWBZTy9FtM2vD9JmiZpi94uqzCfRZLGru18erjMFwv72lxJk+qUuUrSmDrDm318LJN0bz8sf5qkU/t6vpW2HtuHngEmSxoZESuAfVnzJUiDgqS3AgcAu0bE8/lg67Mv2KpFxOPALpAOPuDpiPh+U4Pq2o3AvwMnS1qP9GOlTQrj/wn4fDMC6yu92J+mAfOAh3uwjGH5VcXNtiIidqk3QpJI91z37+eYOunq+MhJrdcnPs3+DAZFjSK7Cuh4U8ehwK86RkjaVNLl+YzqFkk75+HHSzpT0nWSHpB0ZGGar0n6i6TZwOsKwz8u6XZJd0q6VNIrJI2StFDS8Fxmk2J/D40HHouI5wEi4rGIeLh4hiapRdJ1A3gdOpF0lqSDCv1PF7q/nGO5S9IJedhGkq7M8c2T9P48fKqk+yTdAby3MI/dJd0s6f8k3STpdXn4LEm7FMrNlvSGQmg3AW/N3TuSviCXS3qlpA2B7YGQdL2kObnGMT7Pa7cc353ApwvLmCbpN5KulvRXSd8rjHtnjvMOSb+WtHEe/h1J9+Zt8P08bJtc9m5J3yzMY2NJf8rzuFvSgXn4iepcO/qWpM/R9f50bN7u8yTNUHIQ0AKcr3SWO7Kb/e5cSTcC5yqdKf9RqeZyBqBCLJfn7XePpOl52EcknVwo83FJJ9Xbf3pLqaZ3v6RzSJ/tljXrMyCOj4L1JZ2et9MfJY3My7pOUkvuHitpUe6eJmmmpGuBP0kan/f5uflz3SuXOyKv523AHoX1fJekW/Nx87+SNpe0Xt5vx+Uy60la0NHfpYgY8H/A08DOwCXACGAuMAW4Io8/BTgud+8DzM3dx5O+LDYknU0+DgwHdgPuBl5BOsNcAHwpT7NZYbnfBD6bu38JvCd3Twd+0Mt12TjH/xfgp8Db8vBFwNjc3QJcN1DXoTDv44EvAWcBBxU/r/z/naTH+UQ6KbkC2Bt4H3B6ofzo/LkuBrbL5S8ufL6bAMNy9zuAS3P34cDJufu1pBdi1ca4ENgK+ATwSeAbwHxtVdAAAAjkSURBVP6kA+rmvG3H5bLvJ71gC+AuYO/c/T/AvNw9DXigEPODpNf5jgVmARvlcl8BjgU2A+5n9ROGY/L/mcBhufvThW02DNgkd4/Nn6uAScAdefh6wN/yvLvanzYtbINzgXfl7uuAlsK4RXS9380BRub+HwPH5u5/BaIw3ab5/0jSF3ZHXH8DhudxNwE7reX+9mJe17nAZXmbvAS8pXZ9GEDHR+6eBKwCdsn9FwMfqv1McuyLCvvaQ4Xt+0Xga7l7fWAU6UTh78A4Uk3yRuDUXOaVrN7vPtaxPsBxwFGFY/TS7tZl0NQoIuIu0sY+lJqXIQF7kg4GIuJaYDNJHZcYroyI5yPiMeBRYHNgL+CyiHg2Ip6i8ytaJ0u6QdLdwAdJZ6IAZwBH5O4jSDtVb9bjadJOPB1oAy6SNK2byQbUOvTAO/Pf/wF3AK8nJYK7gX0lfVfSXhHRnsctjIi/RtqDzyvMZzTwa6X7BCcV1ufXwAH5rO8jpIRV6ybSJaZ/IiWGmwv9S4DJwDWS5gLHABOVrnGPiYhZeR7n1szzTxHRHunFW/cCWwNvAXYAbszzOjwPbweeA34h6b3As3kee7C6Vlycv4D/lnQX8L/ABGDziFgEPC7pjR3bNCIeL9mf/jmfTd5NOnnakZ6bGelSL6QEfx5ARFwJPFkod6RSzesWUtLcLsd1LenzeT0pYdzdixiKVkTELvnv3/KwByPiljplB+LxsTAi5ubuOaTvs+5cExFP5O7bgSOULmntFBHLgTeTkntbRLwAXFSYdiLwh7yeX2b1ep4JHJa7P0ID6zlY7lF0mAl8n1Sb2KzBaZ4vdL9I9+t8Fums4s58wE0BiIgbc1V3CrB+RPT65mZEvEg6i7guf4iHk842OhL3iIG+DjVejl3pXkDHNXIB346In9dOIGlX0pn9NyX9iTXfp170DeDPEfFvStd6rwOIiGclXQMcSLoXsVudaW8kJYWdSGe7i0lnZk/l+UyIiLcWJ1Cdm6E16n0eIh3Uh9YWlrQ78HbSe+E/Q/rihnRWXuuDpLPD3SJiZb4M0bE/nEE6y3wV6WBPM1lzf/oEqQbeEhGL8xdL7T7VoWy/e6aLaYrrNoVUy3tr/jyuq4n3q8B9VHdS0m2MdZxF/x4fHWr3m5G5u6HPICJmSdqbVKM7S9IPSftxV04BfhjptdNTSDUc8j7xiKR9gN1J+1ypQVOjyM4ETqhzZnIDeWXzBnksn0V0ZRbwnnyNdhTwrsK4UcDSfJZauwHPAS5gLXZ6Sa+TtF1h0C6kyxeLWP1F974GZtW0dahjEatjfzfp0hjAH4CPaPW1+gmS/p/SUzfPRsR5pMs6u5K+TCZJek2etviFO5rVDy9Mq1n2GaTLIrdHxJOs6SbSzd4nIuLFfHY2hnTv4lfAOKUbwkgaLmnHiFgGLJO0Z55HtwcS6Wx6D0nb5nltJOm1ed1HR3ot8OeBjnsoNwKH1Jn/aODRnCT+mVQr6XAZMBV4E2nbdrU/3Z+7H8vLP6gwfjlp/+iwiMb2u1nAB/Iy9yNd1uiI98mcJF5PqlkBEBG3kmoYH6BwT7GfDKTjozuLWP0ZHNRVIUlbA49ExOmk/X5X4FbgbUr3kIbT+dXSxePm8JrZnUGqIf46n2iUGlQ1ioh4iPSlUOt44MxcXX+WNTdK7XzukHQRcCfpUs7thdFfJ238tvy/eFCdT7qmuTY7/cbAKfmsdRXp2ul00o3VX0j6BvmMeQCvQ63Tgd/myw9Xk8+CIuKPkrYHbpYE6V7Th4Btgf+R9BKwEvhURDyndCP0SknPkpJ/R9zfA86WdAxwZXHBETFH0lN0fWDfTbrue0HNsI0j4lGlG7w/ljSadDycDNxDuvRwpqQA/tjdBoiItnx2+iulG+WQLmUtz9tmBKnW0fE47ueACyR9BfhtYVbnA7/LNYNWUgLtWMYLkv4MLCsc3F3tT8tINah/0HnfOAs4TdIKUrI8gcb2uxPyut1DSr5/z8OvBj4paT4pQdVeBrqYdF2+XhKvzAA7PrrzfeDijv2/pNwU4MuSVpKOpcMiYmmuMd5M+sznFsofT7pk+yTpMuA2hXEzScdMQwnRTXj0QP5SOTAiPtzsWHprKKxDUa6dXAe8PiJeanI4lcqX9e4ADo6IvzY7nkYo/RbmpIj4U7NjacRQOz66ovSU1UkRsVcj5QdVjaKZJJ0C7Ee6rj4oDYV1KJJ0GPAt4AvrQJLYgfTU2GWDIUnkGs5twJ2DKEkMqeOjK5KOBj5FY5dU0zSuUZiZWZnBdjPbzMz6mROFmZmVcqIwM7NSThRmvaBC+zwlZSppydOsv/mpJ7MBSNIDpOZBOuwQEa9uVjy2bnONwoY8pRZsj8zdJym1xomkfSSdn7u7avl1N9VpXbYw7/WUWs/9Zu4/Qn3TkufMiDig44/yJk7MKuVEYeuCG0iNxEFqIXXj3NzBXsAspWapjwHeERG7kn4R/YVc5hRSy7i7kZqQ+VZhvsNIv+T9a0Qck5PICaQEsSepkcAOs0mtnL4RuBD4z/zbj/NY/Tz7O0i/O2jr29U3Wzu+9GTrgjnAbkotCj9P+nVzCylRHEnnll8hNWp4M+kdBh2ty0Jq2nlpYb4/By6OiI7k8XJLngC5CYnX5nETSS27js/zX5iHn0lqwuNkGmzJ06y/uUZhQ15ErCR9MU8jtVN0A/DPpDan5rO65deOJqx3iIiP5uH3FIbvFBHvLMz6JlJz3l21zFp0Cuk9ATuRWncdkWNbDBRb8vx9H6yyWZ9yorB1xQ2klyzNyt2fJL3TIeii5VdSI3drtC5bmOcvSO9GuVjSMPqpJU+z/uZEYeuKG0hvA7s5Ih4hvUzoBkgtv5JqG7/KLRDfTGpk8AVSs8/fzS3jziW92+JlEfFD0ouZzgUeIbXYeTOpGfH5haLHk1rynAM8VhPbTFIrsL7sZAOS23oya7J6LXlKOjkijuqq36w/+Wa2WROVtOTZIunyQv/Y/ovKrDPXKMzMrJTvUZiZWSknCjMzK+VEYWZmpZwozMyslBOFmZmV+v/YUmAzi9RVAwAAAABJRU5ErkJggg==" id="67" name="Google Shape;67;p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YoAAAEWCAYAAAB42tAoAAAABHNCSVQICAgIfAhkiAAAAAlwSFlzAAALEgAACxIB0t1+/AAAADh0RVh0U29mdHdhcmUAbWF0cGxvdGxpYiB2ZXJzaW9uMy4yLjIsIGh0dHA6Ly9tYXRwbG90bGliLm9yZy+WH4yJAAAgAElEQVR4nO3deZwdVZn/8c8XEkiEkAjJD0MCBAUVCIjQog6LGRQnMCiOwgguEFyijoq4jYwimzouo4KCigGRXUAQjIAoI0IIe4cJEAhoJMEQIjRLmgABEnh+f5zTpPrmdvXtTlff7s73/Xr1q2s5VfVU3ar71Kmqe0oRgZmZWVfWa3YAZmY2sDlRmJlZKScKMzMr5URhZmalnCjMzKyUE4WZmZVyorCGSApJ2/bDciTpl5KelHTbWsznNElf76OYjpd0Xl/Mq8Hl7SXp/v5aXk+XL2lS3h+G9WdcZXqyf0q6TtLHqo5pKHGi6EOS9pR0k6R2SU9IulHSm9ZyntMkza4Zdpakb65dtNWoF28P7QnsC0yMiN17O/+I+GREfGMt4ug3tV9yEXFDRLyuWfHULl/SIknvaFY8A5GkN0uaXefvlGbHVoUBc0Yw2EnaBLgC+BRwMbABsBfwfDPjqkfSsIhY1ew4urA1sCginuntDCStHxEv9mFMvTbAt7X13iuBsyLijOJASZc0KZ5qRYT/+uAPaAGWdVPm48B8YDlwL7BrHn408LfC8H/Lw7cHngNeBJ4GlgHTgZXAC3nY73LZLYBLgTZgIXBkYbnHA5cA5wFPAR+rE9tZwGnANTmO64GtC+MD2DZ3jwbOyct6EDiGVDtdI94utsMWwEzgCWAB8PE8/KM1059QM13d+efYfwZcBTwDvCMP+2YePwV4CPgq8BiwCPhgyee0TV7/5Xl7nAqcV5xXTflFwDu62tbA7sDN+fNbmue3QS4/K2/bZ/I6vb92GXm9r8vT3wO8u+Zz+wlwZY73VuA1XazX2cAXc/eEvNxP5/7X5M9jveLygXOBl4AVOb7/BCblaQ8H/p636ddKtuUyYL3cfzrwaGH8ucBRhf3qF3kbLQG+CaxfKPsR0vHzJPAHut4/9wQWA1Ny/77AfUB73vbXk4+BvN7XAo/n9TgfGJPHfRm4tGZ9fgz8CJhK/ePokmZ/F1Xx1/QAhsofsEne2c4G9gNeWTP+4LzzvwkQsG3Hjp7HbZEP0vfnL43xedw0YHbNvM4ifwnm/vWAOcCxpJrMq4EHgH/J448nJZf35LIj68R/FumLZm9gw3wwzC6MLx6I5wC/BUblL42/AB/tKt46y5oF/BQYAexCSjj7NDJ9yfZoB/bI6zeCNRPFKuCHed3elrfx67pYxs2Fsnvn7dKTRNFpWwO7AW8h1eAnkb7sjqq3bWuXAQwnJdOv5s92nxzP6wrr/jgpGQ0jfdFd2MV6fYTVJxYfIJ2cXFQY99t661hcv9w/Kcd8el6/N5Bqztt3sdy/A7vl7vtJ++b2hXFvzN2XAT8HNgL+H3Ab8Ik87sC8HbbP63kMcFPtNiR9gS8Gds/Dx+btdVDelp/P+0JHotiWlEg2BMaR9s2T87jxeT/pSBzDgEfz57lOJYpBeY9C0pmSHpU0r8Hy/y7pXkn3SLqgipgi4inSmUzHAdQmaaakzXORjwHfi4jbI1kQEQ/maX8dEQ9HxEsRcRHwV9KB36g3AeMi4sSIeCEiHsgxHFIoc3NEXJ6XsaKL+VwZEbMi4nnga8BbJW1ZLCBp/Tzf/4qI5RGxCPgB8OFGAs3z2wP4SkQ8FxFzgTOAwxpf3bp+GxE35vV7rosyX4+I5yPietIZ+L/XiW8r0vbsKDsL+F0PY+m0rSNiTkTcEhGr8vb6OSlZNeItwMbAd/Jney3pEuehhTKXRcRtkS5xnU9KvvVcD+wpaT1SAvwe6bMgx3N9T1aSVONbERF3AneSEkZXy32bpFfl/kty/zakE6w783GyPymBPhMRjwInsXof/iTw7YiYn9fzv4FdJG1dWM7BpG27X0R0PAixP3BPRFwSESuBk4F/dEyQj8Nr8mfdRjpBeFset5SUOA7OxacCj0XEnB5up0FvUCYK0lnU1EYKStoO+C9gj4jYETiqqqDyTjwtIiYCk0m1hJPz6C1JZ3D1YjxM0lxJyyQty9OO7cGitwa26Jg+z+OrwOaFMosbmM/LZSLiadKliC1qyowlnZk9WBj2IOlSRiO2AJ6IiOW9nL4r3a3fk9H5vseDrLluHfHVK9vrWCS9VtIVkv4h6SnSl1yjn+8WwOKIeKkmnuL2+keh+1lSYllDRPyNdIa8C+n+2RXAw5JeR+8SRUPLzfOdQkpOs0iX0d6W/27I67Y1ab9aWtiHf06qWZDH/6gw7glSzby4HY4CLo6I4gnkFnTer6PYL2lzSRdKWpI/m/Po/NmcDXwod3+IdKlsnTMoE0U+y3uiOEzSayRdLWmOpBskvT6P+jjwk4h4Mk/7aD/FeB8poU3OgxaTrod2ks+ITgc+A2wWEWOAeaSDAFINZY3Z1/QvBhZGxJjC36iI2L9kmnperj1I2hjYFHi4psxjpEsrxTO5rUiX1RpZzsPAppJGdTF9d7qaf3fLfaWkjWqWWbtukK6P1yvb4RngFR09uYY1rptYfka6Rr5dRGxCSuKiMQ8DW+ZaQDGeRrdXretJl2E2iIgluf9w0s3ZuV1Ms7ZNTF9PSkxTcvdsUk2mmJwWky5fjS3sw5vkk7uO8Z+o2cdHRsRNheUcDLxH0ucKw5bSeb9WsZ+UtAPYKX82H6LzZ3M5sLOkycABpBrbOmdQJoouzAA+GxG7AV8iXQMHeC3w2vyo6i2SGqqJ9JSk10v6oqSJuX9L0uWBW3KRM4AvSdot/1Zg25wkNiLtqG15uiNYnVwAHgEmStqgZtirC/23AcslfUXSSEnrS5rci0dz98+P+G4AfAO4JSI6nR1HeproYuBbkkbldfgC6Uysq3iL0y8GbgK+LWmEpJ1JN7Eb/Z1C6fy7cYKkDSTtRTrof10nvgeB1kLZPYF3FYr8BRgh6V8lDSddK9+wm+WOIt3YfjqfwHyqzjq9eo2pkltJZ+v/KWm4pCk5ngu7WWZXriedlMzK/dfl/tnR9ZNiZfF1KyL+SroZ/iHg+nyZ9hHgfTmejss8fwR+IGkTSevlk7+OS3SnAf8laUcASaMlHVyzqIeBtwOfk9Sxja8EdpT0XqXffRwJvKowzSjSTfp2SRNIN7CLsT9HulR2AXBbRPy9t9thMBsSiSKf/f4T8GtJc0lV1vF59DBgO9LZzKHA6ZLGVBDGcuDNwK2SniEliHnAFyHdhwC+RdrhlpPOVDaNiHtJ1/hvJh08OwE3FuZ7LelJl39IeiwP+wWwQ66GX54P8ANIlxQWks76zyA9RdITFwDHkWpru7G6yl3rs6Qz6wdIZ4cXAGeWxFvrUNIN0YdJNzCPi4j/bTDGRuZfzz9IT8s8TDor/GSu9dXzAdJn+QRpe5zTMSIi2oH/IG3fJaTt8FA3y/5SnudyUu3xoprxxwNn58+z032TiHiBlBj2I32uPwUOK4m9O9eTvhw7EsVsUg1pVpdTwLeBY3J8X1qL5T5eOPG4nnTmfkehzGGkG/b3kj6rS8jHcURcBnwXuDBfIppH2iad5C/ytwNHS/pYRDxGqml8h3TTfzs6H18nALuSHoa4EvhNndjPJh2X6+RlJwClS3aDj6RJwBURMTn/huH+iBhfp9xpwK0R8cvc/yfg6Ii4vT/jHegknUV60uWYZsfS1/JZ+Hn53pFZj+QHHO4DXpVrQ+QrExOjzu8oIuKgJoRZqSFRo8gf3sKOqmi+tNPxBMblpNoEksaSLkU90Iw4zWxwyfeGvkB65PipmtFfVmoO5OU/el6LHxQG5S+zJf2K9OU/VtJDpMsDHwR+JukY0tMTF5Ie2fsD8E5J95J+qPXliHi8KYGb2aCRH2h4hPSUWad7mxFxNdC0Zlb626C99GRmZv1jSFx6MjOz6gy6S09jx46NSZMmNTsMM7NBZc6cOY9FRO1vfhoy6BLFpEmTaG1tbXYYZmaDiqSetjDwMl96MjOzUk4UZmZWyonCzMxKOVGYmVkpJwozMys16J56MrPqzF/aztXzHmHJshVMGDOSqZM3Z/vxQ7JVCusB1yjMDEhJYsashbSvWMn40SNoX7GSGbMWMn9pe7NDsyarLFHkdw3cJulOpVeQnlCnzDRJbUpvd5sr6WNVxWNm5a6e9wijRw5n9MjhrCe93H31vEeaHZo1WZWXnp4H9omIp/MLXmZL+n1E3FJT7qKI+EyFcZhZA5YsW8H40SM6DRs1YhhLlnX1inVbV1RWo4jk6dw7PP+5BUKzAWrCmJEsf25Vp2HLn1vFhDEjmxSRDRSV3qPIr+ScCzwKXBMRt9Yp9j5Jd0m6JL8+tN58pktqldTa1tZWZchm66ypkzenfcVK2les5KWIl7unTt682aFZk1WaKCLixYjYBZgI7J5fUF70O2BSROwMXEN65WC9+cyIiJaIaBk3rldtWplZN7YfP5rpe2/D6JHDWdr+HKNHDmf63tv4qSfrn8djI2KZpD+TXv4xrzC8+AKhM4Dv9Uc8Zlbf9uNHOzHYGqp86mmcpDG5eySwL+m9s8UyxXdcvxuYX1U8ZmbWO1XWKMYDZ0tan5SQLo6IKySdCLRGxEzgSEnvBlYBTwDTKozHzMx6YdC9CrWlpSX8Pgozs56RNCciWnozrX+ZbWZmpZwozMyslBOFmZmVcqIwM7NSThRmZlbKicLMzEo5UZiZWSknCjMzK+VEYWZmpZwozMyslBOFmZmVcqIwM7NSThRmZlbKicLMzEo5UZiZWSknCjMzK+VEYWZmpZwozMyslBOFmZmVqixRSBoh6TZJd0q6R9IJdcpsKOkiSQsk3SppUlXxmJlZ71RZo3ge2Cci3gDsAkyV9JaaMh8FnoyIbYGTgO9WGI+ZmfVCZYkikqdz7/D8FzXFDgTOzt2XAG+XpKpiMjOznqv0HoWk9SXNBR4FromIW2uKTAAWA0TEKqAd2KzOfKZLapXU2tbWVmXIZmZWo9JEEREvRsQuwERgd0mTezmfGRHREhEt48aN69sgzcysVL889RQRy4A/A1NrRi0BtgSQNAwYDTzeHzGZmVljqnzqaZykMbl7JLAvcF9NsZnA4bn7IODaiKi9j2FmZk00rMJ5jwfOlrQ+KSFdHBFXSDoRaI2ImcAvgHMlLQCeAA6pMB4zM+uFyhJFRNwFvLHO8GML3c8BB1cVg5mZrT3/MtvMzEo5UZiZWSknCjMzK+VEYWZmpZwozMyslBOFmZmVcqIwM7NSThRmZlbKicLMzEo5UZiZWSknCjMzK+VEYWZmpZwozMyslBOFmZmVcqIwM7NSThRmZlbKicLMzEo5UZiZWSknCjMzK1VZopC0paQ/S7pX0j2SPlenzBRJ7ZLm5r9j683LzMyaZ1iF814FfDEi7pA0Cpgj6ZqIuLem3A0RcUCFcZiZ2VqorEYREUsj4o7cvRyYD0yoanlmZlaNfrlHIWkS8Ebg1jqj3yrpTkm/l7RjF9NPl9QqqbWtra3CSM3MrFbliULSxsClwFER8VTN6DuArSPiDcApwOX15hERMyKiJSJaxo0bV23AZmbWSaWJQtJwUpI4PyJ+Uzs+Ip6KiKdz91XAcEljq4zJzMx6psqnngT8ApgfET/sosyrcjkk7Z7jebyqmMzMrOeqfOppD+DDwN2S5uZhXwW2AoiI04CDgE9JWgWsAA6JiKgwJjMz66HKEkVEzAbUTZlTgVOrisHMzNaef5ltZmalnCjMzKyUE4WZmZVyojAzs1JOFGZmVsqJwszMSnX7eKykDYH3AZOK5SPixOrCsnXB/KXtXD3vEZYsW8GEMSOZOnlzth8/utlhmVmNRmoUvwUOJDUb/kzhz6zX5i9tZ8ashbSvWMn40SNoX7GSGbMWMn9pe7NDM7MajfzgbmJETK08ElunXD3vEUaPHM7okcMBXv5/9bxHXKswG2AaqVHcJGmnyiOxdcqSZSsYNaLzecqoEcNYsmxFkyIys640UqPYE5gmaSHwPKlZjoiInSuNzIa0CWNG0r5i5cs1CYDlz61iwpiRTYzKzOppJFHsV3kUts6ZOnlzZsxaCKSaxPLnVtG+YiXvf9PEJkdmZrW6vfQUEQ8CY4B35b8xeZhZr20/fjTT996G0SOHs7T9OUaPHM70vbfx/QmzAaiRx2M/B3wc6Hjx0HmSZkTEKZVGZkPe9uNHOzGYDQKNXHr6KPDmiHgGQNJ3gZtJry41M7MhrpGnngS8WOh/kW7eM2FmZkNHIzWKXwK3Sros97+H9IpTMxti/Gt5q6eRm9k/BI4Ansh/R0TEyVUHZmb9y7+Wt650WaOQtElEPCVpU2BR/usYt2lEPFF9eGbWX/xreetKWY3igvx/DtBa+OvoLyVpS0l/lnSvpHvy01O1ZSTpx5IWSLpL0q69WAcz6wP+tbx1pcsaRUQckP9v08t5rwK+GBF3SBoFzJF0TUTcWyizH7Bd/nsz8LP838z6mX8tb13p9h6FpD81MqxWRCyNiDty93JgPjChptiBwDmR3AKMkTS+ocjNrE9Nnbw57StW0r5iJS9FvNw9dfLmzQ7NmqzsHsUI4BXAWEmvZPUjsZuw5hd+KUmTgDcCt9aMmgAsLvQ/lIctrZl+OjAdYKutturJom0A8xM2A0vHr+WLn8n73zTRn4mVPh77CeAoYAvSfYmORPEUcGqjC5C0MXApcFREPNWbICNiBjADoKWlJXozDxtYOp6wGT1yeKcnbNyMR3P51/JWT9k9ih8BP5L02d421yFpOClJnB8Rv6lTZAmwZaF/Yh5mQ5yfsDEbPLr9wV1EnCJpMrADMKIw/Jyy6SSJ9MO8+fm3GPXMBD4j6ULSTez2iFjaRVkbQpYsW8H40SM6DfMTNmYDUyONAh4HTCEliqtITyrNBkoTBbAH8GHgbklz87CvAlsBRMRpeX77AwuAZ0k/7LN1gJ+wMRs8GmnC4yDgDcD/RcQRkjYHzutuooiYTTdtQkVEAJ9uJFAbWvw+CrPBo5FGAVdExEvAKkmbAI/S+b6CWY/5fRRmg0cjNYpWSWOA00lPPz1NambcbK34CRuzwaE0UeQb0t+OiGXAaZKuBjaJiLv6JTozM2u60kQRESHpKmCn3L+oP4IyM7OBo5F7FHdIelPlkZiZ2YDUyD2KNwMflPQg8AzpSaaIiJ0rjczMzAaERhLFv1QehZmZDViNJAq3rWRmtg5rJFFcSUoWIjXhsQ1wP7BjhXGZmdkA0UhbTzsV+/Nb6P6jsojMzGxAaeSpp07yy4j8Fjozs3VEI40CfqHQux6wK/BwZRGZmdmA0sg9ilGF7lWkexaXVhOOmZkNNI3cozihPwIxM7OBqeyd2b+j5NHYiHh3JRGZmdmAUlaj+H7+/17gVax+B8WhwCNVBmVmZgNH2TuzrweQ9IOIaCmM+p2k1sojMzOzAaGRx2M3kvTqjh5J2wAbVReSmZkNJI089fR54DpJD5B+nb01ML3SqMzMbMBo5KmnqyVtB7w+D7ovIp7vbjpJZwIHAI9GxOQ646cAvwUW5kG/iYgTGw3czMz6RyM1CnJiuLOH8z4LOBU4p6TMDRFxQA/na2Zm/ajHTXg0KiJmAU9UNX8zM+sflSWKBr1V0p2Sfi+py9ZoJU2X1Cqpta2trT/jMzNb5zV06UnSe4E9ST/Amx0Rl/XBsu8Ato6IpyXtD1wObFevYETMAGYAtLS0+P0YZmb9qNsahaSfAp8E7gbmAZ+Q9JO1XXBEPBURT+fuq4Dhksau7XzNzKxvNVKj2AfYPiICQNLZwD1ru2BJrwIeiYiQtDspaT2+tvM1M7O+1UiiWABsBTyY+7fMw0pJ+hUwBRgr6SHgOGA4QEScBhwEfErSKmAFcEhHMjIzs4Gj0WbG50u6jXSPYnegVdJM6LpxwIg4tGymEXEq6fFZMzMbwBpJFMdWHoWZmQ1Yjfwy+/r+CMTMzAamsvdRzI6IPSUtp/N7KQRERGxSeXRmZtZ0Zc2M75n/j+qqjJmZDX2lv6OQtL6k+/orGDMzG3hKE0VEvAjcL2mrforHzMwGmEaeenolcE9+PPaZjoF+Z7aZ2bqhkUTx9cqjMDOzAauRRLF/RHylOEDSdwE/Nmtmtg5opJnxfesM26+vAzEzs4Gp7HcUnwL+A3i1pLsKo0YBN1YdmJmZDQxll54uAH4PfBs4ujB8eUT4zXVmZuuIsh/ctQPtQGnjfmZmNrQ1+1WoZmY2wDlRmJlZKScKMzMr5URhZmalnCjMzKyUE4WZmZWqLFFIOlPSo5LmdTFekn4saYGkuyTtWlUsZmbWe1XWKM4CppaM3w/YLv9NB35WYSxmZtZLlSWKiJgFlP2C+0DgnEhuAcZIGl9VPGZm1jvNvEcxAVhc6H8oD1uDpOmSWiW1trW19UtwZmaWDIqb2RExIyJaIqJl3LhxzQ7HzGyd0sxEsQTYstA/MQ8zM7MBpJmJYiZwWH766S1Ae0QsbWI8ZmZWRyNvuOsVSb8CpgBjJT0EHAcMB4iI04CrgP2BBcCzwBFVxWJmZr1XWaKIiNLmySMigE9XtXwzM+sbg+JmtpmZNY8ThZmZlXKiMDOzUk4UZmZWyonCzMxKOVGYmVkpJwozMyvlRGFmZqWcKMzMrJQThZmZlXKiMDOzUk4UZmZWyonCzMxKOVGYmVkpJwozMyvlRGFmZqWcKMzMrJQThZmZlXKiMDOzUpUmCklTJd0vaYGko+uMnyapTdLc/PexKuMxM7OeG1bVjCWtD/wE2Bd4CLhd0syIuLem6EUR8Zmq4jAzs7VTZY1id2BBRDwQES8AFwIHVrg8MzOrQJWJYgKwuND/UB5W632S7pJ0iaQt681I0nRJrZJa29raqojVzMy60Oyb2b8DJkXEzsA1wNn1CkXEjIhoiYiWcePG9WuAZmbruioTxRKgWEOYmIe9LCIej4jnc+8ZwG4VxmNmZr1QZaK4HdhO0jaSNgAOAWYWC0gaX+h9NzC/wnjMzKwXKnvqKSJWSfoM8AdgfeDMiLhH0olAa0TMBI6U9G5gFfAEMK2qeMzMrHcUEc2OoUdaWlqitbW12WGYmQ0qkuZEREtvpm32zWwzMxvgnCjMzKyUE4WZmZVyojAzs1JOFGZmVsqJwszMSjlRmJlZKScKMzMr5URhZmalnCjMzKyUE4WZmZVyojAzs1JOFGZmVsqJwszMSlX2PoqBZNLRV64xbNF3/rUJkaw9r8vANFTWZaisB3hd+tKQr1HU28Blwwcyr8vANFTWZaisB3hd+tqQTxRmZrZ2nCjMzKyUE4WZmZWqNFFImirpfkkLJB1dZ/yGki7K42+VNKnKeMzMrOcqSxSS1gd+AuwH7AAcKmmHmmIfBZ6MiG2Bk4DvVhWPmZn1TpU1it2BBRHxQES8AFwIHFhT5kDg7Nx9CfB2SaowJjMz66EqE8UEYHGh/6E8rG6ZiFgFtAOb1c5I0nRJrZJa29raKgrXzMzqGRQ3syNiRkS0RETLuHHjmh2Omdk6pcpEsQTYstA/MQ+rW0bSMGA08HiFMZmZWQ9VmShuB7aTtI2kDYBDgJk1ZWYCh+fug4BrIyL6MoiufuY+GH/K73UZmIbKugyV9QCvS19TH38vd565tD9wMrA+cGZEfEvSiUBrRMyUNAI4F3gj8ARwSEQ8UDbPlpaWaG1trSxmM7OhSNKciGjpzbSVNgoYEVcBV9UMO7bQ/RxwcJUxmJnZ2hkUN7PNzKx5nCjMzKyUE4WZmZVyojAzs1KVPvVUBUltwIO9nHws8FgfhtNMXpeBaaisy1BZD/C6dNg6Inr1i+VBlyjWhqTW3j4eNtB4XQamobIuQ2U9wOvSF3zpyczMSjlRmJlZqXUtUcxodgB9yOsyMA2VdRkq6wFel7W2Tt2jMDOznlvXahRmZtZDThRmZlZqUCQKSSHpvEL/MEltkq7oo/kfL+lLfTGvBpf3NUn3SLpL0lxJb+6DefbLOkjaLMc8V9I/JC0p9G/Qh8uZsrafr6STJB1V6P+DpDMK/T+Q9IUG5jNJ0ry1iaWBZTy9FtM2vD9JmiZpi94uqzCfRZLGru18erjMFwv72lxJk+qUuUrSmDrDm318LJN0bz8sf5qkU/t6vpW2HtuHngEmSxoZESuAfVnzJUiDgqS3AgcAu0bE8/lg67Mv2KpFxOPALpAOPuDpiPh+U4Pq2o3AvwMnS1qP9GOlTQrj/wn4fDMC6yu92J+mAfOAh3uwjGH5VcXNtiIidqk3QpJI91z37+eYOunq+MhJrdcnPs3+DAZFjSK7Cuh4U8ehwK86RkjaVNLl+YzqFkk75+HHSzpT0nWSHpB0ZGGar0n6i6TZwOsKwz8u6XZJd0q6VNIrJI2StFDS8Fxmk2J/D40HHouI5wEi4rGIeLh4hiapRdJ1A3gdOpF0lqSDCv1PF7q/nGO5S9IJedhGkq7M8c2T9P48fKqk+yTdAby3MI/dJd0s6f8k3STpdXn4LEm7FMrNlvSGQmg3AW/N3TuSviCXS3qlpA2B7YGQdL2kObnGMT7Pa7cc353ApwvLmCbpN5KulvRXSd8rjHtnjvMOSb+WtHEe/h1J9+Zt8P08bJtc9m5J3yzMY2NJf8rzuFvSgXn4iepcO/qWpM/R9f50bN7u8yTNUHIQ0AKcr3SWO7Kb/e5cSTcC5yqdKf9RqeZyBqBCLJfn7XePpOl52EcknVwo83FJJ9Xbf3pLqaZ3v6RzSJ/tljXrMyCOj4L1JZ2et9MfJY3My7pOUkvuHitpUe6eJmmmpGuBP0kan/f5uflz3SuXOyKv523AHoX1fJekW/Nx87+SNpe0Xt5vx+Uy60la0NHfpYgY8H/A08DOwCXACGAuMAW4Io8/BTgud+8DzM3dx5O+LDYknU0+DgwHdgPuBl5BOsNcAHwpT7NZYbnfBD6bu38JvCd3Twd+0Mt12TjH/xfgp8Db8vBFwNjc3QJcN1DXoTDv44EvAWcBBxU/r/z/naTH+UQ6KbkC2Bt4H3B6ofzo/LkuBrbL5S8ufL6bAMNy9zuAS3P34cDJufu1pBdi1ca4ENgK+ATwSeAbwHxtVdAAAAjkSURBVP6kA+rmvG3H5bLvJ71gC+AuYO/c/T/AvNw9DXigEPODpNf5jgVmARvlcl8BjgU2A+5n9ROGY/L/mcBhufvThW02DNgkd4/Nn6uAScAdefh6wN/yvLvanzYtbINzgXfl7uuAlsK4RXS9380BRub+HwPH5u5/BaIw3ab5/0jSF3ZHXH8DhudxNwE7reX+9mJe17nAZXmbvAS8pXZ9GEDHR+6eBKwCdsn9FwMfqv1McuyLCvvaQ4Xt+0Xga7l7fWAU6UTh78A4Uk3yRuDUXOaVrN7vPtaxPsBxwFGFY/TS7tZl0NQoIuIu0sY+lJqXIQF7kg4GIuJaYDNJHZcYroyI5yPiMeBRYHNgL+CyiHg2Ip6i8ytaJ0u6QdLdwAdJZ6IAZwBH5O4jSDtVb9bjadJOPB1oAy6SNK2byQbUOvTAO/Pf/wF3AK8nJYK7gX0lfVfSXhHRnsctjIi/RtqDzyvMZzTwa6X7BCcV1ufXwAH5rO8jpIRV6ybSJaZ/IiWGmwv9S4DJwDWS5gLHABOVrnGPiYhZeR7n1szzTxHRHunFW/cCWwNvAXYAbszzOjwPbweeA34h6b3As3kee7C6Vlycv4D/lnQX8L/ABGDziFgEPC7pjR3bNCIeL9mf/jmfTd5NOnnakZ6bGelSL6QEfx5ARFwJPFkod6RSzesWUtLcLsd1LenzeT0pYdzdixiKVkTELvnv3/KwByPiljplB+LxsTAi5ubuOaTvs+5cExFP5O7bgSOULmntFBHLgTeTkntbRLwAXFSYdiLwh7yeX2b1ep4JHJa7P0ID6zlY7lF0mAl8n1Sb2KzBaZ4vdL9I9+t8Fums4s58wE0BiIgbc1V3CrB+RPT65mZEvEg6i7guf4iHk842OhL3iIG+DjVejl3pXkDHNXIB346In9dOIGlX0pn9NyX9iTXfp170DeDPEfFvStd6rwOIiGclXQMcSLoXsVudaW8kJYWdSGe7i0lnZk/l+UyIiLcWJ1Cdm6E16n0eIh3Uh9YWlrQ78HbSe+E/Q/rihnRWXuuDpLPD3SJiZb4M0bE/nEE6y3wV6WBPM1lzf/oEqQbeEhGL8xdL7T7VoWy/e6aLaYrrNoVUy3tr/jyuq4n3q8B9VHdS0m2MdZxF/x4fHWr3m5G5u6HPICJmSdqbVKM7S9IPSftxV04BfhjptdNTSDUc8j7xiKR9gN1J+1ypQVOjyM4ETqhzZnIDeWXzBnksn0V0ZRbwnnyNdhTwrsK4UcDSfJZauwHPAS5gLXZ6Sa+TtF1h0C6kyxeLWP1F974GZtW0dahjEatjfzfp0hjAH4CPaPW1+gmS/p/SUzfPRsR5pMs6u5K+TCZJek2etviFO5rVDy9Mq1n2GaTLIrdHxJOs6SbSzd4nIuLFfHY2hnTv4lfAOKUbwkgaLmnHiFgGLJO0Z55HtwcS6Wx6D0nb5nltJOm1ed1HR3ot8OeBjnsoNwKH1Jn/aODRnCT+mVQr6XAZMBV4E2nbdrU/3Z+7H8vLP6gwfjlp/+iwiMb2u1nAB/Iy9yNd1uiI98mcJF5PqlkBEBG3kmoYH6BwT7GfDKTjozuLWP0ZHNRVIUlbA49ExOmk/X5X4FbgbUr3kIbT+dXSxePm8JrZnUGqIf46n2iUGlQ1ioh4iPSlUOt44MxcXX+WNTdK7XzukHQRcCfpUs7thdFfJ238tvy/eFCdT7qmuTY7/cbAKfmsdRXp2ul00o3VX0j6BvmMeQCvQ63Tgd/myw9Xk8+CIuKPkrYHbpYE6V7Th4Btgf+R9BKwEvhURDyndCP0SknPkpJ/R9zfA86WdAxwZXHBETFH0lN0fWDfTbrue0HNsI0j4lGlG7w/ljSadDycDNxDuvRwpqQA/tjdBoiItnx2+iulG+WQLmUtz9tmBKnW0fE47ueACyR9BfhtYVbnA7/LNYNWUgLtWMYLkv4MLCsc3F3tT8tINah/0HnfOAs4TdIKUrI8gcb2uxPyut1DSr5/z8OvBj4paT4pQdVeBrqYdF2+XhKvzAA7PrrzfeDijv2/pNwU4MuSVpKOpcMiYmmuMd5M+sznFsofT7pk+yTpMuA2hXEzScdMQwnRTXj0QP5SOTAiPtzsWHprKKxDUa6dXAe8PiJeanI4lcqX9e4ADo6IvzY7nkYo/RbmpIj4U7NjacRQOz66ovSU1UkRsVcj5QdVjaKZJJ0C7Ee6rj4oDYV1KJJ0GPAt4AvrQJLYgfTU2GWDIUnkGs5twJ2DKEkMqeOjK5KOBj5FY5dU0zSuUZiZWZnBdjPbzMz6mROFmZmVcqIwM7NSThRmvaBC+zwlZSppydOsv/mpJ7MBSNIDpOZBOuwQEa9uVjy2bnONwoY8pRZsj8zdJym1xomkfSSdn7u7avl1N9VpXbYw7/WUWs/9Zu4/Qn3TkufMiDig44/yJk7MKuVEYeuCG0iNxEFqIXXj3NzBXsAspWapjwHeERG7kn4R/YVc5hRSy7i7kZqQ+VZhvsNIv+T9a0Qck5PICaQEsSepkcAOs0mtnL4RuBD4z/zbj/NY/Tz7O0i/O2jr29U3Wzu+9GTrgjnAbkotCj9P+nVzCylRHEnnll8hNWp4M+kdBh2ty0Jq2nlpYb4/By6OiI7k8XJLngC5CYnX5nETSS27js/zX5iHn0lqwuNkGmzJ06y/uUZhQ15ErCR9MU8jtVN0A/DPpDan5rO65deOJqx3iIiP5uH3FIbvFBHvLMz6JlJz3l21zFp0Cuk9ATuRWncdkWNbDBRb8vx9H6yyWZ9yorB1xQ2klyzNyt2fJL3TIeii5VdSI3drtC5bmOcvSO9GuVjSMPqpJU+z/uZEYeuKG0hvA7s5Ih4hvUzoBkgtv5JqG7/KLRDfTGpk8AVSs8/fzS3jziW92+JlEfFD0ouZzgUeIbXYeTOpGfH5haLHk1rynAM8VhPbTFIrsL7sZAOS23oya7J6LXlKOjkijuqq36w/+Wa2WROVtOTZIunyQv/Y/ovKrDPXKMzMrJTvUZiZWSknCjMzK+VEYWZmpZwozMyslBOFmZmV+v/YUmAzi9RVAwAAAABJRU5ErkJggg==" id="68" name="Google Shape;68;p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YoAAAEWCAYAAAB42tAoAAAABHNCSVQICAgIfAhkiAAAAAlwSFlzAAALEgAACxIB0t1+/AAAADh0RVh0U29mdHdhcmUAbWF0cGxvdGxpYiB2ZXJzaW9uMy4yLjIsIGh0dHA6Ly9tYXRwbG90bGliLm9yZy+WH4yJAAAgAElEQVR4nO3deZwdVZn/8c8XEkiEkAjJD0MCBAUVCIjQog6LGRQnMCiOwgguEFyijoq4jYwimzouo4KCigGRXUAQjIAoI0IIe4cJEAhoJMEQIjRLmgABEnh+f5zTpPrmdvXtTlff7s73/Xr1q2s5VfVU3ar71Kmqe0oRgZmZWVfWa3YAZmY2sDlRmJlZKScKMzMr5URhZmalnCjMzKyUE4WZmZVyorCGSApJ2/bDciTpl5KelHTbWsznNElf76OYjpd0Xl/Mq8Hl7SXp/v5aXk+XL2lS3h+G9WdcZXqyf0q6TtLHqo5pKHGi6EOS9pR0k6R2SU9IulHSm9ZyntMkza4Zdpakb65dtNWoF28P7QnsC0yMiN17O/+I+GREfGMt4ug3tV9yEXFDRLyuWfHULl/SIknvaFY8A5GkN0uaXefvlGbHVoUBc0Yw2EnaBLgC+BRwMbABsBfwfDPjqkfSsIhY1ew4urA1sCginuntDCStHxEv9mFMvTbAt7X13iuBsyLijOJASZc0KZ5qRYT/+uAPaAGWdVPm48B8YDlwL7BrHn408LfC8H/Lw7cHngNeBJ4GlgHTgZXAC3nY73LZLYBLgTZgIXBkYbnHA5cA5wFPAR+rE9tZwGnANTmO64GtC+MD2DZ3jwbOyct6EDiGVDtdI94utsMWwEzgCWAB8PE8/KM1059QM13d+efYfwZcBTwDvCMP+2YePwV4CPgq8BiwCPhgyee0TV7/5Xl7nAqcV5xXTflFwDu62tbA7sDN+fNbmue3QS4/K2/bZ/I6vb92GXm9r8vT3wO8u+Zz+wlwZY73VuA1XazX2cAXc/eEvNxP5/7X5M9jveLygXOBl4AVOb7/BCblaQ8H/p636ddKtuUyYL3cfzrwaGH8ucBRhf3qF3kbLQG+CaxfKPsR0vHzJPAHut4/9wQWA1Ny/77AfUB73vbXk4+BvN7XAo/n9TgfGJPHfRm4tGZ9fgz8CJhK/ePokmZ/F1Xx1/QAhsofsEne2c4G9gNeWTP+4LzzvwkQsG3Hjp7HbZEP0vfnL43xedw0YHbNvM4ifwnm/vWAOcCxpJrMq4EHgH/J448nJZf35LIj68R/FumLZm9gw3wwzC6MLx6I5wC/BUblL42/AB/tKt46y5oF/BQYAexCSjj7NDJ9yfZoB/bI6zeCNRPFKuCHed3elrfx67pYxs2Fsnvn7dKTRNFpWwO7AW8h1eAnkb7sjqq3bWuXAQwnJdOv5s92nxzP6wrr/jgpGQ0jfdFd2MV6fYTVJxYfIJ2cXFQY99t661hcv9w/Kcd8el6/N5Bqztt3sdy/A7vl7vtJ++b2hXFvzN2XAT8HNgL+H3Ab8Ik87sC8HbbP63kMcFPtNiR9gS8Gds/Dx+btdVDelp/P+0JHotiWlEg2BMaR9s2T87jxeT/pSBzDgEfz57lOJYpBeY9C0pmSHpU0r8Hy/y7pXkn3SLqgipgi4inSmUzHAdQmaaakzXORjwHfi4jbI1kQEQ/maX8dEQ9HxEsRcRHwV9KB36g3AeMi4sSIeCEiHsgxHFIoc3NEXJ6XsaKL+VwZEbMi4nnga8BbJW1ZLCBp/Tzf/4qI5RGxCPgB8OFGAs3z2wP4SkQ8FxFzgTOAwxpf3bp+GxE35vV7rosyX4+I5yPietIZ+L/XiW8r0vbsKDsL+F0PY+m0rSNiTkTcEhGr8vb6OSlZNeItwMbAd/Jney3pEuehhTKXRcRtkS5xnU9KvvVcD+wpaT1SAvwe6bMgx3N9T1aSVONbERF3AneSEkZXy32bpFfl/kty/zakE6w783GyPymBPhMRjwInsXof/iTw7YiYn9fzv4FdJG1dWM7BpG27X0R0PAixP3BPRFwSESuBk4F/dEyQj8Nr8mfdRjpBeFset5SUOA7OxacCj0XEnB5up0FvUCYK0lnU1EYKStoO+C9gj4jYETiqqqDyTjwtIiYCk0m1hJPz6C1JZ3D1YjxM0lxJyyQty9OO7cGitwa26Jg+z+OrwOaFMosbmM/LZSLiadKliC1qyowlnZk9WBj2IOlSRiO2AJ6IiOW9nL4r3a3fk9H5vseDrLluHfHVK9vrWCS9VtIVkv4h6SnSl1yjn+8WwOKIeKkmnuL2+keh+1lSYllDRPyNdIa8C+n+2RXAw5JeR+8SRUPLzfOdQkpOs0iX0d6W/27I67Y1ab9aWtiHf06qWZDH/6gw7glSzby4HY4CLo6I4gnkFnTer6PYL2lzSRdKWpI/m/Po/NmcDXwod3+IdKlsnTMoE0U+y3uiOEzSayRdLWmOpBskvT6P+jjwk4h4Mk/7aD/FeB8poU3OgxaTrod2ks+ITgc+A2wWEWOAeaSDAFINZY3Z1/QvBhZGxJjC36iI2L9kmnperj1I2hjYFHi4psxjpEsrxTO5rUiX1RpZzsPAppJGdTF9d7qaf3fLfaWkjWqWWbtukK6P1yvb4RngFR09uYY1rptYfka6Rr5dRGxCSuKiMQ8DW+ZaQDGeRrdXretJl2E2iIgluf9w0s3ZuV1Ms7ZNTF9PSkxTcvdsUk2mmJwWky5fjS3sw5vkk7uO8Z+o2cdHRsRNheUcDLxH0ucKw5bSeb9WsZ+UtAPYKX82H6LzZ3M5sLOkycABpBrbOmdQJoouzAA+GxG7AV8iXQMHeC3w2vyo6i2SGqqJ9JSk10v6oqSJuX9L0uWBW3KRM4AvSdot/1Zg25wkNiLtqG15uiNYnVwAHgEmStqgZtirC/23AcslfUXSSEnrS5rci0dz98+P+G4AfAO4JSI6nR1HeproYuBbkkbldfgC6Uysq3iL0y8GbgK+LWmEpJ1JN7Eb/Z1C6fy7cYKkDSTtRTrof10nvgeB1kLZPYF3FYr8BRgh6V8lDSddK9+wm+WOIt3YfjqfwHyqzjq9eo2pkltJZ+v/KWm4pCk5ngu7WWZXriedlMzK/dfl/tnR9ZNiZfF1KyL+SroZ/iHg+nyZ9hHgfTmejss8fwR+IGkTSevlk7+OS3SnAf8laUcASaMlHVyzqIeBtwOfk9Sxja8EdpT0XqXffRwJvKowzSjSTfp2SRNIN7CLsT9HulR2AXBbRPy9t9thMBsSiSKf/f4T8GtJc0lV1vF59DBgO9LZzKHA6ZLGVBDGcuDNwK2SniEliHnAFyHdhwC+RdrhlpPOVDaNiHtJ1/hvJh08OwE3FuZ7LelJl39IeiwP+wWwQ66GX54P8ANIlxQWks76zyA9RdITFwDHkWpru7G6yl3rs6Qz6wdIZ4cXAGeWxFvrUNIN0YdJNzCPi4j/bTDGRuZfzz9IT8s8TDor/GSu9dXzAdJn+QRpe5zTMSIi2oH/IG3fJaTt8FA3y/5SnudyUu3xoprxxwNn58+z032TiHiBlBj2I32uPwUOK4m9O9eTvhw7EsVsUg1pVpdTwLeBY3J8X1qL5T5eOPG4nnTmfkehzGGkG/b3kj6rS8jHcURcBnwXuDBfIppH2iad5C/ytwNHS/pYRDxGqml8h3TTfzs6H18nALuSHoa4EvhNndjPJh2X6+RlJwClS3aDj6RJwBURMTn/huH+iBhfp9xpwK0R8cvc/yfg6Ii4vT/jHegknUV60uWYZsfS1/JZ+Hn53pFZj+QHHO4DXpVrQ+QrExOjzu8oIuKgJoRZqSFRo8gf3sKOqmi+tNPxBMblpNoEksaSLkU90Iw4zWxwyfeGvkB65PipmtFfVmoO5OU/el6LHxQG5S+zJf2K9OU/VtJDpMsDHwR+JukY0tMTF5Ie2fsD8E5J95J+qPXliHi8KYGb2aCRH2h4hPSUWad7mxFxNdC0Zlb626C99GRmZv1jSFx6MjOz6gy6S09jx46NSZMmNTsMM7NBZc6cOY9FRO1vfhoy6BLFpEmTaG1tbXYYZmaDiqSetjDwMl96MjOzUk4UZmZWyonCzMxKOVGYmVkpJwozMys16J56MrPqzF/aztXzHmHJshVMGDOSqZM3Z/vxQ7JVCusB1yjMDEhJYsashbSvWMn40SNoX7GSGbMWMn9pe7NDsyarLFHkdw3cJulOpVeQnlCnzDRJbUpvd5sr6WNVxWNm5a6e9wijRw5n9MjhrCe93H31vEeaHZo1WZWXnp4H9omIp/MLXmZL+n1E3FJT7qKI+EyFcZhZA5YsW8H40SM6DRs1YhhLlnX1inVbV1RWo4jk6dw7PP+5BUKzAWrCmJEsf25Vp2HLn1vFhDEjmxSRDRSV3qPIr+ScCzwKXBMRt9Yp9j5Jd0m6JL8+tN58pktqldTa1tZWZchm66ypkzenfcVK2les5KWIl7unTt682aFZk1WaKCLixYjYBZgI7J5fUF70O2BSROwMXEN65WC9+cyIiJaIaBk3rldtWplZN7YfP5rpe2/D6JHDWdr+HKNHDmf63tv4qSfrn8djI2KZpD+TXv4xrzC8+AKhM4Dv9Uc8Zlbf9uNHOzHYGqp86mmcpDG5eySwL+m9s8UyxXdcvxuYX1U8ZmbWO1XWKMYDZ0tan5SQLo6IKySdCLRGxEzgSEnvBlYBTwDTKozHzMx6YdC9CrWlpSX8Pgozs56RNCciWnozrX+ZbWZmpZwozMyslBOFmZmVcqIwM7NSThRmZlbKicLMzEo5UZiZWSknCjMzK+VEYWZmpZwozMyslBOFmZmVcqIwM7NSThRmZlbKicLMzEo5UZiZWSknCjMzK+VEYWZmpZwozMyslBOFmZmVqixRSBoh6TZJd0q6R9IJdcpsKOkiSQsk3SppUlXxmJlZ71RZo3ge2Cci3gDsAkyV9JaaMh8FnoyIbYGTgO9WGI+ZmfVCZYkikqdz7/D8FzXFDgTOzt2XAG+XpKpiMjOznqv0HoWk9SXNBR4FromIW2uKTAAWA0TEKqAd2KzOfKZLapXU2tbWVmXIZmZWo9JEEREvRsQuwERgd0mTezmfGRHREhEt48aN69sgzcysVL889RQRy4A/A1NrRi0BtgSQNAwYDTzeHzGZmVljqnzqaZykMbl7JLAvcF9NsZnA4bn7IODaiKi9j2FmZk00rMJ5jwfOlrQ+KSFdHBFXSDoRaI2ImcAvgHMlLQCeAA6pMB4zM+uFyhJFRNwFvLHO8GML3c8BB1cVg5mZrT3/MtvMzEo5UZiZWSknCjMzK+VEYWZmpZwozMyslBOFmZmVcqIwM7NSThRmZlbKicLMzEo5UZiZWSknCjMzK+VEYWZmpZwozMyslBOFmZmVcqIwM7NSThRmZlbKicLMzEo5UZiZWSknCjMzK1VZopC0paQ/S7pX0j2SPlenzBRJ7ZLm5r9j683LzMyaZ1iF814FfDEi7pA0Cpgj6ZqIuLem3A0RcUCFcZiZ2VqorEYREUsj4o7cvRyYD0yoanlmZlaNfrlHIWkS8Ebg1jqj3yrpTkm/l7RjF9NPl9QqqbWtra3CSM3MrFbliULSxsClwFER8VTN6DuArSPiDcApwOX15hERMyKiJSJaxo0bV23AZmbWSaWJQtJwUpI4PyJ+Uzs+Ip6KiKdz91XAcEljq4zJzMx6psqnngT8ApgfET/sosyrcjkk7Z7jebyqmMzMrOeqfOppD+DDwN2S5uZhXwW2AoiI04CDgE9JWgWsAA6JiKgwJjMz66HKEkVEzAbUTZlTgVOrisHMzNaef5ltZmalnCjMzKyUE4WZmZVyojAzs1JOFGZmVsqJwszMSnX7eKykDYH3AZOK5SPixOrCsnXB/KXtXD3vEZYsW8GEMSOZOnlzth8/utlhmVmNRmoUvwUOJDUb/kzhz6zX5i9tZ8ashbSvWMn40SNoX7GSGbMWMn9pe7NDM7MajfzgbmJETK08ElunXD3vEUaPHM7okcMBXv5/9bxHXKswG2AaqVHcJGmnyiOxdcqSZSsYNaLzecqoEcNYsmxFkyIys640UqPYE5gmaSHwPKlZjoiInSuNzIa0CWNG0r5i5cs1CYDlz61iwpiRTYzKzOppJFHsV3kUts6ZOnlzZsxaCKSaxPLnVtG+YiXvf9PEJkdmZrW6vfQUEQ8CY4B35b8xeZhZr20/fjTT996G0SOHs7T9OUaPHM70vbfx/QmzAaiRx2M/B3wc6Hjx0HmSZkTEKZVGZkPe9uNHOzGYDQKNXHr6KPDmiHgGQNJ3gZtJry41M7MhrpGnngS8WOh/kW7eM2FmZkNHIzWKXwK3Sros97+H9IpTMxti/Gt5q6eRm9k/BI4Ansh/R0TEyVUHZmb9y7+Wt650WaOQtElEPCVpU2BR/usYt2lEPFF9eGbWX/xreetKWY3igvx/DtBa+OvoLyVpS0l/lnSvpHvy01O1ZSTpx5IWSLpL0q69WAcz6wP+tbx1pcsaRUQckP9v08t5rwK+GBF3SBoFzJF0TUTcWyizH7Bd/nsz8LP838z6mX8tb13p9h6FpD81MqxWRCyNiDty93JgPjChptiBwDmR3AKMkTS+ocjNrE9Nnbw57StW0r5iJS9FvNw9dfLmzQ7NmqzsHsUI4BXAWEmvZPUjsZuw5hd+KUmTgDcCt9aMmgAsLvQ/lIctrZl+OjAdYKutturJom0A8xM2A0vHr+WLn8n73zTRn4mVPh77CeAoYAvSfYmORPEUcGqjC5C0MXApcFREPNWbICNiBjADoKWlJXozDxtYOp6wGT1yeKcnbNyMR3P51/JWT9k9ih8BP5L02d421yFpOClJnB8Rv6lTZAmwZaF/Yh5mQ5yfsDEbPLr9wV1EnCJpMrADMKIw/Jyy6SSJ9MO8+fm3GPXMBD4j6ULSTez2iFjaRVkbQpYsW8H40SM6DfMTNmYDUyONAh4HTCEliqtITyrNBkoTBbAH8GHgbklz87CvAlsBRMRpeX77AwuAZ0k/7LN1gJ+wMRs8GmnC4yDgDcD/RcQRkjYHzutuooiYTTdtQkVEAJ9uJFAbWvw+CrPBo5FGAVdExEvAKkmbAI/S+b6CWY/5fRRmg0cjNYpWSWOA00lPPz1NambcbK34CRuzwaE0UeQb0t+OiGXAaZKuBjaJiLv6JTozM2u60kQRESHpKmCn3L+oP4IyM7OBo5F7FHdIelPlkZiZ2YDUyD2KNwMflPQg8AzpSaaIiJ0rjczMzAaERhLFv1QehZmZDViNJAq3rWRmtg5rJFFcSUoWIjXhsQ1wP7BjhXGZmdkA0UhbTzsV+/Nb6P6jsojMzGxAaeSpp07yy4j8Fjozs3VEI40CfqHQux6wK/BwZRGZmdmA0sg9ilGF7lWkexaXVhOOmZkNNI3cozihPwIxM7OBqeyd2b+j5NHYiHh3JRGZmdmAUlaj+H7+/17gVax+B8WhwCNVBmVmZgNH2TuzrweQ9IOIaCmM+p2k1sojMzOzAaGRx2M3kvTqjh5J2wAbVReSmZkNJI089fR54DpJD5B+nb01ML3SqMzMbMBo5KmnqyVtB7w+D7ovIp7vbjpJZwIHAI9GxOQ646cAvwUW5kG/iYgTGw3czMz6RyM1CnJiuLOH8z4LOBU4p6TMDRFxQA/na2Zm/ajHTXg0KiJmAU9UNX8zM+sflSWKBr1V0p2Sfi+py9ZoJU2X1Cqpta2trT/jMzNb5zV06UnSe4E9ST/Amx0Rl/XBsu8Ato6IpyXtD1wObFevYETMAGYAtLS0+P0YZmb9qNsahaSfAp8E7gbmAZ+Q9JO1XXBEPBURT+fuq4Dhksau7XzNzKxvNVKj2AfYPiICQNLZwD1ru2BJrwIeiYiQtDspaT2+tvM1M7O+1UiiWABsBTyY+7fMw0pJ+hUwBRgr6SHgOGA4QEScBhwEfErSKmAFcEhHMjIzs4Gj0WbG50u6jXSPYnegVdJM6LpxwIg4tGymEXEq6fFZMzMbwBpJFMdWHoWZmQ1Yjfwy+/r+CMTMzAamsvdRzI6IPSUtp/N7KQRERGxSeXRmZtZ0Zc2M75n/j+qqjJmZDX2lv6OQtL6k+/orGDMzG3hKE0VEvAjcL2mrforHzMwGmEaeenolcE9+PPaZjoF+Z7aZ2bqhkUTx9cqjMDOzAauRRLF/RHylOEDSdwE/Nmtmtg5opJnxfesM26+vAzEzs4Gp7HcUnwL+A3i1pLsKo0YBN1YdmJmZDQxll54uAH4PfBs4ujB8eUT4zXVmZuuIsh/ctQPtQGnjfmZmNrQ1+1WoZmY2wDlRmJlZKScKMzMr5URhZmalnCjMzKyUE4WZmZWqLFFIOlPSo5LmdTFekn4saYGkuyTtWlUsZmbWe1XWKM4CppaM3w/YLv9NB35WYSxmZtZLlSWKiJgFlP2C+0DgnEhuAcZIGl9VPGZm1jvNvEcxAVhc6H8oD1uDpOmSWiW1trW19UtwZmaWDIqb2RExIyJaIqJl3LhxzQ7HzGyd0sxEsQTYstA/MQ8zM7MBpJmJYiZwWH766S1Ae0QsbWI8ZmZWRyNvuOsVSb8CpgBjJT0EHAcMB4iI04CrgP2BBcCzwBFVxWJmZr1XWaKIiNLmySMigE9XtXwzM+sbg+JmtpmZNY8ThZmZlXKiMDOzUk4UZmZWyonCzMxKOVGYmVkpJwozMyvlRGFmZqWcKMzMrJQThZmZlXKiMDOzUk4UZmZWyonCzMxKOVGYmVkpJwozMyvlRGFmZqWcKMzMrJQThZmZlXKiMDOzUpUmCklTJd0vaYGko+uMnyapTdLc/PexKuMxM7OeG1bVjCWtD/wE2Bd4CLhd0syIuLem6EUR8Zmq4jAzs7VTZY1id2BBRDwQES8AFwIHVrg8MzOrQJWJYgKwuND/UB5W632S7pJ0iaQt681I0nRJrZJa29raqojVzMy60Oyb2b8DJkXEzsA1wNn1CkXEjIhoiYiWcePG9WuAZmbruioTxRKgWEOYmIe9LCIej4jnc+8ZwG4VxmNmZr1QZaK4HdhO0jaSNgAOAWYWC0gaX+h9NzC/wnjMzKwXKnvqKSJWSfoM8AdgfeDMiLhH0olAa0TMBI6U9G5gFfAEMK2qeMzMrHcUEc2OoUdaWlqitbW12WGYmQ0qkuZEREtvpm32zWwzMxvgnCjMzKyUE4WZmZVyojAzs1JOFGZmVsqJwszMSjlRmJlZKScKMzMr5URhZmalnCjMzKyUE4WZmZVyojAzs1JOFGZmVsqJwszMSlX2PoqBZNLRV64xbNF3/rUJkaw9r8vANFTWZaisB3hd+tKQr1HU28Blwwcyr8vANFTWZaisB3hd+tqQTxRmZrZ2nCjMzKyUE4WZmZWqNFFImirpfkkLJB1dZ/yGki7K42+VNKnKeMzMrOcqSxSS1gd+AuwH7AAcKmmHmmIfBZ6MiG2Bk4DvVhWPmZn1TpU1it2BBRHxQES8AFwIHFhT5kDg7Nx9CfB2SaowJjMz66EqE8UEYHGh/6E8rG6ZiFgFtAOb1c5I0nRJrZJa29raKgrXzMzqGRQ3syNiRkS0RETLuHHjmh2Omdk6pcpEsQTYstA/MQ+rW0bSMGA08HiFMZmZWQ9VmShuB7aTtI2kDYBDgJk1ZWYCh+fug4BrIyL6MoiufuY+GH/K73UZmIbKugyV9QCvS19TH38vd565tD9wMrA+cGZEfEvSiUBrRMyUNAI4F3gj8ARwSEQ8UDbPlpaWaG1trSxmM7OhSNKciGjpzbSVNgoYEVcBV9UMO7bQ/RxwcJUxmJnZ2hkUN7PNzKx5nCjMzKyUE4WZmZVyojAzs1KVPvVUBUltwIO9nHws8FgfhtNMXpeBaaisy1BZD/C6dNg6Inr1i+VBlyjWhqTW3j4eNtB4XQamobIuQ2U9wOvSF3zpyczMSjlRmJlZqXUtUcxodgB9yOsyMA2VdRkq6wFel7W2Tt2jMDOznlvXahRmZtZDThRmZlZqUCQKSSHpvEL/MEltkq7oo/kfL+lLfTGvBpf3NUn3SLpL0lxJb+6DefbLOkjaLMc8V9I/JC0p9G/Qh8uZsrafr6STJB1V6P+DpDMK/T+Q9IUG5jNJ0ry1iaWBZTy9FtM2vD9JmiZpi94uqzCfRZLGru18erjMFwv72lxJk+qUuUrSmDrDm318LJN0bz8sf5qkU/t6vpW2HtuHngEmSxoZESuAfVnzJUiDgqS3AgcAu0bE8/lg67Mv2KpFxOPALpAOPuDpiPh+U4Pq2o3AvwMnS1qP9GOlTQrj/wn4fDMC6yu92J+mAfOAh3uwjGH5VcXNtiIidqk3QpJI91z37+eYOunq+MhJrdcnPs3+DAZFjSK7Cuh4U8ehwK86RkjaVNLl+YzqFkk75+HHSzpT0nWSHpB0ZGGar0n6i6TZwOsKwz8u6XZJd0q6VNIrJI2StFDS8Fxmk2J/D40HHouI5wEi4rGIeLh4hiapRdJ1A3gdOpF0lqSDCv1PF7q/nGO5S9IJedhGkq7M8c2T9P48fKqk+yTdAby3MI/dJd0s6f8k3STpdXn4LEm7FMrNlvSGQmg3AW/N3TuSviCXS3qlpA2B7YGQdL2kObnGMT7Pa7cc353ApwvLmCbpN5KulvRXSd8rjHtnjvMOSb+WtHEe/h1J9+Zt8P08bJtc9m5J3yzMY2NJf8rzuFvSgXn4iepcO/qWpM/R9f50bN7u8yTNUHIQ0AKcr3SWO7Kb/e5cSTcC5yqdKf9RqeZyBqBCLJfn7XePpOl52EcknVwo83FJJ9Xbf3pLqaZ3v6RzSJ/tljXrMyCOj4L1JZ2et9MfJY3My7pOUkvuHitpUe6eJmmmpGuBP0kan/f5uflz3SuXOyKv523AHoX1fJekW/Nx87+SNpe0Xt5vx+Uy60la0NHfpYgY8H/A08DOwCXACGAuMAW4Io8/BTgud+8DzM3dx5O+LDYknU0+DgwHdgPuBl5BOsNcAHwpT7NZYbnfBD6bu38JvCd3Twd+0Mt12TjH/xfgp8Db8vBFwNjc3QJcN1DXoTDv44EvAWcBBxU/r/z/naTH+UQ6KbkC2Bt4H3B6ofzo/LkuBrbL5S8ufL6bAMNy9zuAS3P34cDJufu1pBdi1ca4ENgK+ATwSeAbwHxtVdAAAAjkSURBVP6kA+rmvG3H5bLvJ71gC+AuYO/c/T/AvNw9DXigEPODpNf5jgVmARvlcl8BjgU2A+5n9ROGY/L/mcBhufvThW02DNgkd4/Nn6uAScAdefh6wN/yvLvanzYtbINzgXfl7uuAlsK4RXS9380BRub+HwPH5u5/BaIw3ab5/0jSF3ZHXH8DhudxNwE7reX+9mJe17nAZXmbvAS8pXZ9GEDHR+6eBKwCdsn9FwMfqv1McuyLCvvaQ4Xt+0Xga7l7fWAU6UTh78A4Uk3yRuDUXOaVrN7vPtaxPsBxwFGFY/TS7tZl0NQoIuIu0sY+lJqXIQF7kg4GIuJaYDNJHZcYroyI5yPiMeBRYHNgL+CyiHg2Ip6i8ytaJ0u6QdLdwAdJZ6IAZwBH5O4jSDtVb9bjadJOPB1oAy6SNK2byQbUOvTAO/Pf/wF3AK8nJYK7gX0lfVfSXhHRnsctjIi/RtqDzyvMZzTwa6X7BCcV1ufXwAH5rO8jpIRV6ybSJaZ/IiWGmwv9S4DJwDWS5gLHABOVrnGPiYhZeR7n1szzTxHRHunFW/cCWwNvAXYAbszzOjwPbweeA34h6b3As3kee7C6Vlycv4D/lnQX8L/ABGDziFgEPC7pjR3bNCIeL9mf/jmfTd5NOnnakZ6bGelSL6QEfx5ARFwJPFkod6RSzesWUtLcLsd1LenzeT0pYdzdixiKVkTELvnv3/KwByPiljplB+LxsTAi5ubuOaTvs+5cExFP5O7bgSOULmntFBHLgTeTkntbRLwAXFSYdiLwh7yeX2b1ep4JHJa7P0ID6zlY7lF0mAl8n1Sb2KzBaZ4vdL9I9+t8Fums4s58wE0BiIgbc1V3CrB+RPT65mZEvEg6i7guf4iHk842OhL3iIG+DjVejl3pXkDHNXIB346In9dOIGlX0pn9NyX9iTXfp170DeDPEfFvStd6rwOIiGclXQMcSLoXsVudaW8kJYWdSGe7i0lnZk/l+UyIiLcWJ1Cdm6E16n0eIh3Uh9YWlrQ78HbSe+E/Q/rihnRWXuuDpLPD3SJiZb4M0bE/nEE6y3wV6WBPM1lzf/oEqQbeEhGL8xdL7T7VoWy/e6aLaYrrNoVUy3tr/jyuq4n3q8B9VHdS0m2MdZxF/x4fHWr3m5G5u6HPICJmSdqbVKM7S9IPSftxV04BfhjptdNTSDUc8j7xiKR9gN1J+1ypQVOjyM4ETqhzZnIDeWXzBnksn0V0ZRbwnnyNdhTwrsK4UcDSfJZauwHPAS5gLXZ6Sa+TtF1h0C6kyxeLWP1F974GZtW0dahjEatjfzfp0hjAH4CPaPW1+gmS/p/SUzfPRsR5pMs6u5K+TCZJek2etviFO5rVDy9Mq1n2GaTLIrdHxJOs6SbSzd4nIuLFfHY2hnTv4lfAOKUbwkgaLmnHiFgGLJO0Z55HtwcS6Wx6D0nb5nltJOm1ed1HR3ot8OeBjnsoNwKH1Jn/aODRnCT+mVQr6XAZMBV4E2nbdrU/3Z+7H8vLP6gwfjlp/+iwiMb2u1nAB/Iy9yNd1uiI98mcJF5PqlkBEBG3kmoYH6BwT7GfDKTjozuLWP0ZHNRVIUlbA49ExOmk/X5X4FbgbUr3kIbT+dXSxePm8JrZnUGqIf46n2iUGlQ1ioh4iPSlUOt44MxcXX+WNTdK7XzukHQRcCfpUs7thdFfJ238tvy/eFCdT7qmuTY7/cbAKfmsdRXp2ul00o3VX0j6BvmMeQCvQ63Tgd/myw9Xk8+CIuKPkrYHbpYE6V7Th4Btgf+R9BKwEvhURDyndCP0SknPkpJ/R9zfA86WdAxwZXHBETFH0lN0fWDfTbrue0HNsI0j4lGlG7w/ljSadDycDNxDuvRwpqQA/tjdBoiItnx2+iulG+WQLmUtz9tmBKnW0fE47ueACyR9BfhtYVbnA7/LNYNWUgLtWMYLkv4MLCsc3F3tT8tINah/0HnfOAs4TdIKUrI8gcb2uxPyut1DSr5/z8OvBj4paT4pQdVeBrqYdF2+XhKvzAA7PrrzfeDijv2/pNwU4MuSVpKOpcMiYmmuMd5M+sznFsofT7pk+yTpMuA2hXEzScdMQwnRTXj0QP5SOTAiPtzsWHprKKxDUa6dXAe8PiJeanI4lcqX9e4ADo6IvzY7nkYo/RbmpIj4U7NjacRQOz66ovSU1UkRsVcj5QdVjaKZJJ0C7Ee6rj4oDYV1KJJ0GPAt4AvrQJLYgfTU2GWDIUnkGs5twJ2DKEkMqeOjK5KOBj5FY5dU0zSuUZiZWZnBdjPbzMz6mROFmZmVcqIwM7NSThRmvaBC+zwlZSppydOsv/mpJ7MBSNIDpOZBOuwQEa9uVjy2bnONwoY8pRZsj8zdJym1xomkfSSdn7u7avl1N9VpXbYw7/WUWs/9Zu4/Qn3TkufMiDig44/yJk7MKuVEYeuCG0iNxEFqIXXj3NzBXsAspWapjwHeERG7kn4R/YVc5hRSy7i7kZqQ+VZhvsNIv+T9a0Qck5PICaQEsSepkcAOs0mtnL4RuBD4z/zbj/NY/Tz7O0i/O2jr29U3Wzu+9GTrgjnAbkotCj9P+nVzCylRHEnnll8hNWp4M+kdBh2ty0Jq2nlpYb4/By6OiI7k8XJLngC5CYnX5nETSS27js/zX5iHn0lqwuNkGmzJ06y/uUZhQ15ErCR9MU8jtVN0A/DPpDan5rO65deOJqx3iIiP5uH3FIbvFBHvLMz6JlJz3l21zFp0Cuk9ATuRWncdkWNbDBRb8vx9H6yyWZ9yorB1xQ2klyzNyt2fJL3TIeii5VdSI3drtC5bmOcvSO9GuVjSMPqpJU+z/uZEYeuKG0hvA7s5Ih4hvUzoBkgtv5JqG7/KLRDfTGpk8AVSs8/fzS3jziW92+JlEfFD0ouZzgUeIbXYeTOpGfH5haLHk1rynAM8VhPbTFIrsL7sZAOS23oya7J6LXlKOjkijuqq36w/+Wa2WROVtOTZIunyQv/Y/ovKrDPXKMzMrJTvUZiZWSknCjMzK+VEYWZmpZwozMyslBOFmZmV+v/YUmAzi9RVAwAAAABJRU5ErkJggg==" id="69" name="Google Shape;69;p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YoAAAEWCAYAAAB42tAoAAAABHNCSVQICAgIfAhkiAAAAAlwSFlzAAALEgAACxIB0t1+/AAAADh0RVh0U29mdHdhcmUAbWF0cGxvdGxpYiB2ZXJzaW9uMy4yLjIsIGh0dHA6Ly9tYXRwbG90bGliLm9yZy+WH4yJAAAgAElEQVR4nO3deZwdVZn/8c8XEkiEkAjJD0MCBAUVCIjQog6LGRQnMCiOwgguEFyijoq4jYwimzouo4KCigGRXUAQjIAoI0IIe4cJEAhoJMEQIjRLmgABEnh+f5zTpPrmdvXtTlff7s73/Xr1q2s5VfVU3ar71Kmqe0oRgZmZWVfWa3YAZmY2sDlRmJlZKScKMzMr5URhZmalnCjMzKyUE4WZmZVyorCGSApJ2/bDciTpl5KelHTbWsznNElf76OYjpd0Xl/Mq8Hl7SXp/v5aXk+XL2lS3h+G9WdcZXqyf0q6TtLHqo5pKHGi6EOS9pR0k6R2SU9IulHSm9ZyntMkza4Zdpakb65dtNWoF28P7QnsC0yMiN17O/+I+GREfGMt4ug3tV9yEXFDRLyuWfHULl/SIknvaFY8A5GkN0uaXefvlGbHVoUBc0Yw2EnaBLgC+BRwMbABsBfwfDPjqkfSsIhY1ew4urA1sCginuntDCStHxEv9mFMvTbAt7X13iuBsyLijOJASZc0KZ5qRYT/+uAPaAGWdVPm48B8YDlwL7BrHn408LfC8H/Lw7cHngNeBJ4GlgHTgZXAC3nY73LZLYBLgTZgIXBkYbnHA5cA5wFPAR+rE9tZwGnANTmO64GtC+MD2DZ3jwbOyct6EDiGVDtdI94utsMWwEzgCWAB8PE8/KM1059QM13d+efYfwZcBTwDvCMP+2YePwV4CPgq8BiwCPhgyee0TV7/5Xl7nAqcV5xXTflFwDu62tbA7sDN+fNbmue3QS4/K2/bZ/I6vb92GXm9r8vT3wO8u+Zz+wlwZY73VuA1XazX2cAXc/eEvNxP5/7X5M9jveLygXOBl4AVOb7/BCblaQ8H/p636ddKtuUyYL3cfzrwaGH8ucBRhf3qF3kbLQG+CaxfKPsR0vHzJPAHut4/9wQWA1Ny/77AfUB73vbXk4+BvN7XAo/n9TgfGJPHfRm4tGZ9fgz8CJhK/ePokmZ/F1Xx1/QAhsofsEne2c4G9gNeWTP+4LzzvwkQsG3Hjp7HbZEP0vfnL43xedw0YHbNvM4ifwnm/vWAOcCxpJrMq4EHgH/J448nJZf35LIj68R/FumLZm9gw3wwzC6MLx6I5wC/BUblL42/AB/tKt46y5oF/BQYAexCSjj7NDJ9yfZoB/bI6zeCNRPFKuCHed3elrfx67pYxs2Fsnvn7dKTRNFpWwO7AW8h1eAnkb7sjqq3bWuXAQwnJdOv5s92nxzP6wrr/jgpGQ0jfdFd2MV6fYTVJxYfIJ2cXFQY99t661hcv9w/Kcd8el6/N5Bqztt3sdy/A7vl7vtJ++b2hXFvzN2XAT8HNgL+H3Ab8Ik87sC8HbbP63kMcFPtNiR9gS8Gds/Dx+btdVDelp/P+0JHotiWlEg2BMaR9s2T87jxeT/pSBzDgEfz57lOJYpBeY9C0pmSHpU0r8Hy/y7pXkn3SLqgipgi4inSmUzHAdQmaaakzXORjwHfi4jbI1kQEQ/maX8dEQ9HxEsRcRHwV9KB36g3AeMi4sSIeCEiHsgxHFIoc3NEXJ6XsaKL+VwZEbMi4nnga8BbJW1ZLCBp/Tzf/4qI5RGxCPgB8OFGAs3z2wP4SkQ8FxFzgTOAwxpf3bp+GxE35vV7rosyX4+I5yPietIZ+L/XiW8r0vbsKDsL+F0PY+m0rSNiTkTcEhGr8vb6OSlZNeItwMbAd/Jney3pEuehhTKXRcRtkS5xnU9KvvVcD+wpaT1SAvwe6bMgx3N9T1aSVONbERF3AneSEkZXy32bpFfl/kty/zakE6w783GyPymBPhMRjwInsXof/iTw7YiYn9fzv4FdJG1dWM7BpG27X0R0PAixP3BPRFwSESuBk4F/dEyQj8Nr8mfdRjpBeFset5SUOA7OxacCj0XEnB5up0FvUCYK0lnU1EYKStoO+C9gj4jYETiqqqDyTjwtIiYCk0m1hJPz6C1JZ3D1YjxM0lxJyyQty9OO7cGitwa26Jg+z+OrwOaFMosbmM/LZSLiadKliC1qyowlnZk9WBj2IOlSRiO2AJ6IiOW9nL4r3a3fk9H5vseDrLluHfHVK9vrWCS9VtIVkv4h6SnSl1yjn+8WwOKIeKkmnuL2+keh+1lSYllDRPyNdIa8C+n+2RXAw5JeR+8SRUPLzfOdQkpOs0iX0d6W/27I67Y1ab9aWtiHf06qWZDH/6gw7glSzby4HY4CLo6I4gnkFnTer6PYL2lzSRdKWpI/m/Po/NmcDXwod3+IdKlsnTMoE0U+y3uiOEzSayRdLWmOpBskvT6P+jjwk4h4Mk/7aD/FeB8poU3OgxaTrod2ks+ITgc+A2wWEWOAeaSDAFINZY3Z1/QvBhZGxJjC36iI2L9kmnperj1I2hjYFHi4psxjpEsrxTO5rUiX1RpZzsPAppJGdTF9d7qaf3fLfaWkjWqWWbtukK6P1yvb4RngFR09uYY1rptYfka6Rr5dRGxCSuKiMQ8DW+ZaQDGeRrdXretJl2E2iIgluf9w0s3ZuV1Ms7ZNTF9PSkxTcvdsUk2mmJwWky5fjS3sw5vkk7uO8Z+o2cdHRsRNheUcDLxH0ucKw5bSeb9WsZ+UtAPYKX82H6LzZ3M5sLOkycABpBrbOmdQJoouzAA+GxG7AV8iXQMHeC3w2vyo6i2SGqqJ9JSk10v6oqSJuX9L0uWBW3KRM4AvSdot/1Zg25wkNiLtqG15uiNYnVwAHgEmStqgZtirC/23AcslfUXSSEnrS5rci0dz98+P+G4AfAO4JSI6nR1HeproYuBbkkbldfgC6Uysq3iL0y8GbgK+LWmEpJ1JN7Eb/Z1C6fy7cYKkDSTtRTrof10nvgeB1kLZPYF3FYr8BRgh6V8lDSddK9+wm+WOIt3YfjqfwHyqzjq9eo2pkltJZ+v/KWm4pCk5ngu7WWZXriedlMzK/dfl/tnR9ZNiZfF1KyL+SroZ/iHg+nyZ9hHgfTmejss8fwR+IGkTSevlk7+OS3SnAf8laUcASaMlHVyzqIeBtwOfk9Sxja8EdpT0XqXffRwJvKowzSjSTfp2SRNIN7CLsT9HulR2AXBbRPy9t9thMBsSiSKf/f4T8GtJc0lV1vF59DBgO9LZzKHA6ZLGVBDGcuDNwK2SniEliHnAFyHdhwC+RdrhlpPOVDaNiHtJ1/hvJh08OwE3FuZ7LelJl39IeiwP+wWwQ66GX54P8ANIlxQWks76zyA9RdITFwDHkWpru7G6yl3rs6Qz6wdIZ4cXAGeWxFvrUNIN0YdJNzCPi4j/bTDGRuZfzz9IT8s8TDor/GSu9dXzAdJn+QRpe5zTMSIi2oH/IG3fJaTt8FA3y/5SnudyUu3xoprxxwNn58+z032TiHiBlBj2I32uPwUOK4m9O9eTvhw7EsVsUg1pVpdTwLeBY3J8X1qL5T5eOPG4nnTmfkehzGGkG/b3kj6rS8jHcURcBnwXuDBfIppH2iad5C/ytwNHS/pYRDxGqml8h3TTfzs6H18nALuSHoa4EvhNndjPJh2X6+RlJwClS3aDj6RJwBURMTn/huH+iBhfp9xpwK0R8cvc/yfg6Ii4vT/jHegknUV60uWYZsfS1/JZ+Hn53pFZj+QHHO4DXpVrQ+QrExOjzu8oIuKgJoRZqSFRo8gf3sKOqmi+tNPxBMblpNoEksaSLkU90Iw4zWxwyfeGvkB65PipmtFfVmoO5OU/el6LHxQG5S+zJf2K9OU/VtJDpMsDHwR+JukY0tMTF5Ie2fsD8E5J95J+qPXliHi8KYGb2aCRH2h4hPSUWad7mxFxNdC0Zlb626C99GRmZv1jSFx6MjOz6gy6S09jx46NSZMmNTsMM7NBZc6cOY9FRO1vfhoy6BLFpEmTaG1tbXYYZmaDiqSetjDwMl96MjOzUk4UZmZWyonCzMxKOVGYmVkpJwozMys16J56MrPqzF/aztXzHmHJshVMGDOSqZM3Z/vxQ7JVCusB1yjMDEhJYsashbSvWMn40SNoX7GSGbMWMn9pe7NDsyarLFHkdw3cJulOpVeQnlCnzDRJbUpvd5sr6WNVxWNm5a6e9wijRw5n9MjhrCe93H31vEeaHZo1WZWXnp4H9omIp/MLXmZL+n1E3FJT7qKI+EyFcZhZA5YsW8H40SM6DRs1YhhLlnX1inVbV1RWo4jk6dw7PP+5BUKzAWrCmJEsf25Vp2HLn1vFhDEjmxSRDRSV3qPIr+ScCzwKXBMRt9Yp9j5Jd0m6JL8+tN58pktqldTa1tZWZchm66ypkzenfcVK2les5KWIl7unTt682aFZk1WaKCLixYjYBZgI7J5fUF70O2BSROwMXEN65WC9+cyIiJaIaBk3rldtWplZN7YfP5rpe2/D6JHDWdr+HKNHDmf63tv4qSfrn8djI2KZpD+TXv4xrzC8+AKhM4Dv9Uc8Zlbf9uNHOzHYGqp86mmcpDG5eySwL+m9s8UyxXdcvxuYX1U8ZmbWO1XWKMYDZ0tan5SQLo6IKySdCLRGxEzgSEnvBlYBTwDTKozHzMx6YdC9CrWlpSX8Pgozs56RNCciWnozrX+ZbWZmpZwozMyslBOFmZmVcqIwM7NSThRmZlbKicLMzEo5UZiZWSknCjMzK+VEYWZmpZwozMyslBOFmZmVcqIwM7NSThRmZlbKicLMzEo5UZiZWSknCjMzK+VEYWZmpZwozMyslBOFmZmVqixRSBoh6TZJd0q6R9IJdcpsKOkiSQsk3SppUlXxmJlZ71RZo3ge2Cci3gDsAkyV9JaaMh8FnoyIbYGTgO9WGI+ZmfVCZYkikqdz7/D8FzXFDgTOzt2XAG+XpKpiMjOznqv0HoWk9SXNBR4FromIW2uKTAAWA0TEKqAd2KzOfKZLapXU2tbWVmXIZmZWo9JEEREvRsQuwERgd0mTezmfGRHREhEt48aN69sgzcysVL889RQRy4A/A1NrRi0BtgSQNAwYDTzeHzGZmVljqnzqaZykMbl7JLAvcF9NsZnA4bn7IODaiKi9j2FmZk00rMJ5jwfOlrQ+KSFdHBFXSDoRaI2ImcAvgHMlLQCeAA6pMB4zM+uFyhJFRNwFvLHO8GML3c8BB1cVg5mZrT3/MtvMzEo5UZiZWSknCjMzK+VEYWZmpZwozMyslBOFmZmVcqIwM7NSThRmZlbKicLMzEo5UZiZWSknCjMzK+VEYWZmpZwozMyslBOFmZmVcqIwM7NSThRmZlbKicLMzEo5UZiZWSknCjMzK1VZopC0paQ/S7pX0j2SPlenzBRJ7ZLm5r9j683LzMyaZ1iF814FfDEi7pA0Cpgj6ZqIuLem3A0RcUCFcZiZ2VqorEYREUsj4o7cvRyYD0yoanlmZlaNfrlHIWkS8Ebg1jqj3yrpTkm/l7RjF9NPl9QqqbWtra3CSM3MrFbliULSxsClwFER8VTN6DuArSPiDcApwOX15hERMyKiJSJaxo0bV23AZmbWSaWJQtJwUpI4PyJ+Uzs+Ip6KiKdz91XAcEljq4zJzMx6psqnngT8ApgfET/sosyrcjkk7Z7jebyqmMzMrOeqfOppD+DDwN2S5uZhXwW2AoiI04CDgE9JWgWsAA6JiKgwJjMz66HKEkVEzAbUTZlTgVOrisHMzNaef5ltZmalnCjMzKyUE4WZmZVyojAzs1JOFGZmVsqJwszMSnX7eKykDYH3AZOK5SPixOrCsnXB/KXtXD3vEZYsW8GEMSOZOnlzth8/utlhmVmNRmoUvwUOJDUb/kzhz6zX5i9tZ8ashbSvWMn40SNoX7GSGbMWMn9pe7NDM7MajfzgbmJETK08ElunXD3vEUaPHM7okcMBXv5/9bxHXKswG2AaqVHcJGmnyiOxdcqSZSsYNaLzecqoEcNYsmxFkyIys640UqPYE5gmaSHwPKlZjoiInSuNzIa0CWNG0r5i5cs1CYDlz61iwpiRTYzKzOppJFHsV3kUts6ZOnlzZsxaCKSaxPLnVtG+YiXvf9PEJkdmZrW6vfQUEQ8CY4B35b8xeZhZr20/fjTT996G0SOHs7T9OUaPHM70vbfx/QmzAaiRx2M/B3wc6Hjx0HmSZkTEKZVGZkPe9uNHOzGYDQKNXHr6KPDmiHgGQNJ3gZtJry41M7MhrpGnngS8WOh/kW7eM2FmZkNHIzWKXwK3Sros97+H9IpTMxti/Gt5q6eRm9k/BI4Ansh/R0TEyVUHZmb9y7+Wt650WaOQtElEPCVpU2BR/usYt2lEPFF9eGbWX/xreetKWY3igvx/DtBa+OvoLyVpS0l/lnSvpHvy01O1ZSTpx5IWSLpL0q69WAcz6wP+tbx1pcsaRUQckP9v08t5rwK+GBF3SBoFzJF0TUTcWyizH7Bd/nsz8LP838z6mX8tb13p9h6FpD81MqxWRCyNiDty93JgPjChptiBwDmR3AKMkTS+ocjNrE9Nnbw57StW0r5iJS9FvNw9dfLmzQ7NmqzsHsUI4BXAWEmvZPUjsZuw5hd+KUmTgDcCt9aMmgAsLvQ/lIctrZl+OjAdYKutturJom0A8xM2A0vHr+WLn8n73zTRn4mVPh77CeAoYAvSfYmORPEUcGqjC5C0MXApcFREPNWbICNiBjADoKWlJXozDxtYOp6wGT1yeKcnbNyMR3P51/JWT9k9ih8BP5L02d421yFpOClJnB8Rv6lTZAmwZaF/Yh5mQ5yfsDEbPLr9wV1EnCJpMrADMKIw/Jyy6SSJ9MO8+fm3GPXMBD4j6ULSTez2iFjaRVkbQpYsW8H40SM6DfMTNmYDUyONAh4HTCEliqtITyrNBkoTBbAH8GHgbklz87CvAlsBRMRpeX77AwuAZ0k/7LN1gJ+wMRs8GmnC4yDgDcD/RcQRkjYHzutuooiYTTdtQkVEAJ9uJFAbWvw+CrPBo5FGAVdExEvAKkmbAI/S+b6CWY/5fRRmg0cjNYpWSWOA00lPPz1NambcbK34CRuzwaE0UeQb0t+OiGXAaZKuBjaJiLv6JTozM2u60kQRESHpKmCn3L+oP4IyM7OBo5F7FHdIelPlkZiZ2YDUyD2KNwMflPQg8AzpSaaIiJ0rjczMzAaERhLFv1QehZmZDViNJAq3rWRmtg5rJFFcSUoWIjXhsQ1wP7BjhXGZmdkA0UhbTzsV+/Nb6P6jsojMzGxAaeSpp07yy4j8Fjozs3VEI40CfqHQux6wK/BwZRGZmdmA0sg9ilGF7lWkexaXVhOOmZkNNI3cozihPwIxM7OBqeyd2b+j5NHYiHh3JRGZmdmAUlaj+H7+/17gVax+B8WhwCNVBmVmZgNH2TuzrweQ9IOIaCmM+p2k1sojMzOzAaGRx2M3kvTqjh5J2wAbVReSmZkNJI089fR54DpJD5B+nb01ML3SqMzMbMBo5KmnqyVtB7w+D7ovIp7vbjpJZwIHAI9GxOQ646cAvwUW5kG/iYgTGw3czMz6RyM1CnJiuLOH8z4LOBU4p6TMDRFxQA/na2Zm/ajHTXg0KiJmAU9UNX8zM+sflSWKBr1V0p2Sfi+py9ZoJU2X1Cqpta2trT/jMzNb5zV06UnSe4E9ST/Amx0Rl/XBsu8Ato6IpyXtD1wObFevYETMAGYAtLS0+P0YZmb9qNsahaSfAp8E7gbmAZ+Q9JO1XXBEPBURT+fuq4Dhksau7XzNzKxvNVKj2AfYPiICQNLZwD1ru2BJrwIeiYiQtDspaT2+tvM1M7O+1UiiWABsBTyY+7fMw0pJ+hUwBRgr6SHgOGA4QEScBhwEfErSKmAFcEhHMjIzs4Gj0WbG50u6jXSPYnegVdJM6LpxwIg4tGymEXEq6fFZMzMbwBpJFMdWHoWZmQ1Yjfwy+/r+CMTMzAamsvdRzI6IPSUtp/N7KQRERGxSeXRmZtZ0Zc2M75n/j+qqjJmZDX2lv6OQtL6k+/orGDMzG3hKE0VEvAjcL2mrforHzMwGmEaeenolcE9+PPaZjoF+Z7aZ2bqhkUTx9cqjMDOzAauRRLF/RHylOEDSdwE/Nmtmtg5opJnxfesM26+vAzEzs4Gp7HcUnwL+A3i1pLsKo0YBN1YdmJmZDQxll54uAH4PfBs4ujB8eUT4zXVmZuuIsh/ctQPtQGnjfmZmNrQ1+1WoZmY2wDlRmJlZKScKMzMr5URhZmalnCjMzKyUE4WZmZWqLFFIOlPSo5LmdTFekn4saYGkuyTtWlUsZmbWe1XWKM4CppaM3w/YLv9NB35WYSxmZtZLlSWKiJgFlP2C+0DgnEhuAcZIGl9VPGZm1jvNvEcxAVhc6H8oD1uDpOmSWiW1trW19UtwZmaWDIqb2RExIyJaIqJl3LhxzQ7HzGyd0sxEsQTYstA/MQ8zM7MBpJmJYiZwWH766S1Ae0QsbWI8ZmZWRyNvuOsVSb8CpgBjJT0EHAcMB4iI04CrgP2BBcCzwBFVxWJmZr1XWaKIiNLmySMigE9XtXwzM+sbg+JmtpmZNY8ThZmZlXKiMDOzUk4UZmZWyonCzMxKOVGYmVkpJwozMyvlRGFmZqWcKMzMrJQThZmZlXKiMDOzUk4UZmZWyonCzMxKOVGYmVkpJwozMyvlRGFmZqWcKMzMrJQThZmZlXKiMDOzUpUmCklTJd0vaYGko+uMnyapTdLc/PexKuMxM7OeG1bVjCWtD/wE2Bd4CLhd0syIuLem6EUR8Zmq4jAzs7VTZY1id2BBRDwQES8AFwIHVrg8MzOrQJWJYgKwuND/UB5W632S7pJ0iaQt681I0nRJrZJa29raqojVzMy60Oyb2b8DJkXEzsA1wNn1CkXEjIhoiYiWcePG9WuAZmbruioTxRKgWEOYmIe9LCIej4jnc+8ZwG4VxmNmZr1QZaK4HdhO0jaSNgAOAWYWC0gaX+h9NzC/wnjMzKwXKnvqKSJWSfoM8AdgfeDMiLhH0olAa0TMBI6U9G5gFfAEMK2qeMzMrHcUEc2OoUdaWlqitbW12WGYmQ0qkuZEREtvpm32zWwzMxvgnCjMzKyUE4WZmZVyojAzs1JOFGZmVsqJwszMSjlRmJlZKScKMzMr5URhZmalnCjMzKyUE4WZmZVyojAzs1JOFGZmVsqJwszMSlX2PoqBZNLRV64xbNF3/rUJkaw9r8vANFTWZaisB3hd+tKQr1HU28Blwwcyr8vANFTWZaisB3hd+tqQTxRmZrZ2nCjMzKyUE4WZmZWqNFFImirpfkkLJB1dZ/yGki7K42+VNKnKeMzMrOcqSxSS1gd+AuwH7AAcKmmHmmIfBZ6MiG2Bk4DvVhWPmZn1TpU1it2BBRHxQES8AFwIHFhT5kDg7Nx9CfB2SaowJjMz66EqE8UEYHGh/6E8rG6ZiFgFtAOb1c5I0nRJrZJa29raKgrXzMzqGRQ3syNiRkS0RETLuHHjmh2Omdk6pcpEsQTYstA/MQ+rW0bSMGA08HiFMZmZWQ9VmShuB7aTtI2kDYBDgJk1ZWYCh+fug4BrIyL6MoiufuY+GH/K73UZmIbKugyV9QCvS19TH38vd565tD9wMrA+cGZEfEvSiUBrRMyUNAI4F3gj8ARwSEQ8UDbPlpaWaG1trSxmM7OhSNKciGjpzbSVNgoYEVcBV9UMO7bQ/RxwcJUxmJnZ2hkUN7PNzKx5nCjMzKyUE4WZmZVyojAzs1KVPvVUBUltwIO9nHws8FgfhtNMXpeBaaisy1BZD/C6dNg6Inr1i+VBlyjWhqTW3j4eNtB4XQamobIuQ2U9wOvSF3zpyczMSjlRmJlZqXUtUcxodgB9yOsyMA2VdRkq6wFel7W2Tt2jMDOznlvXahRmZtZDThRmZlZqUCQKSSHpvEL/MEltkq7oo/kfL+lLfTGvBpf3NUn3SLpL0lxJb+6DefbLOkjaLMc8V9I/JC0p9G/Qh8uZsrafr6STJB1V6P+DpDMK/T+Q9IUG5jNJ0ry1iaWBZTy9FtM2vD9JmiZpi94uqzCfRZLGru18erjMFwv72lxJk+qUuUrSmDrDm318LJN0bz8sf5qkU/t6vpW2HtuHngEmSxoZESuAfVnzJUiDgqS3AgcAu0bE8/lg67Mv2KpFxOPALpAOPuDpiPh+U4Pq2o3AvwMnS1qP9GOlTQrj/wn4fDMC6yu92J+mAfOAh3uwjGH5VcXNtiIidqk3QpJI91z37+eYOunq+MhJrdcnPs3+DAZFjSK7Cuh4U8ehwK86RkjaVNLl+YzqFkk75+HHSzpT0nWSHpB0ZGGar0n6i6TZwOsKwz8u6XZJd0q6VNIrJI2StFDS8Fxmk2J/D40HHouI5wEi4rGIeLh4hiapRdJ1A3gdOpF0lqSDCv1PF7q/nGO5S9IJedhGkq7M8c2T9P48fKqk+yTdAby3MI/dJd0s6f8k3STpdXn4LEm7FMrNlvSGQmg3AW/N3TuSviCXS3qlpA2B7YGQdL2kObnGMT7Pa7cc353ApwvLmCbpN5KulvRXSd8rjHtnjvMOSb+WtHEe/h1J9+Zt8P08bJtc9m5J3yzMY2NJf8rzuFvSgXn4iepcO/qWpM/R9f50bN7u8yTNUHIQ0AKcr3SWO7Kb/e5cSTcC5yqdKf9RqeZyBqBCLJfn7XePpOl52EcknVwo83FJJ9Xbf3pLqaZ3v6RzSJ/tljXrMyCOj4L1JZ2et9MfJY3My7pOUkvuHitpUe6eJmmmpGuBP0kan/f5uflz3SuXOyKv523AHoX1fJekW/Nx87+SNpe0Xt5vx+Uy60la0NHfpYgY8H/A08DOwCXACGAuMAW4Io8/BTgud+8DzM3dx5O+LDYknU0+DgwHdgPuBl5BOsNcAHwpT7NZYbnfBD6bu38JvCd3Twd+0Mt12TjH/xfgp8Db8vBFwNjc3QJcN1DXoTDv44EvAWcBBxU/r/z/naTH+UQ6KbkC2Bt4H3B6ofzo/LkuBrbL5S8ufL6bAMNy9zuAS3P34cDJufu1pBdi1ca4ENgK+ATwSeAbwHxtVdAAAAjkSURBVP6kA+rmvG3H5bLvJ71gC+AuYO/c/T/AvNw9DXigEPODpNf5jgVmARvlcl8BjgU2A+5n9ROGY/L/mcBhufvThW02DNgkd4/Nn6uAScAdefh6wN/yvLvanzYtbINzgXfl7uuAlsK4RXS9380BRub+HwPH5u5/BaIw3ab5/0jSF3ZHXH8DhudxNwE7reX+9mJe17nAZXmbvAS8pXZ9GEDHR+6eBKwCdsn9FwMfqv1McuyLCvvaQ4Xt+0Xga7l7fWAU6UTh78A4Uk3yRuDUXOaVrN7vPtaxPsBxwFGFY/TS7tZl0NQoIuIu0sY+lJqXIQF7kg4GIuJaYDNJHZcYroyI5yPiMeBRYHNgL+CyiHg2Ip6i8ytaJ0u6QdLdwAdJZ6IAZwBH5O4jSDtVb9bjadJOPB1oAy6SNK2byQbUOvTAO/Pf/wF3AK8nJYK7gX0lfVfSXhHRnsctjIi/RtqDzyvMZzTwa6X7BCcV1ufXwAH5rO8jpIRV6ybSJaZ/IiWGmwv9S4DJwDWS5gLHABOVrnGPiYhZeR7n1szzTxHRHunFW/cCWwNvAXYAbszzOjwPbweeA34h6b3As3kee7C6Vlycv4D/lnQX8L/ABGDziFgEPC7pjR3bNCIeL9mf/jmfTd5NOnnakZ6bGelSL6QEfx5ARFwJPFkod6RSzesWUtLcLsd1LenzeT0pYdzdixiKVkTELvnv3/KwByPiljplB+LxsTAi5ubuOaTvs+5cExFP5O7bgSOULmntFBHLgTeTkntbRLwAXFSYdiLwh7yeX2b1ep4JHJa7P0ID6zlY7lF0mAl8n1Sb2KzBaZ4vdL9I9+t8Fums4s58wE0BiIgbc1V3CrB+RPT65mZEvEg6i7guf4iHk842OhL3iIG+DjVejl3pXkDHNXIB346In9dOIGlX0pn9NyX9iTXfp170DeDPEfFvStd6rwOIiGclXQMcSLoXsVudaW8kJYWdSGe7i0lnZk/l+UyIiLcWJ1Cdm6E16n0eIh3Uh9YWlrQ78HbSe+E/Q/rihnRWXuuDpLPD3SJiZb4M0bE/nEE6y3wV6WBPM1lzf/oEqQbeEhGL8xdL7T7VoWy/e6aLaYrrNoVUy3tr/jyuq4n3q8B9VHdS0m2MdZxF/x4fHWr3m5G5u6HPICJmSdqbVKM7S9IPSftxV04BfhjptdNTSDUc8j7xiKR9gN1J+1ypQVOjyM4ETqhzZnIDeWXzBnksn0V0ZRbwnnyNdhTwrsK4UcDSfJZauwHPAS5gLXZ6Sa+TtF1h0C6kyxeLWP1F974GZtW0dahjEatjfzfp0hjAH4CPaPW1+gmS/p/SUzfPRsR5pMs6u5K+TCZJek2etviFO5rVDy9Mq1n2GaTLIrdHxJOs6SbSzd4nIuLFfHY2hnTv4lfAOKUbwkgaLmnHiFgGLJO0Z55HtwcS6Wx6D0nb5nltJOm1ed1HR3ot8OeBjnsoNwKH1Jn/aODRnCT+mVQr6XAZMBV4E2nbdrU/3Z+7H8vLP6gwfjlp/+iwiMb2u1nAB/Iy9yNd1uiI98mcJF5PqlkBEBG3kmoYH6BwT7GfDKTjozuLWP0ZHNRVIUlbA49ExOmk/X5X4FbgbUr3kIbT+dXSxePm8JrZnUGqIf46n2iUGlQ1ioh4iPSlUOt44MxcXX+WNTdK7XzukHQRcCfpUs7thdFfJ238tvy/eFCdT7qmuTY7/cbAKfmsdRXp2ul00o3VX0j6BvmMeQCvQ63Tgd/myw9Xk8+CIuKPkrYHbpYE6V7Th4Btgf+R9BKwEvhURDyndCP0SknPkpJ/R9zfA86WdAxwZXHBETFH0lN0fWDfTbrue0HNsI0j4lGlG7w/ljSadDycDNxDuvRwpqQA/tjdBoiItnx2+iulG+WQLmUtz9tmBKnW0fE47ueACyR9BfhtYVbnA7/LNYNWUgLtWMYLkv4MLCsc3F3tT8tINah/0HnfOAs4TdIKUrI8gcb2uxPyut1DSr5/z8OvBj4paT4pQdVeBrqYdF2+XhKvzAA7PrrzfeDijv2/pNwU4MuSVpKOpcMiYmmuMd5M+sznFsofT7pk+yTpMuA2hXEzScdMQwnRTXj0QP5SOTAiPtzsWHprKKxDUa6dXAe8PiJeanI4lcqX9e4ADo6IvzY7nkYo/RbmpIj4U7NjacRQOz66ovSU1UkRsVcj5QdVjaKZJJ0C7Ee6rj4oDYV1KJJ0GPAt4AvrQJLYgfTU2GWDIUnkGs5twJ2DKEkMqeOjK5KOBj5FY5dU0zSuUZiZWZnBdjPbzMz6mROFmZmVcqIwM7NSThRmvaBC+zwlZSppydOsv/mpJ7MBSNIDpOZBOuwQEa9uVjy2bnONwoY8pRZsj8zdJym1xomkfSSdn7u7avl1N9VpXbYw7/WUWs/9Zu4/Qn3TkufMiDig44/yJk7MKuVEYeuCG0iNxEFqIXXj3NzBXsAspWapjwHeERG7kn4R/YVc5hRSy7i7kZqQ+VZhvsNIv+T9a0Qck5PICaQEsSepkcAOs0mtnL4RuBD4z/zbj/NY/Tz7O0i/O2jr29U3Wzu+9GTrgjnAbkotCj9P+nVzCylRHEnnll8hNWp4M+kdBh2ty0Jq2nlpYb4/By6OiI7k8XJLngC5CYnX5nETSS27js/zX5iHn0lqwuNkGmzJ06y/uUZhQ15ErCR9MU8jtVN0A/DPpDan5rO65deOJqx3iIiP5uH3FIbvFBHvLMz6JlJz3l21zFp0Cuk9ATuRWncdkWNbDBRb8vx9H6yyWZ9yorB1xQ2klyzNyt2fJL3TIeii5VdSI3drtC5bmOcvSO9GuVjSMPqpJU+z/uZEYeuKG0hvA7s5Ih4hvUzoBkgtv5JqG7/KLRDfTGpk8AVSs8/fzS3jziW92+JlEfFD0ouZzgUeIbXYeTOpGfH5haLHk1rynAM8VhPbTFIrsL7sZAOS23oya7J6LXlKOjkijuqq36w/+Wa2WROVtOTZIunyQv/Y/ovKrDPXKMzMrJTvUZiZWSknCjMzK+VEYWZmpZwozMyslBOFmZmV+v/YUmAzi9RVAwAAAABJRU5ErkJggg==" id="70" name="Google Shape;70;p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YoAAAEWCAYAAAB42tAoAAAABHNCSVQICAgIfAhkiAAAAAlwSFlzAAALEgAACxIB0t1+/AAAADh0RVh0U29mdHdhcmUAbWF0cGxvdGxpYiB2ZXJzaW9uMy4yLjIsIGh0dHA6Ly9tYXRwbG90bGliLm9yZy+WH4yJAAAgAElEQVR4nO3deZwdVZn/8c8XEkiEkAjJD0MCBAUVCIjQog6LGRQnMCiOwgguEFyijoq4jYwimzouo4KCigGRXUAQjIAoI0IIe4cJEAhoJMEQIjRLmgABEnh+f5zTpPrmdvXtTlff7s73/Xr1q2s5VfVU3ar71Kmqe0oRgZmZWVfWa3YAZmY2sDlRmJlZKScKMzMr5URhZmalnCjMzKyUE4WZmZVyorCGSApJ2/bDciTpl5KelHTbWsznNElf76OYjpd0Xl/Mq8Hl7SXp/v5aXk+XL2lS3h+G9WdcZXqyf0q6TtLHqo5pKHGi6EOS9pR0k6R2SU9IulHSm9ZyntMkza4Zdpakb65dtNWoF28P7QnsC0yMiN17O/+I+GREfGMt4ug3tV9yEXFDRLyuWfHULl/SIknvaFY8A5GkN0uaXefvlGbHVoUBc0Yw2EnaBLgC+BRwMbABsBfwfDPjqkfSsIhY1ew4urA1sCginuntDCStHxEv9mFMvTbAt7X13iuBsyLijOJASZc0KZ5qRYT/+uAPaAGWdVPm48B8YDlwL7BrHn408LfC8H/Lw7cHngNeBJ4GlgHTgZXAC3nY73LZLYBLgTZgIXBkYbnHA5cA5wFPAR+rE9tZwGnANTmO64GtC+MD2DZ3jwbOyct6EDiGVDtdI94utsMWwEzgCWAB8PE8/KM1059QM13d+efYfwZcBTwDvCMP+2YePwV4CPgq8BiwCPhgyee0TV7/5Xl7nAqcV5xXTflFwDu62tbA7sDN+fNbmue3QS4/K2/bZ/I6vb92GXm9r8vT3wO8u+Zz+wlwZY73VuA1XazX2cAXc/eEvNxP5/7X5M9jveLygXOBl4AVOb7/BCblaQ8H/p636ddKtuUyYL3cfzrwaGH8ucBRhf3qF3kbLQG+CaxfKPsR0vHzJPAHut4/9wQWA1Ny/77AfUB73vbXk4+BvN7XAo/n9TgfGJPHfRm4tGZ9fgz8CJhK/ePokmZ/F1Xx1/QAhsofsEne2c4G9gNeWTP+4LzzvwkQsG3Hjp7HbZEP0vfnL43xedw0YHbNvM4ifwnm/vWAOcCxpJrMq4EHgH/J448nJZf35LIj68R/FumLZm9gw3wwzC6MLx6I5wC/BUblL42/AB/tKt46y5oF/BQYAexCSjj7NDJ9yfZoB/bI6zeCNRPFKuCHed3elrfx67pYxs2Fsnvn7dKTRNFpWwO7AW8h1eAnkb7sjqq3bWuXAQwnJdOv5s92nxzP6wrr/jgpGQ0jfdFd2MV6fYTVJxYfIJ2cXFQY99t661hcv9w/Kcd8el6/N5Bqztt3sdy/A7vl7vtJ++b2hXFvzN2XAT8HNgL+H3Ab8Ik87sC8HbbP63kMcFPtNiR9gS8Gds/Dx+btdVDelp/P+0JHotiWlEg2BMaR9s2T87jxeT/pSBzDgEfz57lOJYpBeY9C0pmSHpU0r8Hy/y7pXkn3SLqgipgi4inSmUzHAdQmaaakzXORjwHfi4jbI1kQEQ/maX8dEQ9HxEsRcRHwV9KB36g3AeMi4sSIeCEiHsgxHFIoc3NEXJ6XsaKL+VwZEbMi4nnga8BbJW1ZLCBp/Tzf/4qI5RGxCPgB8OFGAs3z2wP4SkQ8FxFzgTOAwxpf3bp+GxE35vV7rosyX4+I5yPietIZ+L/XiW8r0vbsKDsL+F0PY+m0rSNiTkTcEhGr8vb6OSlZNeItwMbAd/Jney3pEuehhTKXRcRtkS5xnU9KvvVcD+wpaT1SAvwe6bMgx3N9T1aSVONbERF3AneSEkZXy32bpFfl/kty/zakE6w783GyPymBPhMRjwInsXof/iTw7YiYn9fzv4FdJG1dWM7BpG27X0R0PAixP3BPRFwSESuBk4F/dEyQj8Nr8mfdRjpBeFset5SUOA7OxacCj0XEnB5up0FvUCYK0lnU1EYKStoO+C9gj4jYETiqqqDyTjwtIiYCk0m1hJPz6C1JZ3D1YjxM0lxJyyQty9OO7cGitwa26Jg+z+OrwOaFMosbmM/LZSLiadKliC1qyowlnZk9WBj2IOlSRiO2AJ6IiOW9nL4r3a3fk9H5vseDrLluHfHVK9vrWCS9VtIVkv4h6SnSl1yjn+8WwOKIeKkmnuL2+keh+1lSYllDRPyNdIa8C+n+2RXAw5JeR+8SRUPLzfOdQkpOs0iX0d6W/27I67Y1ab9aWtiHf06qWZDH/6gw7glSzby4HY4CLo6I4gnkFnTer6PYL2lzSRdKWpI/m/Po/NmcDXwod3+IdKlsnTMoE0U+y3uiOEzSayRdLWmOpBskvT6P+jjwk4h4Mk/7aD/FeB8poU3OgxaTrod2ks+ITgc+A2wWEWOAeaSDAFINZY3Z1/QvBhZGxJjC36iI2L9kmnperj1I2hjYFHi4psxjpEsrxTO5rUiX1RpZzsPAppJGdTF9d7qaf3fLfaWkjWqWWbtukK6P1yvb4RngFR09uYY1rptYfka6Rr5dRGxCSuKiMQ8DW+ZaQDGeRrdXretJl2E2iIgluf9w0s3ZuV1Ms7ZNTF9PSkxTcvdsUk2mmJwWky5fjS3sw5vkk7uO8Z+o2cdHRsRNheUcDLxH0ucKw5bSeb9WsZ+UtAPYKX82H6LzZ3M5sLOkycABpBrbOmdQJoouzAA+GxG7AV8iXQMHeC3w2vyo6i2SGqqJ9JSk10v6oqSJuX9L0uWBW3KRM4AvSdot/1Zg25wkNiLtqG15uiNYnVwAHgEmStqgZtirC/23AcslfUXSSEnrS5rci0dz98+P+G4AfAO4JSI6nR1HeproYuBbkkbldfgC6Uysq3iL0y8GbgK+LWmEpJ1JN7Eb/Z1C6fy7cYKkDSTtRTrof10nvgeB1kLZPYF3FYr8BRgh6V8lDSddK9+wm+WOIt3YfjqfwHyqzjq9eo2pkltJZ+v/KWm4pCk5ngu7WWZXriedlMzK/dfl/tnR9ZNiZfF1KyL+SroZ/iHg+nyZ9hHgfTmejss8fwR+IGkTSevlk7+OS3SnAf8laUcASaMlHVyzqIeBtwOfk9Sxja8EdpT0XqXffRwJvKowzSjSTfp2SRNIN7CLsT9HulR2AXBbRPy9t9thMBsSiSKf/f4T8GtJc0lV1vF59DBgO9LZzKHA6ZLGVBDGcuDNwK2SniEliHnAFyHdhwC+RdrhlpPOVDaNiHtJ1/hvJh08OwE3FuZ7LelJl39IeiwP+wWwQ66GX54P8ANIlxQWks76zyA9RdITFwDHkWpru7G6yl3rs6Qz6wdIZ4cXAGeWxFvrUNIN0YdJNzCPi4j/bTDGRuZfzz9IT8s8TDor/GSu9dXzAdJn+QRpe5zTMSIi2oH/IG3fJaTt8FA3y/5SnudyUu3xoprxxwNn58+z032TiHiBlBj2I32uPwUOK4m9O9eTvhw7EsVsUg1pVpdTwLeBY3J8X1qL5T5eOPG4nnTmfkehzGGkG/b3kj6rS8jHcURcBnwXuDBfIppH2iad5C/ytwNHS/pYRDxGqml8h3TTfzs6H18nALuSHoa4EvhNndjPJh2X6+RlJwClS3aDj6RJwBURMTn/huH+iBhfp9xpwK0R8cvc/yfg6Ii4vT/jHegknUV60uWYZsfS1/JZ+Hn53pFZj+QHHO4DXpVrQ+QrExOjzu8oIuKgJoRZqSFRo8gf3sKOqmi+tNPxBMblpNoEksaSLkU90Iw4zWxwyfeGvkB65PipmtFfVmoO5OU/el6LHxQG5S+zJf2K9OU/VtJDpMsDHwR+JukY0tMTF5Ie2fsD8E5J95J+qPXliHi8KYGb2aCRH2h4hPSUWad7mxFxNdC0Zlb626C99GRmZv1jSFx6MjOz6gy6S09jx46NSZMmNTsMM7NBZc6cOY9FRO1vfhoy6BLFpEmTaG1tbXYYZmaDiqSetjDwMl96MjOzUk4UZmZWyonCzMxKOVGYmVkpJwozMys16J56MrPqzF/aztXzHmHJshVMGDOSqZM3Z/vxQ7JVCusB1yjMDEhJYsashbSvWMn40SNoX7GSGbMWMn9pe7NDsyarLFHkdw3cJulOpVeQnlCnzDRJbUpvd5sr6WNVxWNm5a6e9wijRw5n9MjhrCe93H31vEeaHZo1WZWXnp4H9omIp/MLXmZL+n1E3FJT7qKI+EyFcZhZA5YsW8H40SM6DRs1YhhLlnX1inVbV1RWo4jk6dw7PP+5BUKzAWrCmJEsf25Vp2HLn1vFhDEjmxSRDRSV3qPIr+ScCzwKXBMRt9Yp9j5Jd0m6JL8+tN58pktqldTa1tZWZchm66ypkzenfcVK2les5KWIl7unTt682aFZk1WaKCLixYjYBZgI7J5fUF70O2BSROwMXEN65WC9+cyIiJaIaBk3rldtWplZN7YfP5rpe2/D6JHDWdr+HKNHDmf63tv4qSfrn8djI2KZpD+TXv4xrzC8+AKhM4Dv9Uc8Zlbf9uNHOzHYGqp86mmcpDG5eySwL+m9s8UyxXdcvxuYX1U8ZmbWO1XWKMYDZ0tan5SQLo6IKySdCLRGxEzgSEnvBlYBTwDTKozHzMx6YdC9CrWlpSX8Pgozs56RNCciWnozrX+ZbWZmpZwozMyslBOFmZmVcqIwM7NSThRmZlbKicLMzEo5UZiZWSknCjMzK+VEYWZmpZwozMyslBOFmZmVcqIwM7NSThRmZlbKicLMzEo5UZiZWSknCjMzK+VEYWZmpZwozMyslBOFmZmVqixRSBoh6TZJd0q6R9IJdcpsKOkiSQsk3SppUlXxmJlZ71RZo3ge2Cci3gDsAkyV9JaaMh8FnoyIbYGTgO9WGI+ZmfVCZYkikqdz7/D8FzXFDgTOzt2XAG+XpKpiMjOznqv0HoWk9SXNBR4FromIW2uKTAAWA0TEKqAd2KzOfKZLapXU2tbWVmXIZmZWo9JEEREvRsQuwERgd0mTezmfGRHREhEt48aN69sgzcysVL889RQRy4A/A1NrRi0BtgSQNAwYDTzeHzGZmVljqnzqaZykMbl7JLAvcF9NsZnA4bn7IODaiKi9j2FmZk00rMJ5jwfOlrQ+KSFdHBFXSDoRaI2ImcAvgHMlLQCeAA6pMB4zM+uFyhJFRNwFvLHO8GML3c8BB1cVg5mZrT3/MtvMzEo5UZiZWSknCjMzK+VEYWZmpZwozMyslBOFmZmVcqIwM7NSThRmZlbKicLMzEo5UZiZWSknCjMzK+VEYWZmpZwozMyslBOFmZmVcqIwM7NSThRmZlbKicLMzEo5UZiZWSknCjMzK1VZopC0paQ/S7pX0j2SPlenzBRJ7ZLm5r9j683LzMyaZ1iF814FfDEi7pA0Cpgj6ZqIuLem3A0RcUCFcZiZ2VqorEYREUsj4o7cvRyYD0yoanlmZlaNfrlHIWkS8Ebg1jqj3yrpTkm/l7RjF9NPl9QqqbWtra3CSM3MrFbliULSxsClwFER8VTN6DuArSPiDcApwOX15hERMyKiJSJaxo0bV23AZmbWSaWJQtJwUpI4PyJ+Uzs+Ip6KiKdz91XAcEljq4zJzMx6psqnngT8ApgfET/sosyrcjkk7Z7jebyqmMzMrOeqfOppD+DDwN2S5uZhXwW2AoiI04CDgE9JWgWsAA6JiKgwJjMz66HKEkVEzAbUTZlTgVOrisHMzNaef5ltZmalnCjMzKyUE4WZmZVyojAzs1JOFGZmVsqJwszMSnX7eKykDYH3AZOK5SPixOrCsnXB/KXtXD3vEZYsW8GEMSOZOnlzth8/utlhmVmNRmoUvwUOJDUb/kzhz6zX5i9tZ8ashbSvWMn40SNoX7GSGbMWMn9pe7NDM7MajfzgbmJETK08ElunXD3vEUaPHM7okcMBXv5/9bxHXKswG2AaqVHcJGmnyiOxdcqSZSsYNaLzecqoEcNYsmxFkyIys640UqPYE5gmaSHwPKlZjoiInSuNzIa0CWNG0r5i5cs1CYDlz61iwpiRTYzKzOppJFHsV3kUts6ZOnlzZsxaCKSaxPLnVtG+YiXvf9PEJkdmZrW6vfQUEQ8CY4B35b8xeZhZr20/fjTT996G0SOHs7T9OUaPHM70vbfx/QmzAaiRx2M/B3wc6Hjx0HmSZkTEKZVGZkPe9uNHOzGYDQKNXHr6KPDmiHgGQNJ3gZtJry41M7MhrpGnngS8WOh/kW7eM2FmZkNHIzWKXwK3Sros97+H9IpTMxti/Gt5q6eRm9k/BI4Ansh/R0TEyVUHZmb9y7+Wt650WaOQtElEPCVpU2BR/usYt2lEPFF9eGbWX/xreetKWY3igvx/DtBa+OvoLyVpS0l/lnSvpHvy01O1ZSTpx5IWSLpL0q69WAcz6wP+tbx1pcsaRUQckP9v08t5rwK+GBF3SBoFzJF0TUTcWyizH7Bd/nsz8LP838z6mX8tb13p9h6FpD81MqxWRCyNiDty93JgPjChptiBwDmR3AKMkTS+ocjNrE9Nnbw57StW0r5iJS9FvNw9dfLmzQ7NmqzsHsUI4BXAWEmvZPUjsZuw5hd+KUmTgDcCt9aMmgAsLvQ/lIctrZl+OjAdYKutturJom0A8xM2A0vHr+WLn8n73zTRn4mVPh77CeAoYAvSfYmORPEUcGqjC5C0MXApcFREPNWbICNiBjADoKWlJXozDxtYOp6wGT1yeKcnbNyMR3P51/JWT9k9ih8BP5L02d421yFpOClJnB8Rv6lTZAmwZaF/Yh5mQ5yfsDEbPLr9wV1EnCJpMrADMKIw/Jyy6SSJ9MO8+fm3GPXMBD4j6ULSTez2iFjaRVkbQpYsW8H40SM6DfMTNmYDUyONAh4HTCEliqtITyrNBkoTBbAH8GHgbklz87CvAlsBRMRpeX77AwuAZ0k/7LN1gJ+wMRs8GmnC4yDgDcD/RcQRkjYHzutuooiYTTdtQkVEAJ9uJFAbWvw+CrPBo5FGAVdExEvAKkmbAI/S+b6CWY/5fRRmg0cjNYpWSWOA00lPPz1NambcbK34CRuzwaE0UeQb0t+OiGXAaZKuBjaJiLv6JTozM2u60kQRESHpKmCn3L+oP4IyM7OBo5F7FHdIelPlkZiZ2YDUyD2KNwMflPQg8AzpSaaIiJ0rjczMzAaERhLFv1QehZmZDViNJAq3rWRmtg5rJFFcSUoWIjXhsQ1wP7BjhXGZmdkA0UhbTzsV+/Nb6P6jsojMzGxAaeSpp07yy4j8Fjozs3VEI40CfqHQux6wK/BwZRGZmdmA0sg9ilGF7lWkexaXVhOOmZkNNI3cozihPwIxM7OBqeyd2b+j5NHYiHh3JRGZmdmAUlaj+H7+/17gVax+B8WhwCNVBmVmZgNH2TuzrweQ9IOIaCmM+p2k1sojMzOzAaGRx2M3kvTqjh5J2wAbVReSmZkNJI089fR54DpJD5B+nb01ML3SqMzMbMBo5KmnqyVtB7w+D7ovIp7vbjpJZwIHAI9GxOQ646cAvwUW5kG/iYgTGw3czMz6RyM1CnJiuLOH8z4LOBU4p6TMDRFxQA/na2Zm/ajHTXg0KiJmAU9UNX8zM+sflSWKBr1V0p2Sfi+py9ZoJU2X1Cqpta2trT/jMzNb5zV06UnSe4E9ST/Amx0Rl/XBsu8Ato6IpyXtD1wObFevYETMAGYAtLS0+P0YZmb9qNsahaSfAp8E7gbmAZ+Q9JO1XXBEPBURT+fuq4Dhksau7XzNzKxvNVKj2AfYPiICQNLZwD1ru2BJrwIeiYiQtDspaT2+tvM1M7O+1UiiWABsBTyY+7fMw0pJ+hUwBRgr6SHgOGA4QEScBhwEfErSKmAFcEhHMjIzs4Gj0WbG50u6jXSPYnegVdJM6LpxwIg4tGymEXEq6fFZMzMbwBpJFMdWHoWZmQ1Yjfwy+/r+CMTMzAamsvdRzI6IPSUtp/N7KQRERGxSeXRmZtZ0Zc2M75n/j+qqjJmZDX2lv6OQtL6k+/orGDMzG3hKE0VEvAjcL2mrforHzMwGmEaeenolcE9+PPaZjoF+Z7aZ2bqhkUTx9cqjMDOzAauRRLF/RHylOEDSdwE/Nmtmtg5opJnxfesM26+vAzEzs4Gp7HcUnwL+A3i1pLsKo0YBN1YdmJmZDQxll54uAH4PfBs4ujB8eUT4zXVmZuuIsh/ctQPtQGnjfmZmNrQ1+1WoZmY2wDlRmJlZKScKMzMr5URhZmalnCjMzKyUE4WZmZWqLFFIOlPSo5LmdTFekn4saYGkuyTtWlUsZmbWe1XWKM4CppaM3w/YLv9NB35WYSxmZtZLlSWKiJgFlP2C+0DgnEhuAcZIGl9VPGZm1jvNvEcxAVhc6H8oD1uDpOmSWiW1trW19UtwZmaWDIqb2RExIyJaIqJl3LhxzQ7HzGyd0sxEsQTYstA/MQ8zM7MBpJmJYiZwWH766S1Ae0QsbWI8ZmZWRyNvuOsVSb8CpgBjJT0EHAcMB4iI04CrgP2BBcCzwBFVxWJmZr1XWaKIiNLmySMigE9XtXwzM+sbg+JmtpmZNY8ThZmZlXKiMDOzUk4UZmZWyonCzMxKOVGYmVkpJwozMyvlRGFmZqWcKMzMrJQThZmZlXKiMDOzUk4UZmZWyonCzMxKOVGYmVkpJwozMyvlRGFmZqWcKMzMrJQThZmZlXKiMDOzUpUmCklTJd0vaYGko+uMnyapTdLc/PexKuMxM7OeG1bVjCWtD/wE2Bd4CLhd0syIuLem6EUR8Zmq4jAzs7VTZY1id2BBRDwQES8AFwIHVrg8MzOrQJWJYgKwuND/UB5W632S7pJ0iaQt681I0nRJrZJa29raqojVzMy60Oyb2b8DJkXEzsA1wNn1CkXEjIhoiYiWcePG9WuAZmbruioTxRKgWEOYmIe9LCIej4jnc+8ZwG4VxmNmZr1QZaK4HdhO0jaSNgAOAWYWC0gaX+h9NzC/wnjMzKwXKnvqKSJWSfoM8AdgfeDMiLhH0olAa0TMBI6U9G5gFfAEMK2qeMzMrHcUEc2OoUdaWlqitbW12WGYmQ0qkuZEREtvpm32zWwzMxvgnCjMzKyUE4WZmZVyojAzs1JOFGZmVsqJwszMSjlRmJlZKScKMzMr5URhZmalnCjMzKyUE4WZmZVyojAzs1JOFGZmVsqJwszMSlX2PoqBZNLRV64xbNF3/rUJkaw9r8vANFTWZaisB3hd+tKQr1HU28Blwwcyr8vANFTWZaisB3hd+tqQTxRmZrZ2nCjMzKyUE4WZmZWqNFFImirpfkkLJB1dZ/yGki7K42+VNKnKeMzMrOcqSxSS1gd+AuwH7AAcKmmHmmIfBZ6MiG2Bk4DvVhWPmZn1TpU1it2BBRHxQES8AFwIHFhT5kDg7Nx9CfB2SaowJjMz66EqE8UEYHGh/6E8rG6ZiFgFtAOb1c5I0nRJrZJa29raKgrXzMzqGRQ3syNiRkS0RETLuHHjmh2Omdk6pcpEsQTYstA/MQ+rW0bSMGA08HiFMZmZWQ9VmShuB7aTtI2kDYBDgJk1ZWYCh+fug4BrIyL6MoiufuY+GH/K73UZmIbKugyV9QCvS19TH38vd565tD9wMrA+cGZEfEvSiUBrRMyUNAI4F3gj8ARwSEQ8UDbPlpaWaG1trSxmM7OhSNKciGjpzbSVNgoYEVcBV9UMO7bQ/RxwcJUxmJnZ2hkUN7PNzKx5nCjMzKyUE4WZmZVyojAzs1KVPvVUBUltwIO9nHws8FgfhtNMXpeBaaisy1BZD/C6dNg6Inr1i+VBlyjWhqTW3j4eNtB4XQamobIuQ2U9wOvSF3zpyczMSjlRmJlZqXUtUcxodgB9yOsyMA2VdRkq6wFel7W2Tt2jMDOznlvXahRmZtZDThRmZlZqUCQKSSHpvEL/MEltkq7oo/kfL+lLfTGvBpf3NUn3SLpL0lxJb+6DefbLOkjaLMc8V9I/JC0p9G/Qh8uZsrafr6STJB1V6P+DpDMK/T+Q9IUG5jNJ0ry1iaWBZTy9FtM2vD9JmiZpi94uqzCfRZLGru18erjMFwv72lxJk+qUuUrSmDrDm318LJN0bz8sf5qkU/t6vpW2HtuHngEmSxoZESuAfVnzJUiDgqS3AgcAu0bE8/lg67Mv2KpFxOPALpAOPuDpiPh+U4Pq2o3AvwMnS1qP9GOlTQrj/wn4fDMC6yu92J+mAfOAh3uwjGH5VcXNtiIidqk3QpJI91z37+eYOunq+MhJrdcnPs3+DAZFjSK7Cuh4U8ehwK86RkjaVNLl+YzqFkk75+HHSzpT0nWSHpB0ZGGar0n6i6TZwOsKwz8u6XZJd0q6VNIrJI2StFDS8Fxmk2J/D40HHouI5wEi4rGIeLh4hiapRdJ1A3gdOpF0lqSDCv1PF7q/nGO5S9IJedhGkq7M8c2T9P48fKqk+yTdAby3MI/dJd0s6f8k3STpdXn4LEm7FMrNlvSGQmg3AW/N3TuSviCXS3qlpA2B7YGQdL2kObnGMT7Pa7cc353ApwvLmCbpN5KulvRXSd8rjHtnjvMOSb+WtHEe/h1J9+Zt8P08bJtc9m5J3yzMY2NJf8rzuFvSgXn4iepcO/qWpM/R9f50bN7u8yTNUHIQ0AKcr3SWO7Kb/e5cSTcC5yqdKf9RqeZyBqBCLJfn7XePpOl52EcknVwo83FJJ9Xbf3pLqaZ3v6RzSJ/tljXrMyCOj4L1JZ2et9MfJY3My7pOUkvuHitpUe6eJmmmpGuBP0kan/f5uflz3SuXOyKv523AHoX1fJekW/Nx87+SNpe0Xt5vx+Uy60la0NHfpYgY8H/A08DOwCXACGAuMAW4Io8/BTgud+8DzM3dx5O+LDYknU0+DgwHdgPuBl5BOsNcAHwpT7NZYbnfBD6bu38JvCd3Twd+0Mt12TjH/xfgp8Db8vBFwNjc3QJcN1DXoTDv44EvAWcBBxU/r/z/naTH+UQ6KbkC2Bt4H3B6ofzo/LkuBrbL5S8ufL6bAMNy9zuAS3P34cDJufu1pBdi1ca4ENgK+ATwSeAbwHxtVdAAAAjkSURBVP6kA+rmvG3H5bLvJ71gC+AuYO/c/T/AvNw9DXigEPODpNf5jgVmARvlcl8BjgU2A+5n9ROGY/L/mcBhufvThW02DNgkd4/Nn6uAScAdefh6wN/yvLvanzYtbINzgXfl7uuAlsK4RXS9380BRub+HwPH5u5/BaIw3ab5/0jSF3ZHXH8DhudxNwE7reX+9mJe17nAZXmbvAS8pXZ9GEDHR+6eBKwCdsn9FwMfqv1McuyLCvvaQ4Xt+0Xga7l7fWAU6UTh78A4Uk3yRuDUXOaVrN7vPtaxPsBxwFGFY/TS7tZl0NQoIuIu0sY+lJqXIQF7kg4GIuJaYDNJHZcYroyI5yPiMeBRYHNgL+CyiHg2Ip6i8ytaJ0u6QdLdwAdJZ6IAZwBH5O4jSDtVb9bjadJOPB1oAy6SNK2byQbUOvTAO/Pf/wF3AK8nJYK7gX0lfVfSXhHRnsctjIi/RtqDzyvMZzTwa6X7BCcV1ufXwAH5rO8jpIRV6ybSJaZ/IiWGmwv9S4DJwDWS5gLHABOVrnGPiYhZeR7n1szzTxHRHunFW/cCWwNvAXYAbszzOjwPbweeA34h6b3As3kee7C6Vlycv4D/lnQX8L/ABGDziFgEPC7pjR3bNCIeL9mf/jmfTd5NOnnakZ6bGelSL6QEfx5ARFwJPFkod6RSzesWUtLcLsd1LenzeT0pYdzdixiKVkTELvnv3/KwByPiljplB+LxsTAi5ubuOaTvs+5cExFP5O7bgSOULmntFBHLgTeTkntbRLwAXFSYdiLwh7yeX2b1ep4JHJa7P0ID6zlY7lF0mAl8n1Sb2KzBaZ4vdL9I9+t8Fums4s58wE0BiIgbc1V3CrB+RPT65mZEvEg6i7guf4iHk842OhL3iIG+DjVejl3pXkDHNXIB346In9dOIGlX0pn9NyX9iTXfp170DeDPEfFvStd6rwOIiGclXQMcSLoXsVudaW8kJYWdSGe7i0lnZk/l+UyIiLcWJ1Cdm6E16n0eIh3Uh9YWlrQ78HbSe+E/Q/rihnRWXuuDpLPD3SJiZb4M0bE/nEE6y3wV6WBPM1lzf/oEqQbeEhGL8xdL7T7VoWy/e6aLaYrrNoVUy3tr/jyuq4n3q8B9VHdS0m2MdZxF/x4fHWr3m5G5u6HPICJmSdqbVKM7S9IPSftxV04BfhjptdNTSDUc8j7xiKR9gN1J+1ypQVOjyM4ETqhzZnIDeWXzBnksn0V0ZRbwnnyNdhTwrsK4UcDSfJZauwHPAS5gLXZ6Sa+TtF1h0C6kyxeLWP1F974GZtW0dahjEatjfzfp0hjAH4CPaPW1+gmS/p/SUzfPRsR5pMs6u5K+TCZJek2etviFO5rVDy9Mq1n2GaTLIrdHxJOs6SbSzd4nIuLFfHY2hnTv4lfAOKUbwkgaLmnHiFgGLJO0Z55HtwcS6Wx6D0nb5nltJOm1ed1HR3ot8OeBjnsoNwKH1Jn/aODRnCT+mVQr6XAZMBV4E2nbdrU/3Z+7H8vLP6gwfjlp/+iwiMb2u1nAB/Iy9yNd1uiI98mcJF5PqlkBEBG3kmoYH6BwT7GfDKTjozuLWP0ZHNRVIUlbA49ExOmk/X5X4FbgbUr3kIbT+dXSxePm8JrZnUGqIf46n2iUGlQ1ioh4iPSlUOt44MxcXX+WNTdK7XzukHQRcCfpUs7thdFfJ238tvy/eFCdT7qmuTY7/cbAKfmsdRXp2ul00o3VX0j6BvmMeQCvQ63Tgd/myw9Xk8+CIuKPkrYHbpYE6V7Th4Btgf+R9BKwEvhURDyndCP0SknPkpJ/R9zfA86WdAxwZXHBETFH0lN0fWDfTbrue0HNsI0j4lGlG7w/ljSadDycDNxDuvRwpqQA/tjdBoiItnx2+iulG+WQLmUtz9tmBKnW0fE47ueACyR9BfhtYVbnA7/LNYNWUgLtWMYLkv4MLCsc3F3tT8tINah/0HnfOAs4TdIKUrI8gcb2uxPyut1DSr5/z8OvBj4paT4pQdVeBrqYdF2+XhKvzAA7PrrzfeDijv2/pNwU4MuSVpKOpcMiYmmuMd5M+sznFsofT7pk+yTpMuA2hXEzScdMQwnRTXj0QP5SOTAiPtzsWHprKKxDUa6dXAe8PiJeanI4lcqX9e4ADo6IvzY7nkYo/RbmpIj4U7NjacRQOz66ovSU1UkRsVcj5QdVjaKZJJ0C7Ee6rj4oDYV1KJJ0GPAt4AvrQJLYgfTU2GWDIUnkGs5twJ2DKEkMqeOjK5KOBj5FY5dU0zSuUZiZWZnBdjPbzMz6mROFmZmVcqIwM7NSThRmvaBC+zwlZSppydOsv/mpJ7MBSNIDpOZBOuwQEa9uVjy2bnONwoY8pRZsj8zdJym1xomkfSSdn7u7avl1N9VpXbYw7/WUWs/9Zu4/Qn3TkufMiDig44/yJk7MKuVEYeuCG0iNxEFqIXXj3NzBXsAspWapjwHeERG7kn4R/YVc5hRSy7i7kZqQ+VZhvsNIv+T9a0Qck5PICaQEsSepkcAOs0mtnL4RuBD4z/zbj/NY/Tz7O0i/O2jr29U3Wzu+9GTrgjnAbkotCj9P+nVzCylRHEnnll8hNWp4M+kdBh2ty0Jq2nlpYb4/By6OiI7k8XJLngC5CYnX5nETSS27js/zX5iHn0lqwuNkGmzJ06y/uUZhQ15ErCR9MU8jtVN0A/DPpDan5rO65deOJqx3iIiP5uH3FIbvFBHvLMz6JlJz3l21zFp0Cuk9ATuRWncdkWNbDBRb8vx9H6yyWZ9yorB1xQ2klyzNyt2fJL3TIeii5VdSI3drtC5bmOcvSO9GuVjSMPqpJU+z/uZEYeuKG0hvA7s5Ih4hvUzoBkgtv5JqG7/KLRDfTGpk8AVSs8/fzS3jziW92+JlEfFD0ouZzgUeIbXYeTOpGfH5haLHk1rynAM8VhPbTFIrsL7sZAOS23oya7J6LXlKOjkijuqq36w/+Wa2WROVtOTZIunyQv/Y/ovKrDPXKMzMrJTvUZiZWSknCjMzK+VEYWZmpZwozMyslBOFmZmV+v/YUmAzi9RVAwAAAABJRU5ErkJggg==" id="71" name="Google Shape;71;p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280050" y="117900"/>
            <a:ext cx="8154300" cy="52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Fields</a:t>
            </a:r>
            <a:r>
              <a:rPr b="1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Battery_power</a:t>
            </a:r>
            <a:r>
              <a:rPr b="0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Total energy a battery can store in one time measured in mAh</a:t>
            </a:r>
            <a:endParaRPr b="0" i="0" sz="8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Blue</a:t>
            </a:r>
            <a:r>
              <a:rPr b="0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Has bluetooth or not</a:t>
            </a:r>
            <a:endParaRPr b="0" i="0" sz="8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Clock_speed</a:t>
            </a:r>
            <a:r>
              <a:rPr b="0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speed at which microprocessor executes instructions</a:t>
            </a:r>
            <a:endParaRPr b="0" i="0" sz="8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Dual_sim</a:t>
            </a:r>
            <a:r>
              <a:rPr b="0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Has dual sim support or not</a:t>
            </a:r>
            <a:endParaRPr b="0" i="0" sz="8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Fc</a:t>
            </a:r>
            <a:r>
              <a:rPr b="0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Front Camera mega pixels</a:t>
            </a:r>
            <a:endParaRPr b="0" i="0" sz="8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Four_g</a:t>
            </a:r>
            <a:r>
              <a:rPr b="0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Has 4G or not</a:t>
            </a:r>
            <a:endParaRPr b="0" i="0" sz="8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Int_memory</a:t>
            </a:r>
            <a:r>
              <a:rPr b="0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Internal Memory in Gigabytes</a:t>
            </a:r>
            <a:endParaRPr b="0" i="0" sz="8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M_dep</a:t>
            </a:r>
            <a:r>
              <a:rPr b="0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Mobile Depth in cm</a:t>
            </a:r>
            <a:endParaRPr b="0" i="0" sz="8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Mobile_wt</a:t>
            </a:r>
            <a:r>
              <a:rPr b="0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Weight of mobile phone</a:t>
            </a:r>
            <a:endParaRPr b="0" i="0" sz="8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N_cores</a:t>
            </a:r>
            <a:r>
              <a:rPr b="0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Number of cores of processor</a:t>
            </a:r>
            <a:endParaRPr b="0" i="0" sz="8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Pc</a:t>
            </a:r>
            <a:r>
              <a:rPr b="0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Primary Camera mega pixels</a:t>
            </a:r>
            <a:endParaRPr b="0" i="0" sz="8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Px_height</a:t>
            </a:r>
            <a:r>
              <a:rPr b="0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Pixel Resolution Height</a:t>
            </a:r>
            <a:endParaRPr b="0" i="0" sz="8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Px_width</a:t>
            </a:r>
            <a:r>
              <a:rPr b="0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Pixel Resolution Width</a:t>
            </a:r>
            <a:endParaRPr b="0" i="0" sz="8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Ram</a:t>
            </a:r>
            <a:r>
              <a:rPr b="0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Random Access Memory in Mega Bytes</a:t>
            </a:r>
            <a:endParaRPr b="0" i="0" sz="8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Sc_h</a:t>
            </a:r>
            <a:r>
              <a:rPr b="0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Screen Height of mobile in cm</a:t>
            </a:r>
            <a:endParaRPr b="0" i="0" sz="8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Sc_w</a:t>
            </a:r>
            <a:r>
              <a:rPr b="0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Screen Width of mobile in cm</a:t>
            </a:r>
            <a:endParaRPr b="0" i="0" sz="8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Talk_time</a:t>
            </a:r>
            <a:r>
              <a:rPr b="0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longest time that a single battery charge will last when you are</a:t>
            </a:r>
            <a:endParaRPr b="0" i="0" sz="8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Three_g</a:t>
            </a:r>
            <a:r>
              <a:rPr b="0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Has 3G or not</a:t>
            </a:r>
            <a:endParaRPr b="0" i="0" sz="8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Touch_screen</a:t>
            </a:r>
            <a:r>
              <a:rPr b="0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Has touch screen or not</a:t>
            </a:r>
            <a:endParaRPr b="0" i="0" sz="8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Wifi </a:t>
            </a:r>
            <a:r>
              <a:rPr b="0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Has wifi or not</a:t>
            </a:r>
            <a:endParaRPr b="0" i="0" sz="8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Price_range</a:t>
            </a:r>
            <a:r>
              <a:rPr b="0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This is the target variable with value of 0(low cost), 1(medium cost), 2(high cost) and 3(very high cost).</a:t>
            </a:r>
            <a:endParaRPr b="1" i="0" sz="12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Classification Report of SVM</a:t>
            </a:r>
            <a:endParaRPr/>
          </a:p>
        </p:txBody>
      </p:sp>
      <p:sp>
        <p:nvSpPr>
          <p:cNvPr id="264" name="Google Shape;26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65" name="Google Shape;26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06" y="1391210"/>
            <a:ext cx="3686175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06" y="2972360"/>
            <a:ext cx="3676650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0"/>
          <p:cNvSpPr txBox="1"/>
          <p:nvPr/>
        </p:nvSpPr>
        <p:spPr>
          <a:xfrm>
            <a:off x="5495468" y="1952626"/>
            <a:ext cx="11564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Train Data</a:t>
            </a:r>
            <a:endParaRPr/>
          </a:p>
        </p:txBody>
      </p:sp>
      <p:sp>
        <p:nvSpPr>
          <p:cNvPr id="268" name="Google Shape;268;p30"/>
          <p:cNvSpPr txBox="1"/>
          <p:nvPr/>
        </p:nvSpPr>
        <p:spPr>
          <a:xfrm>
            <a:off x="5504382" y="3546662"/>
            <a:ext cx="11564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/>
          <p:nvPr>
            <p:ph type="title"/>
          </p:nvPr>
        </p:nvSpPr>
        <p:spPr>
          <a:xfrm>
            <a:off x="311700" y="445025"/>
            <a:ext cx="8520600" cy="529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Confusion Matrix and ROC curve of SVM</a:t>
            </a:r>
            <a:b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rgbClr val="FF0000"/>
              </a:solidFill>
            </a:endParaRPr>
          </a:p>
        </p:txBody>
      </p:sp>
      <p:sp>
        <p:nvSpPr>
          <p:cNvPr id="274" name="Google Shape;27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75" name="Google Shape;27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306" y="1162241"/>
            <a:ext cx="2352482" cy="14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242" y="2750864"/>
            <a:ext cx="2399548" cy="1526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49779" y="1162241"/>
            <a:ext cx="3094874" cy="14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49778" y="2642794"/>
            <a:ext cx="3189003" cy="1526852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1"/>
          <p:cNvSpPr txBox="1"/>
          <p:nvPr/>
        </p:nvSpPr>
        <p:spPr>
          <a:xfrm>
            <a:off x="3217767" y="1717989"/>
            <a:ext cx="10920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Data</a:t>
            </a:r>
            <a:endParaRPr/>
          </a:p>
        </p:txBody>
      </p:sp>
      <p:sp>
        <p:nvSpPr>
          <p:cNvPr id="280" name="Google Shape;280;p31"/>
          <p:cNvSpPr txBox="1"/>
          <p:nvPr/>
        </p:nvSpPr>
        <p:spPr>
          <a:xfrm>
            <a:off x="3266236" y="3206513"/>
            <a:ext cx="10920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/>
          <p:nvPr/>
        </p:nvSpPr>
        <p:spPr>
          <a:xfrm>
            <a:off x="2582350" y="424500"/>
            <a:ext cx="407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396200" y="1690925"/>
            <a:ext cx="82071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 dataset.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Missing features.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 validation computation time.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 txBox="1"/>
          <p:nvPr/>
        </p:nvSpPr>
        <p:spPr>
          <a:xfrm>
            <a:off x="3465875" y="236350"/>
            <a:ext cx="484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3"/>
          <p:cNvSpPr txBox="1"/>
          <p:nvPr/>
        </p:nvSpPr>
        <p:spPr>
          <a:xfrm>
            <a:off x="266850" y="628375"/>
            <a:ext cx="8877300" cy="4048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quality of the phone increases with each price range.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features that are high in lower price range, have other specs of lower version.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an old data, where 4G mobiles are in low numbers, which shows that this technology is relatively new for this particular dataset.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Also many mobiles do not have smartphone features.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missing features found such as RAM type, Processor name etc.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/>
        </p:nvSpPr>
        <p:spPr>
          <a:xfrm>
            <a:off x="1294725" y="608450"/>
            <a:ext cx="666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Preprocessing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"/>
          <p:cNvSpPr txBox="1"/>
          <p:nvPr/>
        </p:nvSpPr>
        <p:spPr>
          <a:xfrm>
            <a:off x="1386700" y="1301800"/>
            <a:ext cx="683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445725" y="1648475"/>
            <a:ext cx="66291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Checking for null values and removing them.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Converting data types.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Removing outliers.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Checking whether column renaming is required.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Creating new columns if required.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Selection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Train-Test Split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2500" y="1566300"/>
            <a:ext cx="2764525" cy="20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/>
        </p:nvSpPr>
        <p:spPr>
          <a:xfrm>
            <a:off x="2141700" y="2133150"/>
            <a:ext cx="5669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-US" sz="4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Univariate Analysis</a:t>
            </a:r>
            <a:endParaRPr b="1" i="0" sz="4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/>
        </p:nvSpPr>
        <p:spPr>
          <a:xfrm>
            <a:off x="587225" y="240550"/>
            <a:ext cx="711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Dependent Variable - price_range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100" y="859425"/>
            <a:ext cx="5286375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/>
        </p:nvSpPr>
        <p:spPr>
          <a:xfrm>
            <a:off x="523550" y="290075"/>
            <a:ext cx="6211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with binary values</a:t>
            </a:r>
            <a:endParaRPr b="1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913" y="910100"/>
            <a:ext cx="7855334" cy="40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/>
        </p:nvSpPr>
        <p:spPr>
          <a:xfrm>
            <a:off x="744675" y="328200"/>
            <a:ext cx="6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Categorical variables pie plot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850" y="806225"/>
            <a:ext cx="2614808" cy="40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8808" y="806225"/>
            <a:ext cx="2458635" cy="403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4550" y="714575"/>
            <a:ext cx="5027850" cy="438264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9"/>
          <p:cNvSpPr txBox="1"/>
          <p:nvPr/>
        </p:nvSpPr>
        <p:spPr>
          <a:xfrm>
            <a:off x="629675" y="16272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RAM Distribution based on price range</a:t>
            </a:r>
            <a:endParaRPr b="1" i="0" sz="1400" u="none" cap="none" strike="noStrik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PUMAS</dc:creator>
</cp:coreProperties>
</file>