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98">
          <p15:clr>
            <a:srgbClr val="000000"/>
          </p15:clr>
        </p15:guide>
      </p15:sldGuideLst>
    </p:ext>
    <p:ext uri="http://customooxmlschemas.google.com/">
      <go:slidesCustomData xmlns:go="http://customooxmlschemas.google.com/" r:id="rId46" roundtripDataSignature="AMtx7misYqrwYyrqMucxbg7VVhZdxuab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1EA4E9-407A-47AF-B37F-562EF0C58AA8}">
  <a:tblStyle styleId="{271EA4E9-407A-47AF-B37F-562EF0C58A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9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fc0c64d4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fc0c64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dfc0c64d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dfc0c64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fc0c64d4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fc0c64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dfc0c64d4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dfc0c64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db262712e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db26271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fc0c64d4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dfc0c64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dfc0c64d4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dfc0c64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dfc0c64d4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dfc0c64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dfc0c64d4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dfc0c6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dfc0c64d4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dfc0c64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dfc0c64d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dfc0c64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e6953b97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e6953b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e6953b976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e6953b9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fc0c64d4_0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fc0c64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dfc0c64d4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dfc0c64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dfc0c64d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dfc0c64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dfc0c64d4_0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dfc0c64d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dfc0c64d4_0_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dfc0c64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e18c4ce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e18c4ce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db2627058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db26270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dfc0c64d4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dfc0c64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dfc0c64d4_0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dfc0c64d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e9f2f0e33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3e9f2f0e3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e9f2f0e33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3e9f2f0e3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e9f2f0e33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3e9f2f0e3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e9f2f0e33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3e9f2f0e3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e9f2f0e33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3e9f2f0e3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9f2f0e33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3e9f2f0e3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7"/>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190300" y="2487512"/>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300">
                <a:solidFill>
                  <a:schemeClr val="lt1"/>
                </a:solidFill>
                <a:latin typeface="Montserrat"/>
                <a:ea typeface="Montserrat"/>
                <a:cs typeface="Montserrat"/>
                <a:sym typeface="Montserrat"/>
              </a:rPr>
              <a:t>Ajay Pradeep M</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NYC Taxi Trip Time Prediction Analysis</a:t>
            </a:r>
            <a:br>
              <a:rPr b="1" lang="en-US" sz="3600">
                <a:solidFill>
                  <a:schemeClr val="lt1"/>
                </a:solidFill>
                <a:latin typeface="Montserrat"/>
                <a:ea typeface="Montserrat"/>
                <a:cs typeface="Montserrat"/>
                <a:sym typeface="Montserrat"/>
              </a:rPr>
            </a:br>
            <a:br>
              <a:rPr b="1" lang="en-US" sz="3600" u="sng">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13dfc0c64d4_0_3"/>
          <p:cNvPicPr preferRelativeResize="0"/>
          <p:nvPr/>
        </p:nvPicPr>
        <p:blipFill>
          <a:blip r:embed="rId3">
            <a:alphaModFix/>
          </a:blip>
          <a:stretch>
            <a:fillRect/>
          </a:stretch>
        </p:blipFill>
        <p:spPr>
          <a:xfrm>
            <a:off x="117025" y="1029700"/>
            <a:ext cx="8839201" cy="3394957"/>
          </a:xfrm>
          <a:prstGeom prst="rect">
            <a:avLst/>
          </a:prstGeom>
          <a:noFill/>
          <a:ln>
            <a:noFill/>
          </a:ln>
        </p:spPr>
      </p:pic>
      <p:sp>
        <p:nvSpPr>
          <p:cNvPr id="118" name="Google Shape;118;g13dfc0c64d4_0_3"/>
          <p:cNvSpPr txBox="1"/>
          <p:nvPr/>
        </p:nvSpPr>
        <p:spPr>
          <a:xfrm>
            <a:off x="573075" y="240550"/>
            <a:ext cx="45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Pickup and Drop count based on time of the day</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13dfc0c64d4_0_7"/>
          <p:cNvPicPr preferRelativeResize="0"/>
          <p:nvPr/>
        </p:nvPicPr>
        <p:blipFill>
          <a:blip r:embed="rId3">
            <a:alphaModFix/>
          </a:blip>
          <a:stretch>
            <a:fillRect/>
          </a:stretch>
        </p:blipFill>
        <p:spPr>
          <a:xfrm>
            <a:off x="152400" y="840775"/>
            <a:ext cx="8839202" cy="3461946"/>
          </a:xfrm>
          <a:prstGeom prst="rect">
            <a:avLst/>
          </a:prstGeom>
          <a:noFill/>
          <a:ln>
            <a:noFill/>
          </a:ln>
        </p:spPr>
      </p:pic>
      <p:sp>
        <p:nvSpPr>
          <p:cNvPr id="124" name="Google Shape;124;g13dfc0c64d4_0_7"/>
          <p:cNvSpPr txBox="1"/>
          <p:nvPr/>
        </p:nvSpPr>
        <p:spPr>
          <a:xfrm>
            <a:off x="679200" y="2617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Pickup and Drop day wise countplot</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13dfc0c64d4_0_15"/>
          <p:cNvPicPr preferRelativeResize="0"/>
          <p:nvPr/>
        </p:nvPicPr>
        <p:blipFill>
          <a:blip r:embed="rId3">
            <a:alphaModFix/>
          </a:blip>
          <a:stretch>
            <a:fillRect/>
          </a:stretch>
        </p:blipFill>
        <p:spPr>
          <a:xfrm>
            <a:off x="1290638" y="845750"/>
            <a:ext cx="6619875" cy="3629025"/>
          </a:xfrm>
          <a:prstGeom prst="rect">
            <a:avLst/>
          </a:prstGeom>
          <a:noFill/>
          <a:ln>
            <a:noFill/>
          </a:ln>
        </p:spPr>
      </p:pic>
      <p:sp>
        <p:nvSpPr>
          <p:cNvPr id="130" name="Google Shape;130;g13dfc0c64d4_0_15"/>
          <p:cNvSpPr txBox="1"/>
          <p:nvPr/>
        </p:nvSpPr>
        <p:spPr>
          <a:xfrm>
            <a:off x="891450" y="4032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Countplot for months</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3dfc0c64d4_0_11"/>
          <p:cNvPicPr preferRelativeResize="0"/>
          <p:nvPr/>
        </p:nvPicPr>
        <p:blipFill>
          <a:blip r:embed="rId3">
            <a:alphaModFix/>
          </a:blip>
          <a:stretch>
            <a:fillRect/>
          </a:stretch>
        </p:blipFill>
        <p:spPr>
          <a:xfrm>
            <a:off x="152400" y="1043850"/>
            <a:ext cx="8839199" cy="3461132"/>
          </a:xfrm>
          <a:prstGeom prst="rect">
            <a:avLst/>
          </a:prstGeom>
          <a:noFill/>
          <a:ln>
            <a:noFill/>
          </a:ln>
        </p:spPr>
      </p:pic>
      <p:sp>
        <p:nvSpPr>
          <p:cNvPr id="136" name="Google Shape;136;g13dfc0c64d4_0_11"/>
          <p:cNvSpPr txBox="1"/>
          <p:nvPr/>
        </p:nvSpPr>
        <p:spPr>
          <a:xfrm>
            <a:off x="629650" y="424500"/>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Pickup and Drop by hour</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fdb262712e_0_0"/>
          <p:cNvPicPr preferRelativeResize="0"/>
          <p:nvPr/>
        </p:nvPicPr>
        <p:blipFill>
          <a:blip r:embed="rId3">
            <a:alphaModFix/>
          </a:blip>
          <a:stretch>
            <a:fillRect/>
          </a:stretch>
        </p:blipFill>
        <p:spPr>
          <a:xfrm>
            <a:off x="152400" y="1109175"/>
            <a:ext cx="8839200" cy="3390075"/>
          </a:xfrm>
          <a:prstGeom prst="rect">
            <a:avLst/>
          </a:prstGeom>
          <a:noFill/>
          <a:ln>
            <a:noFill/>
          </a:ln>
        </p:spPr>
      </p:pic>
      <p:sp>
        <p:nvSpPr>
          <p:cNvPr id="142" name="Google Shape;142;gfdb262712e_0_0"/>
          <p:cNvSpPr txBox="1"/>
          <p:nvPr/>
        </p:nvSpPr>
        <p:spPr>
          <a:xfrm>
            <a:off x="722000" y="55487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Distance countplot</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13dfc0c64d4_0_19"/>
          <p:cNvPicPr preferRelativeResize="0"/>
          <p:nvPr/>
        </p:nvPicPr>
        <p:blipFill>
          <a:blip r:embed="rId3">
            <a:alphaModFix/>
          </a:blip>
          <a:stretch>
            <a:fillRect/>
          </a:stretch>
        </p:blipFill>
        <p:spPr>
          <a:xfrm>
            <a:off x="124100" y="499075"/>
            <a:ext cx="8839200" cy="1623425"/>
          </a:xfrm>
          <a:prstGeom prst="rect">
            <a:avLst/>
          </a:prstGeom>
          <a:noFill/>
          <a:ln>
            <a:noFill/>
          </a:ln>
        </p:spPr>
      </p:pic>
      <p:pic>
        <p:nvPicPr>
          <p:cNvPr id="148" name="Google Shape;148;g13dfc0c64d4_0_19"/>
          <p:cNvPicPr preferRelativeResize="0"/>
          <p:nvPr/>
        </p:nvPicPr>
        <p:blipFill>
          <a:blip r:embed="rId4">
            <a:alphaModFix/>
          </a:blip>
          <a:stretch>
            <a:fillRect/>
          </a:stretch>
        </p:blipFill>
        <p:spPr>
          <a:xfrm>
            <a:off x="124100" y="2800168"/>
            <a:ext cx="8839198" cy="2177773"/>
          </a:xfrm>
          <a:prstGeom prst="rect">
            <a:avLst/>
          </a:prstGeom>
          <a:noFill/>
          <a:ln>
            <a:noFill/>
          </a:ln>
        </p:spPr>
      </p:pic>
      <p:sp>
        <p:nvSpPr>
          <p:cNvPr id="149" name="Google Shape;149;g13dfc0c64d4_0_19"/>
          <p:cNvSpPr txBox="1"/>
          <p:nvPr/>
        </p:nvSpPr>
        <p:spPr>
          <a:xfrm>
            <a:off x="367900" y="127350"/>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Speed before outlier removal</a:t>
            </a:r>
            <a:endParaRPr b="1" sz="1600">
              <a:solidFill>
                <a:schemeClr val="dk1"/>
              </a:solidFill>
            </a:endParaRPr>
          </a:p>
        </p:txBody>
      </p:sp>
      <p:sp>
        <p:nvSpPr>
          <p:cNvPr id="150" name="Google Shape;150;g13dfc0c64d4_0_19"/>
          <p:cNvSpPr txBox="1"/>
          <p:nvPr/>
        </p:nvSpPr>
        <p:spPr>
          <a:xfrm>
            <a:off x="290075" y="2369075"/>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Speed after outlier removal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13dfc0c64d4_0_26"/>
          <p:cNvPicPr preferRelativeResize="0"/>
          <p:nvPr/>
        </p:nvPicPr>
        <p:blipFill>
          <a:blip r:embed="rId3">
            <a:alphaModFix/>
          </a:blip>
          <a:stretch>
            <a:fillRect/>
          </a:stretch>
        </p:blipFill>
        <p:spPr>
          <a:xfrm>
            <a:off x="2433638" y="714375"/>
            <a:ext cx="4276725" cy="3714750"/>
          </a:xfrm>
          <a:prstGeom prst="rect">
            <a:avLst/>
          </a:prstGeom>
          <a:noFill/>
          <a:ln>
            <a:noFill/>
          </a:ln>
        </p:spPr>
      </p:pic>
      <p:sp>
        <p:nvSpPr>
          <p:cNvPr id="156" name="Google Shape;156;g13dfc0c64d4_0_26"/>
          <p:cNvSpPr txBox="1"/>
          <p:nvPr/>
        </p:nvSpPr>
        <p:spPr>
          <a:xfrm>
            <a:off x="558925" y="2971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count grouped by 10 km/hr</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3dfc0c64d4_0_31"/>
          <p:cNvSpPr txBox="1"/>
          <p:nvPr/>
        </p:nvSpPr>
        <p:spPr>
          <a:xfrm>
            <a:off x="2610650" y="2115425"/>
            <a:ext cx="4075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chemeClr val="dk1"/>
                </a:solidFill>
              </a:rPr>
              <a:t>Bivariate Analysis</a:t>
            </a:r>
            <a:endParaRPr b="1" sz="3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13dfc0c64d4_0_41"/>
          <p:cNvPicPr preferRelativeResize="0"/>
          <p:nvPr/>
        </p:nvPicPr>
        <p:blipFill>
          <a:blip r:embed="rId3">
            <a:alphaModFix/>
          </a:blip>
          <a:stretch>
            <a:fillRect/>
          </a:stretch>
        </p:blipFill>
        <p:spPr>
          <a:xfrm>
            <a:off x="555675" y="1216900"/>
            <a:ext cx="3774199" cy="2359900"/>
          </a:xfrm>
          <a:prstGeom prst="rect">
            <a:avLst/>
          </a:prstGeom>
          <a:noFill/>
          <a:ln>
            <a:noFill/>
          </a:ln>
        </p:spPr>
      </p:pic>
      <p:pic>
        <p:nvPicPr>
          <p:cNvPr id="167" name="Google Shape;167;g13dfc0c64d4_0_41"/>
          <p:cNvPicPr preferRelativeResize="0"/>
          <p:nvPr/>
        </p:nvPicPr>
        <p:blipFill>
          <a:blip r:embed="rId4">
            <a:alphaModFix/>
          </a:blip>
          <a:stretch>
            <a:fillRect/>
          </a:stretch>
        </p:blipFill>
        <p:spPr>
          <a:xfrm>
            <a:off x="4418600" y="1287650"/>
            <a:ext cx="4509325" cy="2322775"/>
          </a:xfrm>
          <a:prstGeom prst="rect">
            <a:avLst/>
          </a:prstGeom>
          <a:noFill/>
          <a:ln>
            <a:noFill/>
          </a:ln>
        </p:spPr>
      </p:pic>
      <p:sp>
        <p:nvSpPr>
          <p:cNvPr id="168" name="Google Shape;168;g13dfc0c64d4_0_41"/>
          <p:cNvSpPr txBox="1"/>
          <p:nvPr/>
        </p:nvSpPr>
        <p:spPr>
          <a:xfrm>
            <a:off x="665050" y="3820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3dfc0c64d4_0_38"/>
          <p:cNvPicPr preferRelativeResize="0"/>
          <p:nvPr/>
        </p:nvPicPr>
        <p:blipFill>
          <a:blip r:embed="rId3">
            <a:alphaModFix/>
          </a:blip>
          <a:stretch>
            <a:fillRect/>
          </a:stretch>
        </p:blipFill>
        <p:spPr>
          <a:xfrm>
            <a:off x="1404938" y="733425"/>
            <a:ext cx="6334125" cy="3676650"/>
          </a:xfrm>
          <a:prstGeom prst="rect">
            <a:avLst/>
          </a:prstGeom>
          <a:noFill/>
          <a:ln>
            <a:noFill/>
          </a:ln>
        </p:spPr>
      </p:pic>
      <p:sp>
        <p:nvSpPr>
          <p:cNvPr id="174" name="Google Shape;174;g13dfc0c64d4_0_38"/>
          <p:cNvSpPr txBox="1"/>
          <p:nvPr/>
        </p:nvSpPr>
        <p:spPr>
          <a:xfrm>
            <a:off x="966925" y="232600"/>
            <a:ext cx="733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Trip Duration v/s Days of the Week</a:t>
            </a:r>
            <a:endParaRPr b="1"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nvSpPr>
        <p:spPr>
          <a:xfrm flipH="1">
            <a:off x="373119" y="310417"/>
            <a:ext cx="7034700" cy="461700"/>
          </a:xfrm>
          <a:prstGeom prst="rect">
            <a:avLst/>
          </a:prstGeom>
          <a:noFill/>
          <a:ln>
            <a:noFill/>
          </a:ln>
        </p:spPr>
        <p:txBody>
          <a:bodyPr anchorCtr="0" anchor="t" bIns="45700" lIns="91425" spcFirstLastPara="1" rIns="91425" wrap="square" tIns="45700">
            <a:spAutoFit/>
          </a:bodyPr>
          <a:lstStyle/>
          <a:p>
            <a:pPr indent="0" lvl="0" marL="2743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rPr>
              <a:t>Data Summary</a:t>
            </a:r>
            <a:endParaRPr b="1" i="0" sz="2400" u="none" cap="none" strike="noStrike">
              <a:solidFill>
                <a:schemeClr val="dk1"/>
              </a:solidFill>
            </a:endParaRPr>
          </a:p>
        </p:txBody>
      </p:sp>
      <p:graphicFrame>
        <p:nvGraphicFramePr>
          <p:cNvPr id="61" name="Google Shape;61;p5"/>
          <p:cNvGraphicFramePr/>
          <p:nvPr/>
        </p:nvGraphicFramePr>
        <p:xfrm>
          <a:off x="839300" y="902895"/>
          <a:ext cx="3000000" cy="3000000"/>
        </p:xfrm>
        <a:graphic>
          <a:graphicData uri="http://schemas.openxmlformats.org/drawingml/2006/table">
            <a:tbl>
              <a:tblPr>
                <a:noFill/>
                <a:tableStyleId>{271EA4E9-407A-47AF-B37F-562EF0C58AA8}</a:tableStyleId>
              </a:tblPr>
              <a:tblGrid>
                <a:gridCol w="1426275"/>
                <a:gridCol w="5812725"/>
              </a:tblGrid>
              <a:tr h="1000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Dataset</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solidFill>
                            <a:schemeClr val="accent2"/>
                          </a:solidFill>
                        </a:rPr>
                        <a:t>NYC Taxi Data.csv</a:t>
                      </a:r>
                      <a:endParaRPr sz="1000" u="none" cap="none" strike="noStrike"/>
                    </a:p>
                  </a:txBody>
                  <a:tcPr marT="91425" marB="91425" marR="91425" marL="91425"/>
                </a:tc>
              </a:tr>
              <a:tr h="11743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Data Description</a:t>
                      </a:r>
                      <a:endParaRPr sz="12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highlight>
                            <a:srgbClr val="FFFFFF"/>
                          </a:highlight>
                        </a:rPr>
                        <a:t>The dataset is based on the 2016 NYC Yellow Cab trip record data made available in Big Query on Google Cloud Platform. The data was originally published by the NYC Taxi and Limousine Commission (TLC). The data was sampled and cleaned for the purposes of this project.</a:t>
                      </a:r>
                      <a:endParaRPr sz="1200" u="none" cap="none" strike="noStrike"/>
                    </a:p>
                  </a:txBody>
                  <a:tcPr marT="91425" marB="91425" marR="91425" marL="91425"/>
                </a:tc>
              </a:tr>
              <a:tr h="10637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Problem Description</a:t>
                      </a:r>
                      <a:endParaRPr b="1" sz="16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en-US" sz="1400" u="none" cap="none" strike="noStrike"/>
                        <a:t>The task is to build a model that predicts the total ride duration of taxi trips in New York City. Your primary dataset is one released by the NYC Taxi and Limousine Commission, which includes pickup time, geo-coordinates, number of passengers, and several other variables.</a:t>
                      </a:r>
                      <a:endParaRPr sz="800" u="none" cap="none" strike="noStrike">
                        <a:highlight>
                          <a:srgbClr val="FFFFFF"/>
                        </a:highligh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Shape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1458644 rows and 11 columns</a:t>
                      </a:r>
                      <a:endParaRPr sz="1200" u="none" cap="none" strike="noStrike"/>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dfc0c64d4_0_35"/>
          <p:cNvPicPr preferRelativeResize="0"/>
          <p:nvPr/>
        </p:nvPicPr>
        <p:blipFill>
          <a:blip r:embed="rId3">
            <a:alphaModFix/>
          </a:blip>
          <a:stretch>
            <a:fillRect/>
          </a:stretch>
        </p:blipFill>
        <p:spPr>
          <a:xfrm>
            <a:off x="2624150" y="1223973"/>
            <a:ext cx="3952875" cy="3162300"/>
          </a:xfrm>
          <a:prstGeom prst="rect">
            <a:avLst/>
          </a:prstGeom>
          <a:noFill/>
          <a:ln>
            <a:noFill/>
          </a:ln>
        </p:spPr>
      </p:pic>
      <p:sp>
        <p:nvSpPr>
          <p:cNvPr id="180" name="Google Shape;180;g13dfc0c64d4_0_35"/>
          <p:cNvSpPr txBox="1"/>
          <p:nvPr/>
        </p:nvSpPr>
        <p:spPr>
          <a:xfrm>
            <a:off x="728725" y="4457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Month</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13e6953b976_0_0"/>
          <p:cNvPicPr preferRelativeResize="0"/>
          <p:nvPr/>
        </p:nvPicPr>
        <p:blipFill>
          <a:blip r:embed="rId3">
            <a:alphaModFix/>
          </a:blip>
          <a:stretch>
            <a:fillRect/>
          </a:stretch>
        </p:blipFill>
        <p:spPr>
          <a:xfrm>
            <a:off x="1553225" y="803300"/>
            <a:ext cx="6172200" cy="3629025"/>
          </a:xfrm>
          <a:prstGeom prst="rect">
            <a:avLst/>
          </a:prstGeom>
          <a:noFill/>
          <a:ln>
            <a:noFill/>
          </a:ln>
        </p:spPr>
      </p:pic>
      <p:sp>
        <p:nvSpPr>
          <p:cNvPr id="186" name="Google Shape;186;g13e6953b976_0_0"/>
          <p:cNvSpPr txBox="1"/>
          <p:nvPr/>
        </p:nvSpPr>
        <p:spPr>
          <a:xfrm>
            <a:off x="530625" y="2547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Distance</a:t>
            </a:r>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e6953b976_0_5"/>
          <p:cNvSpPr txBox="1"/>
          <p:nvPr/>
        </p:nvSpPr>
        <p:spPr>
          <a:xfrm>
            <a:off x="353750" y="374975"/>
            <a:ext cx="4075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600">
                <a:solidFill>
                  <a:schemeClr val="dk1"/>
                </a:solidFill>
                <a:highlight>
                  <a:srgbClr val="FFFFFF"/>
                </a:highlight>
                <a:latin typeface="Roboto"/>
                <a:ea typeface="Roboto"/>
                <a:cs typeface="Roboto"/>
                <a:sym typeface="Roboto"/>
              </a:rPr>
              <a:t>Trip Duration v/s Speed</a:t>
            </a:r>
            <a:endParaRPr b="1" sz="1600">
              <a:solidFill>
                <a:schemeClr val="dk1"/>
              </a:solidFill>
            </a:endParaRPr>
          </a:p>
        </p:txBody>
      </p:sp>
      <p:pic>
        <p:nvPicPr>
          <p:cNvPr id="192" name="Google Shape;192;g13e6953b976_0_5"/>
          <p:cNvPicPr preferRelativeResize="0"/>
          <p:nvPr/>
        </p:nvPicPr>
        <p:blipFill>
          <a:blip r:embed="rId3">
            <a:alphaModFix/>
          </a:blip>
          <a:stretch>
            <a:fillRect/>
          </a:stretch>
        </p:blipFill>
        <p:spPr>
          <a:xfrm>
            <a:off x="1509713" y="930175"/>
            <a:ext cx="6181725" cy="36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13dfc0c64d4_0_48"/>
          <p:cNvPicPr preferRelativeResize="0"/>
          <p:nvPr/>
        </p:nvPicPr>
        <p:blipFill>
          <a:blip r:embed="rId3">
            <a:alphaModFix/>
          </a:blip>
          <a:stretch>
            <a:fillRect/>
          </a:stretch>
        </p:blipFill>
        <p:spPr>
          <a:xfrm>
            <a:off x="702925" y="1038225"/>
            <a:ext cx="3295650" cy="3067050"/>
          </a:xfrm>
          <a:prstGeom prst="rect">
            <a:avLst/>
          </a:prstGeom>
          <a:noFill/>
          <a:ln>
            <a:noFill/>
          </a:ln>
        </p:spPr>
      </p:pic>
      <p:pic>
        <p:nvPicPr>
          <p:cNvPr id="198" name="Google Shape;198;g13dfc0c64d4_0_48"/>
          <p:cNvPicPr preferRelativeResize="0"/>
          <p:nvPr/>
        </p:nvPicPr>
        <p:blipFill>
          <a:blip r:embed="rId4">
            <a:alphaModFix/>
          </a:blip>
          <a:stretch>
            <a:fillRect/>
          </a:stretch>
        </p:blipFill>
        <p:spPr>
          <a:xfrm>
            <a:off x="4115600" y="1211825"/>
            <a:ext cx="4840624" cy="2719839"/>
          </a:xfrm>
          <a:prstGeom prst="rect">
            <a:avLst/>
          </a:prstGeom>
          <a:noFill/>
          <a:ln>
            <a:noFill/>
          </a:ln>
        </p:spPr>
      </p:pic>
      <p:sp>
        <p:nvSpPr>
          <p:cNvPr id="199" name="Google Shape;199;g13dfc0c64d4_0_48"/>
          <p:cNvSpPr txBox="1"/>
          <p:nvPr/>
        </p:nvSpPr>
        <p:spPr>
          <a:xfrm>
            <a:off x="702925" y="488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Store and Forward Flag</a:t>
            </a:r>
            <a:endParaRPr b="1">
              <a:solidFill>
                <a:schemeClr val="dk1"/>
              </a:solidFill>
            </a:endParaRPr>
          </a:p>
        </p:txBody>
      </p:sp>
      <p:sp>
        <p:nvSpPr>
          <p:cNvPr id="200" name="Google Shape;200;g13dfc0c64d4_0_48"/>
          <p:cNvSpPr txBox="1"/>
          <p:nvPr/>
        </p:nvSpPr>
        <p:spPr>
          <a:xfrm>
            <a:off x="5136425" y="488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Vendor ID</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13dfc0c64d4_0_57"/>
          <p:cNvPicPr preferRelativeResize="0"/>
          <p:nvPr/>
        </p:nvPicPr>
        <p:blipFill>
          <a:blip r:embed="rId3">
            <a:alphaModFix/>
          </a:blip>
          <a:stretch>
            <a:fillRect/>
          </a:stretch>
        </p:blipFill>
        <p:spPr>
          <a:xfrm>
            <a:off x="1192363" y="1047100"/>
            <a:ext cx="6816424" cy="4039800"/>
          </a:xfrm>
          <a:prstGeom prst="rect">
            <a:avLst/>
          </a:prstGeom>
          <a:noFill/>
          <a:ln>
            <a:noFill/>
          </a:ln>
        </p:spPr>
      </p:pic>
      <p:sp>
        <p:nvSpPr>
          <p:cNvPr id="206" name="Google Shape;206;g13dfc0c64d4_0_57"/>
          <p:cNvSpPr txBox="1"/>
          <p:nvPr/>
        </p:nvSpPr>
        <p:spPr>
          <a:xfrm>
            <a:off x="891450" y="191025"/>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Heatmap for correlation</a:t>
            </a:r>
            <a:endParaRPr b="1"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3dfc0c64d4_0_53"/>
          <p:cNvSpPr txBox="1"/>
          <p:nvPr/>
        </p:nvSpPr>
        <p:spPr>
          <a:xfrm>
            <a:off x="1311150" y="2256150"/>
            <a:ext cx="6521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latin typeface="Times New Roman"/>
                <a:ea typeface="Times New Roman"/>
                <a:cs typeface="Times New Roman"/>
                <a:sym typeface="Times New Roman"/>
              </a:rPr>
              <a:t>Model</a:t>
            </a:r>
            <a:r>
              <a:rPr b="1" lang="en-US" sz="2900">
                <a:solidFill>
                  <a:schemeClr val="dk1"/>
                </a:solidFill>
                <a:latin typeface="Times New Roman"/>
                <a:ea typeface="Times New Roman"/>
                <a:cs typeface="Times New Roman"/>
                <a:sym typeface="Times New Roman"/>
              </a:rPr>
              <a:t> Implementation and Validation</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dfc0c64d4_0_77"/>
          <p:cNvSpPr txBox="1"/>
          <p:nvPr/>
        </p:nvSpPr>
        <p:spPr>
          <a:xfrm>
            <a:off x="742875" y="410350"/>
            <a:ext cx="68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Model Validation and Selection (Regression)</a:t>
            </a:r>
            <a:endParaRPr b="1" sz="1800">
              <a:solidFill>
                <a:schemeClr val="dk1"/>
              </a:solidFill>
            </a:endParaRPr>
          </a:p>
        </p:txBody>
      </p:sp>
      <p:sp>
        <p:nvSpPr>
          <p:cNvPr id="217" name="Google Shape;217;g13dfc0c64d4_0_77"/>
          <p:cNvSpPr txBox="1"/>
          <p:nvPr/>
        </p:nvSpPr>
        <p:spPr>
          <a:xfrm>
            <a:off x="1089550" y="1755000"/>
            <a:ext cx="13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Train Data</a:t>
            </a:r>
            <a:endParaRPr b="1">
              <a:solidFill>
                <a:schemeClr val="dk1"/>
              </a:solidFill>
            </a:endParaRPr>
          </a:p>
        </p:txBody>
      </p:sp>
      <p:sp>
        <p:nvSpPr>
          <p:cNvPr id="218" name="Google Shape;218;g13dfc0c64d4_0_77"/>
          <p:cNvSpPr txBox="1"/>
          <p:nvPr/>
        </p:nvSpPr>
        <p:spPr>
          <a:xfrm>
            <a:off x="1089550" y="3488188"/>
            <a:ext cx="10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Test Data</a:t>
            </a:r>
            <a:endParaRPr b="1">
              <a:solidFill>
                <a:schemeClr val="dk1"/>
              </a:solidFill>
            </a:endParaRPr>
          </a:p>
        </p:txBody>
      </p:sp>
      <p:sp>
        <p:nvSpPr>
          <p:cNvPr id="219" name="Google Shape;219;g13dfc0c64d4_0_77"/>
          <p:cNvSpPr/>
          <p:nvPr/>
        </p:nvSpPr>
        <p:spPr>
          <a:xfrm>
            <a:off x="2554075" y="1638600"/>
            <a:ext cx="693300" cy="5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3dfc0c64d4_0_77"/>
          <p:cNvSpPr/>
          <p:nvPr/>
        </p:nvSpPr>
        <p:spPr>
          <a:xfrm>
            <a:off x="2554075" y="3430000"/>
            <a:ext cx="693300" cy="5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g13dfc0c64d4_0_77"/>
          <p:cNvPicPr preferRelativeResize="0"/>
          <p:nvPr/>
        </p:nvPicPr>
        <p:blipFill>
          <a:blip r:embed="rId3">
            <a:alphaModFix/>
          </a:blip>
          <a:stretch>
            <a:fillRect/>
          </a:stretch>
        </p:blipFill>
        <p:spPr>
          <a:xfrm>
            <a:off x="3731000" y="1024450"/>
            <a:ext cx="4953000" cy="1609725"/>
          </a:xfrm>
          <a:prstGeom prst="rect">
            <a:avLst/>
          </a:prstGeom>
          <a:noFill/>
          <a:ln>
            <a:noFill/>
          </a:ln>
        </p:spPr>
      </p:pic>
      <p:pic>
        <p:nvPicPr>
          <p:cNvPr id="222" name="Google Shape;222;g13dfc0c64d4_0_77"/>
          <p:cNvPicPr preferRelativeResize="0"/>
          <p:nvPr/>
        </p:nvPicPr>
        <p:blipFill>
          <a:blip r:embed="rId4">
            <a:alphaModFix/>
          </a:blip>
          <a:stretch>
            <a:fillRect/>
          </a:stretch>
        </p:blipFill>
        <p:spPr>
          <a:xfrm>
            <a:off x="3869113" y="2786575"/>
            <a:ext cx="4676775" cy="160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dfc0c64d4_0_81"/>
          <p:cNvSpPr txBox="1"/>
          <p:nvPr/>
        </p:nvSpPr>
        <p:spPr>
          <a:xfrm>
            <a:off x="311300" y="459875"/>
            <a:ext cx="68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Model Validation and Selection (Regression)</a:t>
            </a:r>
            <a:endParaRPr b="1" sz="1800">
              <a:solidFill>
                <a:schemeClr val="dk1"/>
              </a:solidFill>
            </a:endParaRPr>
          </a:p>
        </p:txBody>
      </p:sp>
      <p:sp>
        <p:nvSpPr>
          <p:cNvPr id="228" name="Google Shape;228;g13dfc0c64d4_0_81"/>
          <p:cNvSpPr txBox="1"/>
          <p:nvPr/>
        </p:nvSpPr>
        <p:spPr>
          <a:xfrm>
            <a:off x="976350" y="1209825"/>
            <a:ext cx="77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1: </a:t>
            </a:r>
            <a:endParaRPr b="1">
              <a:solidFill>
                <a:schemeClr val="dk1"/>
              </a:solidFill>
            </a:endParaRPr>
          </a:p>
          <a:p>
            <a:pPr indent="0" lvl="0" marL="0" rtl="0" algn="l">
              <a:spcBef>
                <a:spcPts val="0"/>
              </a:spcBef>
              <a:spcAft>
                <a:spcPts val="0"/>
              </a:spcAft>
              <a:buNone/>
            </a:pPr>
            <a:r>
              <a:rPr lang="en-US"/>
              <a:t>Linear, Lasso and Ridge regression have the same r^2 score of 67.4% which is not bad.</a:t>
            </a:r>
            <a:endParaRPr/>
          </a:p>
        </p:txBody>
      </p:sp>
      <p:sp>
        <p:nvSpPr>
          <p:cNvPr id="229" name="Google Shape;229;g13dfc0c64d4_0_81"/>
          <p:cNvSpPr txBox="1"/>
          <p:nvPr/>
        </p:nvSpPr>
        <p:spPr>
          <a:xfrm>
            <a:off x="976350" y="2106613"/>
            <a:ext cx="694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2:</a:t>
            </a:r>
            <a:endParaRPr b="1">
              <a:solidFill>
                <a:schemeClr val="dk1"/>
              </a:solidFill>
            </a:endParaRPr>
          </a:p>
          <a:p>
            <a:pPr indent="0" lvl="0" marL="0" rtl="0" algn="l">
              <a:spcBef>
                <a:spcPts val="0"/>
              </a:spcBef>
              <a:spcAft>
                <a:spcPts val="0"/>
              </a:spcAft>
              <a:buNone/>
            </a:pPr>
            <a:r>
              <a:rPr lang="en-US"/>
              <a:t>Decision Tree is good when compared to linear and almost same as </a:t>
            </a:r>
            <a:r>
              <a:rPr lang="en-US"/>
              <a:t>XGB Regressor</a:t>
            </a:r>
            <a:r>
              <a:rPr lang="en-US"/>
              <a:t> also it has a higher RMSE than that of </a:t>
            </a:r>
            <a:r>
              <a:rPr lang="en-US"/>
              <a:t>XGB Regressor</a:t>
            </a:r>
            <a:r>
              <a:rPr lang="en-US"/>
              <a:t>.</a:t>
            </a:r>
            <a:endParaRPr/>
          </a:p>
        </p:txBody>
      </p:sp>
      <p:sp>
        <p:nvSpPr>
          <p:cNvPr id="230" name="Google Shape;230;g13dfc0c64d4_0_81"/>
          <p:cNvSpPr txBox="1"/>
          <p:nvPr/>
        </p:nvSpPr>
        <p:spPr>
          <a:xfrm>
            <a:off x="976350" y="3219100"/>
            <a:ext cx="66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3:</a:t>
            </a:r>
            <a:endParaRPr b="1">
              <a:solidFill>
                <a:schemeClr val="dk1"/>
              </a:solidFill>
            </a:endParaRPr>
          </a:p>
          <a:p>
            <a:pPr indent="0" lvl="0" marL="0" rtl="0" algn="l">
              <a:spcBef>
                <a:spcPts val="0"/>
              </a:spcBef>
              <a:spcAft>
                <a:spcPts val="0"/>
              </a:spcAft>
              <a:buNone/>
            </a:pPr>
            <a:r>
              <a:rPr lang="en-US"/>
              <a:t>XGB Regressor is the best model when compared to the above models.</a:t>
            </a:r>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3e18c4ce25_0_0"/>
          <p:cNvSpPr txBox="1"/>
          <p:nvPr/>
        </p:nvSpPr>
        <p:spPr>
          <a:xfrm>
            <a:off x="541550" y="1637725"/>
            <a:ext cx="2049600" cy="168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rgbClr val="A31515"/>
                </a:solidFill>
                <a:highlight>
                  <a:srgbClr val="FFFFFE"/>
                </a:highlight>
              </a:rPr>
              <a:t>'n_estimators'</a:t>
            </a:r>
            <a:r>
              <a:rPr lang="en-US" sz="1600">
                <a:highlight>
                  <a:srgbClr val="FFFFFE"/>
                </a:highlight>
              </a:rPr>
              <a:t> : </a:t>
            </a:r>
            <a:r>
              <a:rPr lang="en-US" sz="1600">
                <a:solidFill>
                  <a:srgbClr val="09885A"/>
                </a:solidFill>
                <a:highlight>
                  <a:srgbClr val="FFFFFE"/>
                </a:highlight>
              </a:rPr>
              <a:t>200</a:t>
            </a:r>
            <a:r>
              <a:rPr lang="en-US" sz="1600">
                <a:highlight>
                  <a:srgbClr val="FFFFFE"/>
                </a:highlight>
              </a:rPr>
              <a:t> </a:t>
            </a:r>
            <a:r>
              <a:rPr lang="en-US" sz="1600">
                <a:solidFill>
                  <a:srgbClr val="A31515"/>
                </a:solidFill>
                <a:highlight>
                  <a:srgbClr val="FFFFFE"/>
                </a:highlight>
              </a:rPr>
              <a:t>'max_depth'</a:t>
            </a:r>
            <a:r>
              <a:rPr lang="en-US" sz="1600">
                <a:highlight>
                  <a:srgbClr val="FFFFFE"/>
                </a:highlight>
              </a:rPr>
              <a:t> : </a:t>
            </a:r>
            <a:r>
              <a:rPr lang="en-US" sz="1600">
                <a:solidFill>
                  <a:srgbClr val="09885A"/>
                </a:solidFill>
                <a:highlight>
                  <a:srgbClr val="FFFFFE"/>
                </a:highlight>
              </a:rPr>
              <a:t>8</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a:t>
            </a:r>
            <a:r>
              <a:rPr lang="en-US" sz="1600">
                <a:highlight>
                  <a:srgbClr val="FFFFFE"/>
                </a:highlight>
              </a:rPr>
              <a:t> : </a:t>
            </a:r>
            <a:r>
              <a:rPr lang="en-US" sz="1600">
                <a:solidFill>
                  <a:srgbClr val="09885A"/>
                </a:solidFill>
                <a:highlight>
                  <a:srgbClr val="FFFFFE"/>
                </a:highlight>
              </a:rPr>
              <a:t>40</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'learning_rate'</a:t>
            </a:r>
            <a:r>
              <a:rPr lang="en-US" sz="1600">
                <a:highlight>
                  <a:srgbClr val="FFFFFE"/>
                </a:highlight>
              </a:rPr>
              <a:t>: </a:t>
            </a:r>
            <a:r>
              <a:rPr lang="en-US" sz="1600">
                <a:solidFill>
                  <a:srgbClr val="09885A"/>
                </a:solidFill>
                <a:highlight>
                  <a:srgbClr val="FFFFFE"/>
                </a:highlight>
              </a:rPr>
              <a:t>0.2</a:t>
            </a:r>
            <a:endParaRPr sz="1600">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
        <p:nvSpPr>
          <p:cNvPr id="236" name="Google Shape;236;g13e18c4ce25_0_0"/>
          <p:cNvSpPr txBox="1"/>
          <p:nvPr/>
        </p:nvSpPr>
        <p:spPr>
          <a:xfrm>
            <a:off x="605975" y="1176025"/>
            <a:ext cx="193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XGB Regressor</a:t>
            </a:r>
            <a:endParaRPr b="1" sz="1800">
              <a:solidFill>
                <a:schemeClr val="dk1"/>
              </a:solidFill>
            </a:endParaRPr>
          </a:p>
        </p:txBody>
      </p:sp>
      <p:sp>
        <p:nvSpPr>
          <p:cNvPr id="237" name="Google Shape;237;g13e18c4ce25_0_0"/>
          <p:cNvSpPr txBox="1"/>
          <p:nvPr/>
        </p:nvSpPr>
        <p:spPr>
          <a:xfrm>
            <a:off x="4600575" y="1702175"/>
            <a:ext cx="3996300" cy="1402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rgbClr val="A31515"/>
                </a:solidFill>
                <a:highlight>
                  <a:srgbClr val="FFFFFE"/>
                </a:highlight>
              </a:rPr>
              <a:t>'max_depth'</a:t>
            </a:r>
            <a:r>
              <a:rPr lang="en-US" sz="1600">
                <a:highlight>
                  <a:srgbClr val="FFFFFE"/>
                </a:highlight>
              </a:rPr>
              <a:t> : [</a:t>
            </a:r>
            <a:r>
              <a:rPr lang="en-US" sz="1600">
                <a:solidFill>
                  <a:srgbClr val="09885A"/>
                </a:solidFill>
                <a:highlight>
                  <a:srgbClr val="FFFFFE"/>
                </a:highlight>
              </a:rPr>
              <a:t>10</a:t>
            </a:r>
            <a:r>
              <a:rPr lang="en-US" sz="1600">
                <a:highlight>
                  <a:srgbClr val="FFFFFE"/>
                </a:highlight>
              </a:rPr>
              <a:t>]</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'min_samples_split'</a:t>
            </a:r>
            <a:r>
              <a:rPr lang="en-US" sz="1600">
                <a:highlight>
                  <a:srgbClr val="FFFFFE"/>
                </a:highlight>
              </a:rPr>
              <a:t> : [</a:t>
            </a:r>
            <a:r>
              <a:rPr lang="en-US" sz="1600">
                <a:solidFill>
                  <a:srgbClr val="09885A"/>
                </a:solidFill>
                <a:highlight>
                  <a:srgbClr val="FFFFFE"/>
                </a:highlight>
              </a:rPr>
              <a:t>10</a:t>
            </a:r>
            <a:r>
              <a:rPr lang="en-US" sz="1600">
                <a:highlight>
                  <a:srgbClr val="FFFFFE"/>
                </a:highlight>
              </a:rPr>
              <a:t>]</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'min_samples_leaf'</a:t>
            </a:r>
            <a:r>
              <a:rPr lang="en-US" sz="1600">
                <a:highlight>
                  <a:srgbClr val="FFFFFE"/>
                </a:highlight>
              </a:rPr>
              <a:t> : [</a:t>
            </a:r>
            <a:r>
              <a:rPr lang="en-US" sz="1600">
                <a:solidFill>
                  <a:srgbClr val="09885A"/>
                </a:solidFill>
                <a:highlight>
                  <a:srgbClr val="FFFFFE"/>
                </a:highlight>
              </a:rPr>
              <a:t>22</a:t>
            </a:r>
            <a:r>
              <a:rPr lang="en-US" sz="1600">
                <a:highlight>
                  <a:srgbClr val="FFFFFE"/>
                </a:highlight>
              </a:rPr>
              <a:t>]</a:t>
            </a:r>
            <a:endParaRPr sz="1600">
              <a:highlight>
                <a:srgbClr val="FFFFFE"/>
              </a:highlight>
            </a:endParaRPr>
          </a:p>
          <a:p>
            <a:pPr indent="0" lvl="0" marL="0" rtl="0" algn="l">
              <a:spcBef>
                <a:spcPts val="0"/>
              </a:spcBef>
              <a:spcAft>
                <a:spcPts val="0"/>
              </a:spcAft>
              <a:buNone/>
            </a:pPr>
            <a:r>
              <a:t/>
            </a:r>
            <a:endParaRPr/>
          </a:p>
        </p:txBody>
      </p:sp>
      <p:sp>
        <p:nvSpPr>
          <p:cNvPr id="238" name="Google Shape;238;g13e18c4ce25_0_0"/>
          <p:cNvSpPr txBox="1"/>
          <p:nvPr/>
        </p:nvSpPr>
        <p:spPr>
          <a:xfrm>
            <a:off x="4600575" y="1176025"/>
            <a:ext cx="73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Decision Tree Regressor</a:t>
            </a:r>
            <a:endParaRPr b="1" sz="1800">
              <a:solidFill>
                <a:schemeClr val="dk1"/>
              </a:solidFill>
            </a:endParaRPr>
          </a:p>
        </p:txBody>
      </p:sp>
      <p:sp>
        <p:nvSpPr>
          <p:cNvPr id="239" name="Google Shape;239;g13e18c4ce25_0_0"/>
          <p:cNvSpPr txBox="1"/>
          <p:nvPr/>
        </p:nvSpPr>
        <p:spPr>
          <a:xfrm>
            <a:off x="666150" y="271275"/>
            <a:ext cx="793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Best Hyperparameters of XGB and Decision Tree Regressor</a:t>
            </a:r>
            <a:endParaRPr b="1" sz="20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fdb2627058_0_2"/>
          <p:cNvPicPr preferRelativeResize="0"/>
          <p:nvPr/>
        </p:nvPicPr>
        <p:blipFill>
          <a:blip r:embed="rId3">
            <a:alphaModFix/>
          </a:blip>
          <a:stretch>
            <a:fillRect/>
          </a:stretch>
        </p:blipFill>
        <p:spPr>
          <a:xfrm>
            <a:off x="3452575" y="749950"/>
            <a:ext cx="5532626" cy="2065875"/>
          </a:xfrm>
          <a:prstGeom prst="rect">
            <a:avLst/>
          </a:prstGeom>
          <a:noFill/>
          <a:ln>
            <a:noFill/>
          </a:ln>
        </p:spPr>
      </p:pic>
      <p:sp>
        <p:nvSpPr>
          <p:cNvPr id="245" name="Google Shape;245;gfdb2627058_0_2"/>
          <p:cNvSpPr txBox="1"/>
          <p:nvPr/>
        </p:nvSpPr>
        <p:spPr>
          <a:xfrm>
            <a:off x="318375" y="1523950"/>
            <a:ext cx="261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Decision Tree Regressor</a:t>
            </a:r>
            <a:endParaRPr b="1" sz="1200">
              <a:solidFill>
                <a:schemeClr val="dk1"/>
              </a:solidFill>
            </a:endParaRPr>
          </a:p>
        </p:txBody>
      </p:sp>
      <p:pic>
        <p:nvPicPr>
          <p:cNvPr id="246" name="Google Shape;246;gfdb2627058_0_2"/>
          <p:cNvPicPr preferRelativeResize="0"/>
          <p:nvPr/>
        </p:nvPicPr>
        <p:blipFill>
          <a:blip r:embed="rId4">
            <a:alphaModFix/>
          </a:blip>
          <a:stretch>
            <a:fillRect/>
          </a:stretch>
        </p:blipFill>
        <p:spPr>
          <a:xfrm>
            <a:off x="152400" y="2968225"/>
            <a:ext cx="5093873" cy="2022875"/>
          </a:xfrm>
          <a:prstGeom prst="rect">
            <a:avLst/>
          </a:prstGeom>
          <a:noFill/>
          <a:ln>
            <a:noFill/>
          </a:ln>
        </p:spPr>
      </p:pic>
      <p:sp>
        <p:nvSpPr>
          <p:cNvPr id="247" name="Google Shape;247;gfdb2627058_0_2"/>
          <p:cNvSpPr txBox="1"/>
          <p:nvPr/>
        </p:nvSpPr>
        <p:spPr>
          <a:xfrm>
            <a:off x="6459450" y="3721425"/>
            <a:ext cx="159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XGB Regressor</a:t>
            </a:r>
            <a:endParaRPr b="1" sz="1200">
              <a:solidFill>
                <a:schemeClr val="dk1"/>
              </a:solidFill>
            </a:endParaRPr>
          </a:p>
        </p:txBody>
      </p:sp>
      <p:sp>
        <p:nvSpPr>
          <p:cNvPr id="248" name="Google Shape;248;gfdb2627058_0_2"/>
          <p:cNvSpPr/>
          <p:nvPr/>
        </p:nvSpPr>
        <p:spPr>
          <a:xfrm>
            <a:off x="2518675" y="1471600"/>
            <a:ext cx="601500" cy="474000"/>
          </a:xfrm>
          <a:prstGeom prst="rightArrow">
            <a:avLst>
              <a:gd fmla="val 52236" name="adj1"/>
              <a:gd fmla="val 448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fdb2627058_0_2"/>
          <p:cNvSpPr/>
          <p:nvPr/>
        </p:nvSpPr>
        <p:spPr>
          <a:xfrm>
            <a:off x="5610450" y="3721425"/>
            <a:ext cx="573000" cy="400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fdb2627058_0_2"/>
          <p:cNvSpPr txBox="1"/>
          <p:nvPr/>
        </p:nvSpPr>
        <p:spPr>
          <a:xfrm>
            <a:off x="318375" y="1973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Feature Importance</a:t>
            </a:r>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6"/>
          <p:cNvSpPr txBox="1"/>
          <p:nvPr/>
        </p:nvSpPr>
        <p:spPr>
          <a:xfrm>
            <a:off x="0" y="3098198"/>
            <a:ext cx="8923662"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70C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7" name="Google Shape;67;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8" name="Google Shape;68;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9" name="Google Shape;69;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70" name="Google Shape;70;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71" name="Google Shape;71;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txBox="1"/>
          <p:nvPr/>
        </p:nvSpPr>
        <p:spPr>
          <a:xfrm>
            <a:off x="329575" y="207650"/>
            <a:ext cx="8154300" cy="45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800" u="none" cap="none" strike="noStrike">
                <a:solidFill>
                  <a:schemeClr val="dk1"/>
                </a:solidFill>
                <a:latin typeface="Arial"/>
                <a:ea typeface="Arial"/>
                <a:cs typeface="Arial"/>
                <a:sym typeface="Arial"/>
              </a:rPr>
              <a:t>Data Fields</a:t>
            </a:r>
            <a:r>
              <a:rPr b="1" i="0" lang="en-US" sz="1700" u="none" cap="none" strike="noStrike">
                <a:solidFill>
                  <a:srgbClr val="000000"/>
                </a:solidFill>
                <a:latin typeface="Arial"/>
                <a:ea typeface="Arial"/>
                <a:cs typeface="Arial"/>
                <a:sym typeface="Arial"/>
              </a:rPr>
              <a:t>:</a:t>
            </a:r>
            <a:endParaRPr b="1" i="0" sz="1700" u="none" cap="none" strike="noStrike">
              <a:solidFill>
                <a:srgbClr val="000000"/>
              </a:solidFill>
              <a:latin typeface="Arial"/>
              <a:ea typeface="Arial"/>
              <a:cs typeface="Arial"/>
              <a:sym typeface="Arial"/>
            </a:endParaRPr>
          </a:p>
          <a:p>
            <a:pPr indent="-330200" lvl="0" marL="457200" marR="0" rtl="0" algn="l">
              <a:lnSpc>
                <a:spcPct val="115000"/>
              </a:lnSpc>
              <a:spcBef>
                <a:spcPts val="60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id</a:t>
            </a:r>
            <a:r>
              <a:rPr b="0" i="0" lang="en-US" sz="1600" u="none" cap="none" strike="noStrike">
                <a:solidFill>
                  <a:schemeClr val="accent2"/>
                </a:solidFill>
                <a:highlight>
                  <a:srgbClr val="FFFFFF"/>
                </a:highlight>
                <a:latin typeface="Roboto"/>
                <a:ea typeface="Roboto"/>
                <a:cs typeface="Roboto"/>
                <a:sym typeface="Roboto"/>
              </a:rPr>
              <a:t> - a unique identifier for each trip</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vendor_id</a:t>
            </a:r>
            <a:r>
              <a:rPr b="0" i="0" lang="en-US" sz="1600" u="none" cap="none" strike="noStrike">
                <a:solidFill>
                  <a:schemeClr val="accent2"/>
                </a:solidFill>
                <a:highlight>
                  <a:srgbClr val="FFFFFF"/>
                </a:highlight>
                <a:latin typeface="Roboto"/>
                <a:ea typeface="Roboto"/>
                <a:cs typeface="Roboto"/>
                <a:sym typeface="Roboto"/>
              </a:rPr>
              <a:t> - a code indicating the provider associated with the trip record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pickup_datetime</a:t>
            </a:r>
            <a:r>
              <a:rPr b="0" i="0" lang="en-US" sz="1600" u="none" cap="none" strike="noStrike">
                <a:solidFill>
                  <a:schemeClr val="accent2"/>
                </a:solidFill>
                <a:highlight>
                  <a:srgbClr val="FFFFFF"/>
                </a:highlight>
                <a:latin typeface="Roboto"/>
                <a:ea typeface="Roboto"/>
                <a:cs typeface="Roboto"/>
                <a:sym typeface="Roboto"/>
              </a:rPr>
              <a:t> - date and time when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dropoff_datetime</a:t>
            </a:r>
            <a:r>
              <a:rPr b="0" i="0" lang="en-US" sz="1600" u="none" cap="none" strike="noStrike">
                <a:solidFill>
                  <a:schemeClr val="accent2"/>
                </a:solidFill>
                <a:highlight>
                  <a:srgbClr val="FFFFFF"/>
                </a:highlight>
                <a:latin typeface="Roboto"/>
                <a:ea typeface="Roboto"/>
                <a:cs typeface="Roboto"/>
                <a:sym typeface="Roboto"/>
              </a:rPr>
              <a:t> - date and time when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passenger_count</a:t>
            </a:r>
            <a:r>
              <a:rPr b="0" i="0" lang="en-US" sz="1600" u="none" cap="none" strike="noStrike">
                <a:solidFill>
                  <a:schemeClr val="accent2"/>
                </a:solidFill>
                <a:highlight>
                  <a:srgbClr val="FFFFFF"/>
                </a:highlight>
                <a:latin typeface="Roboto"/>
                <a:ea typeface="Roboto"/>
                <a:cs typeface="Roboto"/>
                <a:sym typeface="Roboto"/>
              </a:rPr>
              <a:t> - the number of passengers in the vehicle (driver entered value)</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pickup_longitude</a:t>
            </a:r>
            <a:r>
              <a:rPr b="0" i="0" lang="en-US" sz="1600" u="none" cap="none" strike="noStrike">
                <a:solidFill>
                  <a:schemeClr val="accent2"/>
                </a:solidFill>
                <a:highlight>
                  <a:srgbClr val="FFFFFF"/>
                </a:highlight>
                <a:latin typeface="Roboto"/>
                <a:ea typeface="Roboto"/>
                <a:cs typeface="Roboto"/>
                <a:sym typeface="Roboto"/>
              </a:rPr>
              <a:t> - the longitude where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pickup_latitude</a:t>
            </a:r>
            <a:r>
              <a:rPr b="0" i="0" lang="en-US" sz="1600" u="none" cap="none" strike="noStrike">
                <a:solidFill>
                  <a:schemeClr val="accent2"/>
                </a:solidFill>
                <a:highlight>
                  <a:srgbClr val="FFFFFF"/>
                </a:highlight>
                <a:latin typeface="Roboto"/>
                <a:ea typeface="Roboto"/>
                <a:cs typeface="Roboto"/>
                <a:sym typeface="Roboto"/>
              </a:rPr>
              <a:t> - the latitude where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dropoff_longitude</a:t>
            </a:r>
            <a:r>
              <a:rPr b="0" i="0" lang="en-US" sz="1600" u="none" cap="none" strike="noStrike">
                <a:solidFill>
                  <a:schemeClr val="accent2"/>
                </a:solidFill>
                <a:highlight>
                  <a:srgbClr val="FFFFFF"/>
                </a:highlight>
                <a:latin typeface="Roboto"/>
                <a:ea typeface="Roboto"/>
                <a:cs typeface="Roboto"/>
                <a:sym typeface="Roboto"/>
              </a:rPr>
              <a:t> - the longitude where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dropoff_latitude</a:t>
            </a:r>
            <a:r>
              <a:rPr b="0" i="0" lang="en-US" sz="1600" u="none" cap="none" strike="noStrike">
                <a:solidFill>
                  <a:schemeClr val="accent2"/>
                </a:solidFill>
                <a:highlight>
                  <a:srgbClr val="FFFFFF"/>
                </a:highlight>
                <a:latin typeface="Roboto"/>
                <a:ea typeface="Roboto"/>
                <a:cs typeface="Roboto"/>
                <a:sym typeface="Roboto"/>
              </a:rPr>
              <a:t> - the latitude where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store_and_fwd_flag</a:t>
            </a:r>
            <a:r>
              <a:rPr b="0" i="0" lang="en-US" sz="1600" u="none" cap="none" strike="noStrike">
                <a:solidFill>
                  <a:schemeClr val="accent2"/>
                </a:solidFill>
                <a:highlight>
                  <a:srgbClr val="FFFFFF"/>
                </a:highlight>
                <a:latin typeface="Roboto"/>
                <a:ea typeface="Roboto"/>
                <a:cs typeface="Roboto"/>
                <a:sym typeface="Roboto"/>
              </a:rPr>
              <a:t> - This flag indicates whether the trip record was held in vehicle memory before sending to the vendor because the vehicle did not have a connection to the server - Y=store and forward; N=not a store and forward trip</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trip_duration</a:t>
            </a:r>
            <a:r>
              <a:rPr b="0" i="0" lang="en-US" sz="1600" u="none" cap="none" strike="noStrike">
                <a:solidFill>
                  <a:schemeClr val="accent2"/>
                </a:solidFill>
                <a:highlight>
                  <a:srgbClr val="FFFFFF"/>
                </a:highlight>
                <a:latin typeface="Roboto"/>
                <a:ea typeface="Roboto"/>
                <a:cs typeface="Roboto"/>
                <a:sym typeface="Roboto"/>
              </a:rPr>
              <a:t> - Duration of the trip in seconds. This is also our target variable.</a:t>
            </a:r>
            <a:endParaRPr b="0" i="0" sz="16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3dfc0c64d4_0_72"/>
          <p:cNvSpPr txBox="1"/>
          <p:nvPr/>
        </p:nvSpPr>
        <p:spPr>
          <a:xfrm>
            <a:off x="2582350" y="424500"/>
            <a:ext cx="4075200" cy="6156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b="1" lang="en-US" sz="2800">
                <a:solidFill>
                  <a:schemeClr val="dk1"/>
                </a:solidFill>
                <a:latin typeface="Times New Roman"/>
                <a:ea typeface="Times New Roman"/>
                <a:cs typeface="Times New Roman"/>
                <a:sym typeface="Times New Roman"/>
              </a:rPr>
              <a:t>Challenges</a:t>
            </a:r>
            <a:endParaRPr b="1" sz="2800">
              <a:solidFill>
                <a:schemeClr val="dk1"/>
              </a:solidFill>
              <a:latin typeface="Times New Roman"/>
              <a:ea typeface="Times New Roman"/>
              <a:cs typeface="Times New Roman"/>
              <a:sym typeface="Times New Roman"/>
            </a:endParaRPr>
          </a:p>
        </p:txBody>
      </p:sp>
      <p:sp>
        <p:nvSpPr>
          <p:cNvPr id="256" name="Google Shape;256;g13dfc0c64d4_0_72"/>
          <p:cNvSpPr txBox="1"/>
          <p:nvPr/>
        </p:nvSpPr>
        <p:spPr>
          <a:xfrm>
            <a:off x="396200" y="1690925"/>
            <a:ext cx="8207100" cy="1647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US" sz="1800"/>
              <a:t>Huge dataset.</a:t>
            </a:r>
            <a:endParaRPr sz="1800"/>
          </a:p>
          <a:p>
            <a:pPr indent="-342900" lvl="0" marL="457200" rtl="0" algn="l">
              <a:lnSpc>
                <a:spcPct val="150000"/>
              </a:lnSpc>
              <a:spcBef>
                <a:spcPts val="0"/>
              </a:spcBef>
              <a:spcAft>
                <a:spcPts val="0"/>
              </a:spcAft>
              <a:buSzPts val="1800"/>
              <a:buChar char="●"/>
            </a:pPr>
            <a:r>
              <a:rPr lang="en-US" sz="1800"/>
              <a:t>Visualization.</a:t>
            </a:r>
            <a:endParaRPr sz="1800"/>
          </a:p>
          <a:p>
            <a:pPr indent="-342900" lvl="0" marL="457200" rtl="0" algn="l">
              <a:lnSpc>
                <a:spcPct val="150000"/>
              </a:lnSpc>
              <a:spcBef>
                <a:spcPts val="0"/>
              </a:spcBef>
              <a:spcAft>
                <a:spcPts val="0"/>
              </a:spcAft>
              <a:buSzPts val="1800"/>
              <a:buChar char="●"/>
            </a:pPr>
            <a:r>
              <a:rPr lang="en-US" sz="1800"/>
              <a:t>Computation Time.</a:t>
            </a:r>
            <a:endParaRPr sz="1800"/>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3dfc0c64d4_0_105"/>
          <p:cNvSpPr txBox="1"/>
          <p:nvPr/>
        </p:nvSpPr>
        <p:spPr>
          <a:xfrm>
            <a:off x="3779550" y="452800"/>
            <a:ext cx="195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CONCLUSION</a:t>
            </a:r>
            <a:endParaRPr b="1" sz="2000">
              <a:solidFill>
                <a:schemeClr val="dk1"/>
              </a:solidFill>
            </a:endParaRPr>
          </a:p>
        </p:txBody>
      </p:sp>
      <p:sp>
        <p:nvSpPr>
          <p:cNvPr id="262" name="Google Shape;262;g13dfc0c64d4_0_105"/>
          <p:cNvSpPr txBox="1"/>
          <p:nvPr/>
        </p:nvSpPr>
        <p:spPr>
          <a:xfrm>
            <a:off x="374975" y="1712150"/>
            <a:ext cx="86244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AutoNum type="arabicPeriod"/>
            </a:pPr>
            <a:r>
              <a:rPr lang="en-US"/>
              <a:t>Most of the trips duration were 10 to 30 mins and were reached under 10-20 km/h with single passenger.</a:t>
            </a:r>
            <a:endParaRPr/>
          </a:p>
          <a:p>
            <a:pPr indent="-317500" lvl="0" marL="457200" rtl="0" algn="l">
              <a:lnSpc>
                <a:spcPct val="150000"/>
              </a:lnSpc>
              <a:spcBef>
                <a:spcPts val="0"/>
              </a:spcBef>
              <a:spcAft>
                <a:spcPts val="0"/>
              </a:spcAft>
              <a:buSzPts val="1400"/>
              <a:buAutoNum type="arabicPeriod"/>
            </a:pPr>
            <a:r>
              <a:rPr lang="en-US"/>
              <a:t>Evenings and late night are the busiest.</a:t>
            </a:r>
            <a:endParaRPr/>
          </a:p>
          <a:p>
            <a:pPr indent="-317500" lvl="0" marL="457200" rtl="0" algn="l">
              <a:lnSpc>
                <a:spcPct val="150000"/>
              </a:lnSpc>
              <a:spcBef>
                <a:spcPts val="0"/>
              </a:spcBef>
              <a:spcAft>
                <a:spcPts val="0"/>
              </a:spcAft>
              <a:buSzPts val="1400"/>
              <a:buAutoNum type="arabicPeriod"/>
            </a:pPr>
            <a:r>
              <a:rPr lang="en-US"/>
              <a:t>The best model for taxi time prediction is XGB Regressor when compared other implemented models.</a:t>
            </a:r>
            <a:endParaRPr/>
          </a:p>
          <a:p>
            <a:pPr indent="-317500" lvl="0" marL="457200" rtl="0" algn="l">
              <a:lnSpc>
                <a:spcPct val="150000"/>
              </a:lnSpc>
              <a:spcBef>
                <a:spcPts val="0"/>
              </a:spcBef>
              <a:spcAft>
                <a:spcPts val="0"/>
              </a:spcAft>
              <a:buSzPts val="1400"/>
              <a:buAutoNum type="arabicPeriod"/>
            </a:pPr>
            <a:r>
              <a:rPr lang="en-US"/>
              <a:t>The model can still be optimized either by doing a better EDA or implementing models or even both.</a:t>
            </a:r>
            <a:endParaRPr/>
          </a:p>
          <a:p>
            <a:pPr indent="-317500" lvl="0" marL="457200" rtl="0" algn="l">
              <a:lnSpc>
                <a:spcPct val="150000"/>
              </a:lnSpc>
              <a:spcBef>
                <a:spcPts val="0"/>
              </a:spcBef>
              <a:spcAft>
                <a:spcPts val="0"/>
              </a:spcAft>
              <a:buSzPts val="1400"/>
              <a:buAutoNum type="arabicPeriod"/>
            </a:pPr>
            <a:r>
              <a:rPr lang="en-US"/>
              <a:t>Deep Learning can still help improvise the overall evaluation metric.</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3e9f2f0e33_0_8"/>
          <p:cNvSpPr txBox="1"/>
          <p:nvPr/>
        </p:nvSpPr>
        <p:spPr>
          <a:xfrm>
            <a:off x="1294725" y="608450"/>
            <a:ext cx="6664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Data Preprocessing :</a:t>
            </a:r>
            <a:endParaRPr b="1" i="0" sz="2400" u="none" cap="none" strike="noStrike">
              <a:solidFill>
                <a:schemeClr val="dk1"/>
              </a:solidFill>
              <a:latin typeface="Arial"/>
              <a:ea typeface="Arial"/>
              <a:cs typeface="Arial"/>
              <a:sym typeface="Arial"/>
            </a:endParaRPr>
          </a:p>
        </p:txBody>
      </p:sp>
      <p:sp>
        <p:nvSpPr>
          <p:cNvPr id="78" name="Google Shape;78;g13e9f2f0e33_0_8"/>
          <p:cNvSpPr txBox="1"/>
          <p:nvPr/>
        </p:nvSpPr>
        <p:spPr>
          <a:xfrm>
            <a:off x="1386700" y="1301800"/>
            <a:ext cx="683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3e9f2f0e33_0_8"/>
          <p:cNvSpPr txBox="1"/>
          <p:nvPr/>
        </p:nvSpPr>
        <p:spPr>
          <a:xfrm>
            <a:off x="445725" y="1648475"/>
            <a:ext cx="6629100" cy="2277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Checking for null values and removing them.</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Converting data types.</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Checking whether column renaming is required.</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Creating new columns if required.</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One hot encoding.</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SzPts val="1600"/>
              <a:buChar char="●"/>
            </a:pPr>
            <a:r>
              <a:rPr lang="en-US" sz="1600"/>
              <a:t>Train Test Split</a:t>
            </a:r>
            <a:endParaRPr sz="1600"/>
          </a:p>
        </p:txBody>
      </p:sp>
      <p:pic>
        <p:nvPicPr>
          <p:cNvPr id="80" name="Google Shape;80;g13e9f2f0e33_0_8"/>
          <p:cNvPicPr preferRelativeResize="0"/>
          <p:nvPr/>
        </p:nvPicPr>
        <p:blipFill rotWithShape="1">
          <a:blip r:embed="rId3">
            <a:alphaModFix/>
          </a:blip>
          <a:srcRect b="0" l="0" r="0" t="0"/>
          <a:stretch/>
        </p:blipFill>
        <p:spPr>
          <a:xfrm>
            <a:off x="5732500" y="1566300"/>
            <a:ext cx="2764525" cy="207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3e9f2f0e33_0_15"/>
          <p:cNvSpPr txBox="1"/>
          <p:nvPr/>
        </p:nvSpPr>
        <p:spPr>
          <a:xfrm>
            <a:off x="2141700" y="2133150"/>
            <a:ext cx="57327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rPr b="1" i="0" lang="en-US" sz="4300" u="none" cap="none" strike="noStrike">
                <a:solidFill>
                  <a:schemeClr val="dk1"/>
                </a:solidFill>
              </a:rPr>
              <a:t>Univariate Analysis</a:t>
            </a:r>
            <a:endParaRPr b="1" i="0" sz="4300" u="none" cap="none" strike="noStrike">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13e9f2f0e33_0_19"/>
          <p:cNvPicPr preferRelativeResize="0"/>
          <p:nvPr/>
        </p:nvPicPr>
        <p:blipFill rotWithShape="1">
          <a:blip r:embed="rId3">
            <a:alphaModFix/>
          </a:blip>
          <a:srcRect b="0" l="0" r="0" t="0"/>
          <a:stretch/>
        </p:blipFill>
        <p:spPr>
          <a:xfrm>
            <a:off x="187775" y="874050"/>
            <a:ext cx="4248226" cy="2125725"/>
          </a:xfrm>
          <a:prstGeom prst="rect">
            <a:avLst/>
          </a:prstGeom>
          <a:noFill/>
          <a:ln>
            <a:noFill/>
          </a:ln>
        </p:spPr>
      </p:pic>
      <p:pic>
        <p:nvPicPr>
          <p:cNvPr id="91" name="Google Shape;91;g13e9f2f0e33_0_19"/>
          <p:cNvPicPr preferRelativeResize="0"/>
          <p:nvPr/>
        </p:nvPicPr>
        <p:blipFill rotWithShape="1">
          <a:blip r:embed="rId4">
            <a:alphaModFix/>
          </a:blip>
          <a:srcRect b="0" l="0" r="0" t="0"/>
          <a:stretch/>
        </p:blipFill>
        <p:spPr>
          <a:xfrm>
            <a:off x="4489350" y="909425"/>
            <a:ext cx="4403200" cy="2125725"/>
          </a:xfrm>
          <a:prstGeom prst="rect">
            <a:avLst/>
          </a:prstGeom>
          <a:noFill/>
          <a:ln>
            <a:noFill/>
          </a:ln>
        </p:spPr>
      </p:pic>
      <p:sp>
        <p:nvSpPr>
          <p:cNvPr id="92" name="Google Shape;92;g13e9f2f0e33_0_19"/>
          <p:cNvSpPr txBox="1"/>
          <p:nvPr/>
        </p:nvSpPr>
        <p:spPr>
          <a:xfrm>
            <a:off x="587225" y="240550"/>
            <a:ext cx="7110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rPr>
              <a:t>Dependent Variable - Trip Duration</a:t>
            </a:r>
            <a:endParaRPr b="1" i="0" sz="1600" u="none" cap="none" strike="noStrike">
              <a:solidFill>
                <a:schemeClr val="dk1"/>
              </a:solidFill>
            </a:endParaRPr>
          </a:p>
        </p:txBody>
      </p:sp>
      <p:pic>
        <p:nvPicPr>
          <p:cNvPr id="93" name="Google Shape;93;g13e9f2f0e33_0_19"/>
          <p:cNvPicPr preferRelativeResize="0"/>
          <p:nvPr/>
        </p:nvPicPr>
        <p:blipFill rotWithShape="1">
          <a:blip r:embed="rId5">
            <a:alphaModFix/>
          </a:blip>
          <a:srcRect b="0" l="0" r="0" t="0"/>
          <a:stretch/>
        </p:blipFill>
        <p:spPr>
          <a:xfrm>
            <a:off x="845300" y="3035150"/>
            <a:ext cx="7453401" cy="192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13e9f2f0e33_0_26"/>
          <p:cNvPicPr preferRelativeResize="0"/>
          <p:nvPr/>
        </p:nvPicPr>
        <p:blipFill rotWithShape="1">
          <a:blip r:embed="rId3">
            <a:alphaModFix/>
          </a:blip>
          <a:srcRect b="0" l="0" r="0" t="0"/>
          <a:stretch/>
        </p:blipFill>
        <p:spPr>
          <a:xfrm>
            <a:off x="1078138" y="916475"/>
            <a:ext cx="7044876" cy="3554875"/>
          </a:xfrm>
          <a:prstGeom prst="rect">
            <a:avLst/>
          </a:prstGeom>
          <a:noFill/>
          <a:ln>
            <a:noFill/>
          </a:ln>
        </p:spPr>
      </p:pic>
      <p:sp>
        <p:nvSpPr>
          <p:cNvPr id="99" name="Google Shape;99;g13e9f2f0e33_0_26"/>
          <p:cNvSpPr txBox="1"/>
          <p:nvPr/>
        </p:nvSpPr>
        <p:spPr>
          <a:xfrm>
            <a:off x="891450" y="311300"/>
            <a:ext cx="6211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Times New Roman"/>
                <a:ea typeface="Times New Roman"/>
                <a:cs typeface="Times New Roman"/>
                <a:sym typeface="Times New Roman"/>
              </a:rPr>
              <a:t>Trip counts grouped in terms of 600 seconds</a:t>
            </a:r>
            <a:endParaRPr b="1"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13e9f2f0e33_0_33"/>
          <p:cNvPicPr preferRelativeResize="0"/>
          <p:nvPr/>
        </p:nvPicPr>
        <p:blipFill rotWithShape="1">
          <a:blip r:embed="rId3">
            <a:alphaModFix/>
          </a:blip>
          <a:srcRect b="0" l="0" r="0" t="0"/>
          <a:stretch/>
        </p:blipFill>
        <p:spPr>
          <a:xfrm>
            <a:off x="711325" y="1155150"/>
            <a:ext cx="3733800" cy="3045475"/>
          </a:xfrm>
          <a:prstGeom prst="rect">
            <a:avLst/>
          </a:prstGeom>
          <a:noFill/>
          <a:ln>
            <a:noFill/>
          </a:ln>
        </p:spPr>
      </p:pic>
      <p:pic>
        <p:nvPicPr>
          <p:cNvPr id="105" name="Google Shape;105;g13e9f2f0e33_0_33"/>
          <p:cNvPicPr preferRelativeResize="0"/>
          <p:nvPr/>
        </p:nvPicPr>
        <p:blipFill rotWithShape="1">
          <a:blip r:embed="rId4">
            <a:alphaModFix/>
          </a:blip>
          <a:srcRect b="0" l="0" r="0" t="0"/>
          <a:stretch/>
        </p:blipFill>
        <p:spPr>
          <a:xfrm>
            <a:off x="4661200" y="806213"/>
            <a:ext cx="4133850" cy="3743325"/>
          </a:xfrm>
          <a:prstGeom prst="rect">
            <a:avLst/>
          </a:prstGeom>
          <a:noFill/>
          <a:ln>
            <a:noFill/>
          </a:ln>
        </p:spPr>
      </p:pic>
      <p:sp>
        <p:nvSpPr>
          <p:cNvPr id="106" name="Google Shape;106;g13e9f2f0e33_0_33"/>
          <p:cNvSpPr txBox="1"/>
          <p:nvPr/>
        </p:nvSpPr>
        <p:spPr>
          <a:xfrm>
            <a:off x="744675" y="406025"/>
            <a:ext cx="652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rPr>
              <a:t>Vendor id and passenger count plot</a:t>
            </a:r>
            <a:endParaRPr b="1" i="0" sz="1400" u="none" cap="none" strike="noStrike">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13e9f2f0e33_0_39"/>
          <p:cNvPicPr preferRelativeResize="0"/>
          <p:nvPr/>
        </p:nvPicPr>
        <p:blipFill>
          <a:blip r:embed="rId3">
            <a:alphaModFix/>
          </a:blip>
          <a:stretch>
            <a:fillRect/>
          </a:stretch>
        </p:blipFill>
        <p:spPr>
          <a:xfrm>
            <a:off x="1777725" y="1040025"/>
            <a:ext cx="5226501" cy="3806325"/>
          </a:xfrm>
          <a:prstGeom prst="rect">
            <a:avLst/>
          </a:prstGeom>
          <a:noFill/>
          <a:ln>
            <a:noFill/>
          </a:ln>
        </p:spPr>
      </p:pic>
      <p:sp>
        <p:nvSpPr>
          <p:cNvPr id="112" name="Google Shape;112;g13e9f2f0e33_0_39"/>
          <p:cNvSpPr txBox="1"/>
          <p:nvPr/>
        </p:nvSpPr>
        <p:spPr>
          <a:xfrm>
            <a:off x="3241950" y="544775"/>
            <a:ext cx="2660100" cy="42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550">
                <a:solidFill>
                  <a:schemeClr val="dk1"/>
                </a:solidFill>
                <a:highlight>
                  <a:srgbClr val="FFFFFE"/>
                </a:highlight>
                <a:latin typeface="Times New Roman"/>
                <a:ea typeface="Times New Roman"/>
                <a:cs typeface="Times New Roman"/>
                <a:sym typeface="Times New Roman"/>
              </a:rPr>
              <a:t>Store and Forward Flag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