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f994014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f994014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a6d1cbf0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a6d1cbf0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b4d8044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b4d8044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b4d8044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b4d8044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b4d80449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b4d80449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a6d1cbf0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a6d1cbf0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a6d1cbf0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a6d1cbf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a6d1cbf0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a6d1cbf0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a6d1cbf0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a6d1cbf0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220925" y="3455450"/>
            <a:ext cx="1924550" cy="1053600"/>
          </a:xfrm>
          <a:prstGeom prst="rect">
            <a:avLst/>
          </a:prstGeom>
          <a:noFill/>
          <a:ln>
            <a:noFill/>
          </a:ln>
        </p:spPr>
      </p:pic>
      <p:pic>
        <p:nvPicPr>
          <p:cNvPr id="55" name="Google Shape;55;p13"/>
          <p:cNvPicPr preferRelativeResize="0"/>
          <p:nvPr/>
        </p:nvPicPr>
        <p:blipFill rotWithShape="1">
          <a:blip r:embed="rId4">
            <a:alphaModFix/>
          </a:blip>
          <a:srcRect b="0" l="0" r="52705" t="0"/>
          <a:stretch/>
        </p:blipFill>
        <p:spPr>
          <a:xfrm>
            <a:off x="2712512" y="3455438"/>
            <a:ext cx="715500" cy="861825"/>
          </a:xfrm>
          <a:prstGeom prst="rect">
            <a:avLst/>
          </a:prstGeom>
          <a:noFill/>
          <a:ln>
            <a:noFill/>
          </a:ln>
        </p:spPr>
      </p:pic>
      <p:pic>
        <p:nvPicPr>
          <p:cNvPr id="56" name="Google Shape;56;p13"/>
          <p:cNvPicPr preferRelativeResize="0"/>
          <p:nvPr/>
        </p:nvPicPr>
        <p:blipFill rotWithShape="1">
          <a:blip r:embed="rId5">
            <a:alphaModFix/>
          </a:blip>
          <a:srcRect b="0" l="21704" r="21431" t="0"/>
          <a:stretch/>
        </p:blipFill>
        <p:spPr>
          <a:xfrm>
            <a:off x="3968900" y="3545125"/>
            <a:ext cx="643800" cy="682425"/>
          </a:xfrm>
          <a:prstGeom prst="rect">
            <a:avLst/>
          </a:prstGeom>
          <a:noFill/>
          <a:ln>
            <a:noFill/>
          </a:ln>
        </p:spPr>
      </p:pic>
      <p:pic>
        <p:nvPicPr>
          <p:cNvPr id="57" name="Google Shape;57;p13"/>
          <p:cNvPicPr preferRelativeResize="0"/>
          <p:nvPr/>
        </p:nvPicPr>
        <p:blipFill>
          <a:blip r:embed="rId6">
            <a:alphaModFix/>
          </a:blip>
          <a:stretch>
            <a:fillRect/>
          </a:stretch>
        </p:blipFill>
        <p:spPr>
          <a:xfrm>
            <a:off x="5064325" y="3576425"/>
            <a:ext cx="1512799" cy="627925"/>
          </a:xfrm>
          <a:prstGeom prst="rect">
            <a:avLst/>
          </a:prstGeom>
          <a:noFill/>
          <a:ln>
            <a:noFill/>
          </a:ln>
        </p:spPr>
      </p:pic>
      <p:pic>
        <p:nvPicPr>
          <p:cNvPr id="58" name="Google Shape;58;p13"/>
          <p:cNvPicPr preferRelativeResize="0"/>
          <p:nvPr/>
        </p:nvPicPr>
        <p:blipFill>
          <a:blip r:embed="rId7">
            <a:alphaModFix/>
          </a:blip>
          <a:stretch>
            <a:fillRect/>
          </a:stretch>
        </p:blipFill>
        <p:spPr>
          <a:xfrm>
            <a:off x="1630725" y="3576437"/>
            <a:ext cx="627900" cy="627900"/>
          </a:xfrm>
          <a:prstGeom prst="rect">
            <a:avLst/>
          </a:prstGeom>
          <a:noFill/>
          <a:ln>
            <a:noFill/>
          </a:ln>
        </p:spPr>
      </p:pic>
      <p:cxnSp>
        <p:nvCxnSpPr>
          <p:cNvPr id="59" name="Google Shape;59;p13"/>
          <p:cNvCxnSpPr>
            <a:stCxn id="58" idx="3"/>
            <a:endCxn id="55" idx="1"/>
          </p:cNvCxnSpPr>
          <p:nvPr/>
        </p:nvCxnSpPr>
        <p:spPr>
          <a:xfrm flipH="1" rot="10800000">
            <a:off x="2258625" y="3886488"/>
            <a:ext cx="453900" cy="3900"/>
          </a:xfrm>
          <a:prstGeom prst="straightConnector1">
            <a:avLst/>
          </a:prstGeom>
          <a:noFill/>
          <a:ln cap="flat" cmpd="sng" w="9525">
            <a:solidFill>
              <a:schemeClr val="dk2"/>
            </a:solidFill>
            <a:prstDash val="solid"/>
            <a:round/>
            <a:headEnd len="med" w="med" type="none"/>
            <a:tailEnd len="med" w="med" type="triangle"/>
          </a:ln>
        </p:spPr>
      </p:cxnSp>
      <p:cxnSp>
        <p:nvCxnSpPr>
          <p:cNvPr id="60" name="Google Shape;60;p13"/>
          <p:cNvCxnSpPr>
            <a:stCxn id="55" idx="3"/>
            <a:endCxn id="56" idx="1"/>
          </p:cNvCxnSpPr>
          <p:nvPr/>
        </p:nvCxnSpPr>
        <p:spPr>
          <a:xfrm>
            <a:off x="3428012" y="3886350"/>
            <a:ext cx="540900" cy="0"/>
          </a:xfrm>
          <a:prstGeom prst="straightConnector1">
            <a:avLst/>
          </a:prstGeom>
          <a:noFill/>
          <a:ln cap="flat" cmpd="sng" w="9525">
            <a:solidFill>
              <a:schemeClr val="dk2"/>
            </a:solidFill>
            <a:prstDash val="solid"/>
            <a:round/>
            <a:headEnd len="med" w="med" type="none"/>
            <a:tailEnd len="med" w="med" type="triangle"/>
          </a:ln>
        </p:spPr>
      </p:cxnSp>
      <p:cxnSp>
        <p:nvCxnSpPr>
          <p:cNvPr id="61" name="Google Shape;61;p13"/>
          <p:cNvCxnSpPr>
            <a:stCxn id="56" idx="3"/>
            <a:endCxn id="57" idx="1"/>
          </p:cNvCxnSpPr>
          <p:nvPr/>
        </p:nvCxnSpPr>
        <p:spPr>
          <a:xfrm>
            <a:off x="4612700" y="3886338"/>
            <a:ext cx="451500" cy="3900"/>
          </a:xfrm>
          <a:prstGeom prst="straightConnector1">
            <a:avLst/>
          </a:prstGeom>
          <a:noFill/>
          <a:ln cap="flat" cmpd="sng" w="9525">
            <a:solidFill>
              <a:schemeClr val="dk2"/>
            </a:solidFill>
            <a:prstDash val="solid"/>
            <a:round/>
            <a:headEnd len="med" w="med" type="none"/>
            <a:tailEnd len="med" w="med" type="triangle"/>
          </a:ln>
        </p:spPr>
      </p:cxnSp>
      <p:sp>
        <p:nvSpPr>
          <p:cNvPr id="62" name="Google Shape;62;p13"/>
          <p:cNvSpPr txBox="1"/>
          <p:nvPr/>
        </p:nvSpPr>
        <p:spPr>
          <a:xfrm>
            <a:off x="0" y="0"/>
            <a:ext cx="919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Near Real-Time Twitter feed dashboard in Snowflake using Azure</a:t>
            </a:r>
            <a:endParaRPr b="1"/>
          </a:p>
        </p:txBody>
      </p:sp>
      <p:pic>
        <p:nvPicPr>
          <p:cNvPr id="63" name="Google Shape;63;p13"/>
          <p:cNvPicPr preferRelativeResize="0"/>
          <p:nvPr/>
        </p:nvPicPr>
        <p:blipFill>
          <a:blip r:embed="rId8">
            <a:alphaModFix/>
          </a:blip>
          <a:stretch>
            <a:fillRect/>
          </a:stretch>
        </p:blipFill>
        <p:spPr>
          <a:xfrm>
            <a:off x="53431" y="3467437"/>
            <a:ext cx="861844" cy="861825"/>
          </a:xfrm>
          <a:prstGeom prst="rect">
            <a:avLst/>
          </a:prstGeom>
          <a:noFill/>
          <a:ln>
            <a:noFill/>
          </a:ln>
        </p:spPr>
      </p:pic>
      <p:sp>
        <p:nvSpPr>
          <p:cNvPr id="64" name="Google Shape;64;p13"/>
          <p:cNvSpPr txBox="1"/>
          <p:nvPr/>
        </p:nvSpPr>
        <p:spPr>
          <a:xfrm>
            <a:off x="353025" y="483750"/>
            <a:ext cx="8898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Problem Statement: </a:t>
            </a:r>
            <a:r>
              <a:rPr lang="en"/>
              <a:t>Twitter feeds generated should be ingested to Snowflakes in real -time and it should power a in-built dashboard utility in Snowflakes to generate a report on the popularity of feeds.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Steps:</a:t>
            </a:r>
            <a:endParaRPr b="1"/>
          </a:p>
          <a:p>
            <a:pPr indent="-317500" lvl="0" marL="457200" rtl="0" algn="l">
              <a:spcBef>
                <a:spcPts val="0"/>
              </a:spcBef>
              <a:spcAft>
                <a:spcPts val="0"/>
              </a:spcAft>
              <a:buSzPts val="1400"/>
              <a:buAutoNum type="arabicParenR"/>
            </a:pPr>
            <a:r>
              <a:rPr lang="en"/>
              <a:t>We should write API calls to fetch Twitter insights in real-time via python and this code can be run in local machine every day once</a:t>
            </a:r>
            <a:endParaRPr/>
          </a:p>
          <a:p>
            <a:pPr indent="-317500" lvl="0" marL="457200" rtl="0" algn="l">
              <a:spcBef>
                <a:spcPts val="0"/>
              </a:spcBef>
              <a:spcAft>
                <a:spcPts val="0"/>
              </a:spcAft>
              <a:buSzPts val="1400"/>
              <a:buAutoNum type="arabicParenR"/>
            </a:pPr>
            <a:r>
              <a:rPr lang="en"/>
              <a:t>We need to create a snowpipe component in Snowflakes by using Azure IAM integration(cross-account access) as Snowflakes hosted on Azure account is different from the Azure account we own. This in turn uses Azure EventGrid and Function App in the backend to automate the file load</a:t>
            </a:r>
            <a:endParaRPr/>
          </a:p>
          <a:p>
            <a:pPr indent="-317500" lvl="0" marL="457200" rtl="0" algn="l">
              <a:spcBef>
                <a:spcPts val="0"/>
              </a:spcBef>
              <a:spcAft>
                <a:spcPts val="0"/>
              </a:spcAft>
              <a:buSzPts val="1400"/>
              <a:buAutoNum type="arabicParenR"/>
            </a:pPr>
            <a:r>
              <a:rPr lang="en"/>
              <a:t>As soon as the script generates files in Azure Blob storage, Snowpipe recognises the file arrival and loads the snowflakes table with file data automatically</a:t>
            </a:r>
            <a:endParaRPr/>
          </a:p>
          <a:p>
            <a:pPr indent="-317500" lvl="0" marL="457200" rtl="0" algn="l">
              <a:spcBef>
                <a:spcPts val="0"/>
              </a:spcBef>
              <a:spcAft>
                <a:spcPts val="0"/>
              </a:spcAft>
              <a:buSzPts val="1400"/>
              <a:buAutoNum type="arabicParenR"/>
            </a:pPr>
            <a:r>
              <a:rPr lang="en"/>
              <a:t>We create a dashboard in Snowflakes that is scheduled to refresh every 30 mins to show actual feed data from twitter. Ex) No of likes and comments/feed to understand </a:t>
            </a:r>
            <a:r>
              <a:rPr lang="en"/>
              <a:t>popular</a:t>
            </a:r>
            <a:r>
              <a:rPr lang="en"/>
              <a:t> feed and their sentiment</a:t>
            </a:r>
            <a:endParaRPr/>
          </a:p>
        </p:txBody>
      </p:sp>
      <p:sp>
        <p:nvSpPr>
          <p:cNvPr id="65" name="Google Shape;65;p13"/>
          <p:cNvSpPr txBox="1"/>
          <p:nvPr/>
        </p:nvSpPr>
        <p:spPr>
          <a:xfrm>
            <a:off x="1529850" y="4124675"/>
            <a:ext cx="99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VM/Local Machine</a:t>
            </a:r>
            <a:endParaRPr/>
          </a:p>
        </p:txBody>
      </p:sp>
      <p:cxnSp>
        <p:nvCxnSpPr>
          <p:cNvPr id="66" name="Google Shape;66;p13"/>
          <p:cNvCxnSpPr/>
          <p:nvPr/>
        </p:nvCxnSpPr>
        <p:spPr>
          <a:xfrm flipH="1" rot="10800000">
            <a:off x="6577125" y="3894438"/>
            <a:ext cx="643800" cy="7800"/>
          </a:xfrm>
          <a:prstGeom prst="straightConnector1">
            <a:avLst/>
          </a:prstGeom>
          <a:noFill/>
          <a:ln cap="flat" cmpd="sng" w="9525">
            <a:solidFill>
              <a:schemeClr val="dk2"/>
            </a:solidFill>
            <a:prstDash val="solid"/>
            <a:round/>
            <a:headEnd len="med" w="med" type="none"/>
            <a:tailEnd len="med" w="med" type="triangle"/>
          </a:ln>
        </p:spPr>
      </p:cxnSp>
      <p:cxnSp>
        <p:nvCxnSpPr>
          <p:cNvPr id="67" name="Google Shape;67;p13"/>
          <p:cNvCxnSpPr>
            <a:endCxn id="58" idx="1"/>
          </p:cNvCxnSpPr>
          <p:nvPr/>
        </p:nvCxnSpPr>
        <p:spPr>
          <a:xfrm>
            <a:off x="915225" y="3882288"/>
            <a:ext cx="715500" cy="8100"/>
          </a:xfrm>
          <a:prstGeom prst="straightConnector1">
            <a:avLst/>
          </a:prstGeom>
          <a:noFill/>
          <a:ln cap="flat" cmpd="sng" w="9525">
            <a:solidFill>
              <a:schemeClr val="dk2"/>
            </a:solidFill>
            <a:prstDash val="solid"/>
            <a:round/>
            <a:headEnd len="med" w="med" type="none"/>
            <a:tailEnd len="med" w="med" type="triangle"/>
          </a:ln>
        </p:spPr>
      </p:cxnSp>
      <p:sp>
        <p:nvSpPr>
          <p:cNvPr id="68" name="Google Shape;68;p13"/>
          <p:cNvSpPr txBox="1"/>
          <p:nvPr/>
        </p:nvSpPr>
        <p:spPr>
          <a:xfrm>
            <a:off x="2717275" y="4204350"/>
            <a:ext cx="106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Azure Blob Storage</a:t>
            </a:r>
            <a:endParaRPr/>
          </a:p>
        </p:txBody>
      </p:sp>
      <p:sp>
        <p:nvSpPr>
          <p:cNvPr id="69" name="Google Shape;69;p13"/>
          <p:cNvSpPr txBox="1"/>
          <p:nvPr/>
        </p:nvSpPr>
        <p:spPr>
          <a:xfrm>
            <a:off x="3990250" y="4124675"/>
            <a:ext cx="86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a:t>
            </a:r>
            <a:r>
              <a:rPr lang="en"/>
              <a:t>zure Queue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nvSpPr>
        <p:spPr>
          <a:xfrm>
            <a:off x="0" y="63850"/>
            <a:ext cx="9064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Steps:</a:t>
            </a:r>
            <a:endParaRPr b="1"/>
          </a:p>
          <a:p>
            <a:pPr indent="-317500" lvl="0" marL="457200" rtl="0" algn="l">
              <a:spcBef>
                <a:spcPts val="0"/>
              </a:spcBef>
              <a:spcAft>
                <a:spcPts val="0"/>
              </a:spcAft>
              <a:buSzPts val="1400"/>
              <a:buAutoNum type="arabicParenR"/>
            </a:pPr>
            <a:r>
              <a:rPr lang="en"/>
              <a:t>Create an Azure account Free Trial(if possible) as it dependent on the email-id used for creating the account. If the email-id is already used then it might not be eligible for Free Trial. If Free trial is not possible, then choose “Pay as you go” Subscription where we will be billed based on our usage</a:t>
            </a:r>
            <a:endParaRPr/>
          </a:p>
          <a:p>
            <a:pPr indent="-317500" lvl="0" marL="457200" rtl="0" algn="l">
              <a:spcBef>
                <a:spcPts val="0"/>
              </a:spcBef>
              <a:spcAft>
                <a:spcPts val="0"/>
              </a:spcAft>
              <a:buSzPts val="1400"/>
              <a:buAutoNum type="arabicParenR"/>
            </a:pPr>
            <a:r>
              <a:rPr lang="en"/>
              <a:t>Create Resource Group and ensure to choose it for all the </a:t>
            </a:r>
            <a:r>
              <a:rPr lang="en"/>
              <a:t>resources we create for this project</a:t>
            </a:r>
            <a:endParaRPr/>
          </a:p>
          <a:p>
            <a:pPr indent="-317500" lvl="0" marL="457200" rtl="0" algn="l">
              <a:spcBef>
                <a:spcPts val="0"/>
              </a:spcBef>
              <a:spcAft>
                <a:spcPts val="0"/>
              </a:spcAft>
              <a:buSzPts val="1400"/>
              <a:buAutoNum type="arabicParenR"/>
            </a:pPr>
            <a:r>
              <a:rPr lang="en"/>
              <a:t>Create a Storage Account. Ex) </a:t>
            </a:r>
            <a:r>
              <a:rPr lang="en" sz="1300">
                <a:solidFill>
                  <a:srgbClr val="FF0000"/>
                </a:solidFill>
              </a:rPr>
              <a:t>snowpipeaccount2022</a:t>
            </a:r>
            <a:endParaRPr/>
          </a:p>
          <a:p>
            <a:pPr indent="-317500" lvl="0" marL="457200" rtl="0" algn="l">
              <a:spcBef>
                <a:spcPts val="0"/>
              </a:spcBef>
              <a:spcAft>
                <a:spcPts val="0"/>
              </a:spcAft>
              <a:buSzPts val="1400"/>
              <a:buAutoNum type="arabicParenR"/>
            </a:pPr>
            <a:r>
              <a:rPr lang="en"/>
              <a:t>Create a Container within that Storage Account. Ex) </a:t>
            </a:r>
            <a:r>
              <a:rPr lang="en">
                <a:solidFill>
                  <a:srgbClr val="FF0000"/>
                </a:solidFill>
              </a:rPr>
              <a:t>twitter</a:t>
            </a:r>
            <a:endParaRPr>
              <a:solidFill>
                <a:srgbClr val="FF0000"/>
              </a:solidFill>
            </a:endParaRPr>
          </a:p>
          <a:p>
            <a:pPr indent="-317500" lvl="0" marL="457200" rtl="0" algn="l">
              <a:spcBef>
                <a:spcPts val="0"/>
              </a:spcBef>
              <a:spcAft>
                <a:spcPts val="0"/>
              </a:spcAft>
              <a:buSzPts val="1400"/>
              <a:buAutoNum type="arabicParenR"/>
            </a:pPr>
            <a:r>
              <a:rPr lang="en"/>
              <a:t>Create a Queue within that Storage Account. Ex) </a:t>
            </a:r>
            <a:r>
              <a:rPr lang="en" sz="1300">
                <a:solidFill>
                  <a:srgbClr val="FF0000"/>
                </a:solidFill>
              </a:rPr>
              <a:t>snowpipequeue</a:t>
            </a:r>
            <a:endParaRPr/>
          </a:p>
          <a:p>
            <a:pPr indent="-317500" lvl="0" marL="457200" rtl="0" algn="l">
              <a:spcBef>
                <a:spcPts val="0"/>
              </a:spcBef>
              <a:spcAft>
                <a:spcPts val="0"/>
              </a:spcAft>
              <a:buSzPts val="1400"/>
              <a:buAutoNum type="arabicParenR"/>
            </a:pPr>
            <a:r>
              <a:rPr lang="en"/>
              <a:t>Create a Snowflakes Account hosted on Azure(for free with 300$)</a:t>
            </a:r>
            <a:endParaRPr/>
          </a:p>
          <a:p>
            <a:pPr indent="-317500" lvl="0" marL="457200" rtl="0" algn="l">
              <a:spcBef>
                <a:spcPts val="0"/>
              </a:spcBef>
              <a:spcAft>
                <a:spcPts val="0"/>
              </a:spcAft>
              <a:buSzPts val="1400"/>
              <a:buAutoNum type="arabicParenR"/>
            </a:pPr>
            <a:r>
              <a:rPr lang="en"/>
              <a:t>Run the commands under the topic:”Snowflakes Commands”</a:t>
            </a:r>
            <a:endParaRPr/>
          </a:p>
          <a:p>
            <a:pPr indent="-317500" lvl="0" marL="457200" rtl="0" algn="l">
              <a:spcBef>
                <a:spcPts val="0"/>
              </a:spcBef>
              <a:spcAft>
                <a:spcPts val="0"/>
              </a:spcAft>
              <a:buSzPts val="1400"/>
              <a:buAutoNum type="arabicParenR"/>
            </a:pPr>
            <a:r>
              <a:rPr lang="en"/>
              <a:t>Create a role in IAM of Storage Account </a:t>
            </a:r>
            <a:r>
              <a:rPr lang="en">
                <a:solidFill>
                  <a:schemeClr val="dk1"/>
                </a:solidFill>
              </a:rPr>
              <a:t>with Storage Blob Contributor permission and assign it to Snowflakes service principal</a:t>
            </a:r>
            <a:endParaRPr/>
          </a:p>
          <a:p>
            <a:pPr indent="-317500" lvl="0" marL="457200" rtl="0" algn="l">
              <a:spcBef>
                <a:spcPts val="0"/>
              </a:spcBef>
              <a:spcAft>
                <a:spcPts val="0"/>
              </a:spcAft>
              <a:buSzPts val="1400"/>
              <a:buAutoNum type="arabicParenR"/>
            </a:pPr>
            <a:r>
              <a:rPr lang="en">
                <a:solidFill>
                  <a:schemeClr val="dk1"/>
                </a:solidFill>
              </a:rPr>
              <a:t>Create a role </a:t>
            </a:r>
            <a:r>
              <a:rPr lang="en"/>
              <a:t>in the IAM of Storage Queue and Storage Queue Contributor </a:t>
            </a:r>
            <a:r>
              <a:rPr lang="en">
                <a:solidFill>
                  <a:schemeClr val="dk1"/>
                </a:solidFill>
              </a:rPr>
              <a:t>permission and assign it to Snowflakes service principal</a:t>
            </a:r>
            <a:endParaRPr>
              <a:solidFill>
                <a:schemeClr val="dk1"/>
              </a:solidFill>
            </a:endParaRPr>
          </a:p>
          <a:p>
            <a:pPr indent="-317500" lvl="0" marL="457200" rtl="0" algn="l">
              <a:spcBef>
                <a:spcPts val="0"/>
              </a:spcBef>
              <a:spcAft>
                <a:spcPts val="0"/>
              </a:spcAft>
              <a:buSzPts val="1400"/>
              <a:buAutoNum type="arabicParenR"/>
            </a:pPr>
            <a:r>
              <a:rPr lang="en"/>
              <a:t>Create a Twitter Developer account and copy the bearer token, Access keys</a:t>
            </a:r>
            <a:endParaRPr/>
          </a:p>
          <a:p>
            <a:pPr indent="-317500" lvl="0" marL="457200" rtl="0" algn="l">
              <a:spcBef>
                <a:spcPts val="0"/>
              </a:spcBef>
              <a:spcAft>
                <a:spcPts val="0"/>
              </a:spcAft>
              <a:buSzPts val="1400"/>
              <a:buAutoNum type="arabicParenR"/>
            </a:pPr>
            <a:r>
              <a:rPr lang="en"/>
              <a:t>Run the script twitter_search.py by altering the connection string and twitter API credentials</a:t>
            </a:r>
            <a:endParaRPr/>
          </a:p>
          <a:p>
            <a:pPr indent="-317500" lvl="0" marL="457200" rtl="0" algn="l">
              <a:spcBef>
                <a:spcPts val="0"/>
              </a:spcBef>
              <a:spcAft>
                <a:spcPts val="0"/>
              </a:spcAft>
              <a:buSzPts val="1400"/>
              <a:buAutoNum type="arabicParenR"/>
            </a:pPr>
            <a:r>
              <a:rPr lang="en"/>
              <a:t>Create a Dashboard by traversing through Snowflakes Marketplace and feed in the SQL given in “Dashboard Query” topic and choose the chart options as per the video to create a bar chart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7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Snowflakes Commands</a:t>
            </a:r>
            <a:endParaRPr/>
          </a:p>
        </p:txBody>
      </p:sp>
      <p:sp>
        <p:nvSpPr>
          <p:cNvPr id="80" name="Google Shape;80;p15"/>
          <p:cNvSpPr txBox="1"/>
          <p:nvPr>
            <p:ph idx="1" type="body"/>
          </p:nvPr>
        </p:nvSpPr>
        <p:spPr>
          <a:xfrm>
            <a:off x="311700" y="524950"/>
            <a:ext cx="8520600" cy="45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highlight>
                  <a:srgbClr val="FFFF00"/>
                </a:highlight>
              </a:rPr>
              <a:t>//Create a Database and choose it to run next set of SQLs</a:t>
            </a:r>
            <a:endParaRPr sz="1300">
              <a:highlight>
                <a:srgbClr val="FFFF00"/>
              </a:highlight>
            </a:endParaRPr>
          </a:p>
          <a:p>
            <a:pPr indent="0" lvl="0" marL="0" rtl="0" algn="l">
              <a:spcBef>
                <a:spcPts val="1200"/>
              </a:spcBef>
              <a:spcAft>
                <a:spcPts val="0"/>
              </a:spcAft>
              <a:buClr>
                <a:schemeClr val="dk1"/>
              </a:buClr>
              <a:buSzPts val="1100"/>
              <a:buFont typeface="Arial"/>
              <a:buNone/>
            </a:pPr>
            <a:r>
              <a:rPr lang="en" sz="1300"/>
              <a:t>create database twitter;</a:t>
            </a:r>
            <a:endParaRPr sz="1300"/>
          </a:p>
          <a:p>
            <a:pPr indent="0" lvl="0" marL="0" rtl="0" algn="l">
              <a:spcBef>
                <a:spcPts val="1200"/>
              </a:spcBef>
              <a:spcAft>
                <a:spcPts val="0"/>
              </a:spcAft>
              <a:buNone/>
            </a:pPr>
            <a:r>
              <a:rPr lang="en" sz="1300"/>
              <a:t>use twitter;</a:t>
            </a:r>
            <a:endParaRPr sz="1300"/>
          </a:p>
          <a:p>
            <a:pPr indent="0" lvl="0" marL="0" rtl="0" algn="l">
              <a:spcBef>
                <a:spcPts val="1200"/>
              </a:spcBef>
              <a:spcAft>
                <a:spcPts val="0"/>
              </a:spcAft>
              <a:buClr>
                <a:schemeClr val="dk1"/>
              </a:buClr>
              <a:buSzPts val="1100"/>
              <a:buFont typeface="Arial"/>
              <a:buNone/>
            </a:pPr>
            <a:r>
              <a:rPr lang="en" sz="1300">
                <a:highlight>
                  <a:srgbClr val="FFFF00"/>
                </a:highlight>
              </a:rPr>
              <a:t>//Create a notification integration for Azure Storage queue </a:t>
            </a:r>
            <a:endParaRPr sz="1300"/>
          </a:p>
          <a:p>
            <a:pPr indent="0" lvl="0" marL="0" rtl="0" algn="l">
              <a:lnSpc>
                <a:spcPct val="100000"/>
              </a:lnSpc>
              <a:spcBef>
                <a:spcPts val="1200"/>
              </a:spcBef>
              <a:spcAft>
                <a:spcPts val="0"/>
              </a:spcAft>
              <a:buNone/>
            </a:pPr>
            <a:r>
              <a:rPr lang="en" sz="1300"/>
              <a:t>create notification integration SNOWPIPE_DEMO_NOTIFICATION_INT</a:t>
            </a:r>
            <a:endParaRPr sz="1300"/>
          </a:p>
          <a:p>
            <a:pPr indent="0" lvl="0" marL="0" rtl="0" algn="l">
              <a:lnSpc>
                <a:spcPct val="100000"/>
              </a:lnSpc>
              <a:spcBef>
                <a:spcPts val="1200"/>
              </a:spcBef>
              <a:spcAft>
                <a:spcPts val="0"/>
              </a:spcAft>
              <a:buClr>
                <a:schemeClr val="dk1"/>
              </a:buClr>
              <a:buSzPts val="1100"/>
              <a:buFont typeface="Arial"/>
              <a:buNone/>
            </a:pPr>
            <a:r>
              <a:rPr lang="en" sz="1300"/>
              <a:t>  enabled = true</a:t>
            </a:r>
            <a:endParaRPr sz="1300"/>
          </a:p>
          <a:p>
            <a:pPr indent="0" lvl="0" marL="0" rtl="0" algn="l">
              <a:lnSpc>
                <a:spcPct val="100000"/>
              </a:lnSpc>
              <a:spcBef>
                <a:spcPts val="1200"/>
              </a:spcBef>
              <a:spcAft>
                <a:spcPts val="0"/>
              </a:spcAft>
              <a:buClr>
                <a:schemeClr val="dk1"/>
              </a:buClr>
              <a:buSzPts val="1100"/>
              <a:buFont typeface="Arial"/>
              <a:buNone/>
            </a:pPr>
            <a:r>
              <a:rPr lang="en" sz="1300"/>
              <a:t>  type = queue</a:t>
            </a:r>
            <a:endParaRPr sz="1300"/>
          </a:p>
          <a:p>
            <a:pPr indent="0" lvl="0" marL="0" rtl="0" algn="l">
              <a:lnSpc>
                <a:spcPct val="100000"/>
              </a:lnSpc>
              <a:spcBef>
                <a:spcPts val="1200"/>
              </a:spcBef>
              <a:spcAft>
                <a:spcPts val="0"/>
              </a:spcAft>
              <a:buClr>
                <a:schemeClr val="dk1"/>
              </a:buClr>
              <a:buSzPts val="1100"/>
              <a:buFont typeface="Arial"/>
              <a:buNone/>
            </a:pPr>
            <a:r>
              <a:rPr lang="en" sz="1300"/>
              <a:t>  notification_provider = azure_storage_queue</a:t>
            </a:r>
            <a:endParaRPr sz="1300"/>
          </a:p>
          <a:p>
            <a:pPr indent="0" lvl="0" marL="0" rtl="0" algn="l">
              <a:lnSpc>
                <a:spcPct val="100000"/>
              </a:lnSpc>
              <a:spcBef>
                <a:spcPts val="1200"/>
              </a:spcBef>
              <a:spcAft>
                <a:spcPts val="0"/>
              </a:spcAft>
              <a:buClr>
                <a:schemeClr val="dk1"/>
              </a:buClr>
              <a:buSzPts val="1100"/>
              <a:buFont typeface="Arial"/>
              <a:buNone/>
            </a:pPr>
            <a:r>
              <a:rPr lang="en" sz="1300"/>
              <a:t>  azure_storage_queue_primary_uri = </a:t>
            </a:r>
            <a:r>
              <a:rPr lang="en" sz="1300">
                <a:solidFill>
                  <a:srgbClr val="FF0000"/>
                </a:solidFill>
              </a:rPr>
              <a:t>'https://snowpipeaccount2022.queue.core.windows.net/snowpipequeue'</a:t>
            </a:r>
            <a:endParaRPr sz="1300">
              <a:solidFill>
                <a:srgbClr val="FF0000"/>
              </a:solidFill>
            </a:endParaRPr>
          </a:p>
          <a:p>
            <a:pPr indent="0" lvl="0" marL="0" rtl="0" algn="l">
              <a:lnSpc>
                <a:spcPct val="100000"/>
              </a:lnSpc>
              <a:spcBef>
                <a:spcPts val="1200"/>
              </a:spcBef>
              <a:spcAft>
                <a:spcPts val="0"/>
              </a:spcAft>
              <a:buClr>
                <a:schemeClr val="dk1"/>
              </a:buClr>
              <a:buSzPts val="1100"/>
              <a:buFont typeface="Arial"/>
              <a:buNone/>
            </a:pPr>
            <a:r>
              <a:rPr lang="en" sz="1300"/>
              <a:t>  azure_tenant_id = </a:t>
            </a:r>
            <a:r>
              <a:rPr lang="en" sz="1300">
                <a:solidFill>
                  <a:srgbClr val="FF0000"/>
                </a:solidFill>
              </a:rPr>
              <a:t>'8e6e7e9e-940c-4115-a4a9-26bf16812d24';</a:t>
            </a:r>
            <a:endParaRPr sz="1300">
              <a:solidFill>
                <a:srgbClr val="FF0000"/>
              </a:solidFill>
            </a:endParaRPr>
          </a:p>
          <a:p>
            <a:pPr indent="0" lvl="0" marL="0" rtl="0" algn="l">
              <a:spcBef>
                <a:spcPts val="1200"/>
              </a:spcBef>
              <a:spcAft>
                <a:spcPts val="0"/>
              </a:spcAft>
              <a:buClr>
                <a:schemeClr val="dk1"/>
              </a:buClr>
              <a:buSzPts val="1100"/>
              <a:buFont typeface="Arial"/>
              <a:buNone/>
            </a:pPr>
            <a:r>
              <a:rPr lang="en" sz="1300"/>
              <a:t>  </a:t>
            </a:r>
            <a:endParaRPr sz="1300"/>
          </a:p>
          <a:p>
            <a:pPr indent="0" lvl="0" marL="0" rtl="0" algn="l">
              <a:spcBef>
                <a:spcPts val="1200"/>
              </a:spcBef>
              <a:spcAft>
                <a:spcPts val="1200"/>
              </a:spcAft>
              <a:buNone/>
            </a:pPr>
            <a:r>
              <a:rPr lang="en" sz="1300"/>
              <a:t>  </a:t>
            </a:r>
            <a:r>
              <a:rPr b="1" lang="en" sz="1300">
                <a:solidFill>
                  <a:srgbClr val="FF0000"/>
                </a:solidFill>
              </a:rPr>
              <a:t>Note: Replace with your subscription details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1" type="body"/>
          </p:nvPr>
        </p:nvSpPr>
        <p:spPr>
          <a:xfrm>
            <a:off x="173025" y="106125"/>
            <a:ext cx="8520600" cy="50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highlight>
                  <a:srgbClr val="FFFF00"/>
                </a:highlight>
              </a:rPr>
              <a:t>//Create a storage integration for Azure Blob Storage </a:t>
            </a:r>
            <a:endParaRPr sz="1500">
              <a:highlight>
                <a:srgbClr val="FFFF00"/>
              </a:highlight>
            </a:endParaRPr>
          </a:p>
          <a:p>
            <a:pPr indent="0" lvl="0" marL="0" rtl="0" algn="l">
              <a:spcBef>
                <a:spcPts val="1200"/>
              </a:spcBef>
              <a:spcAft>
                <a:spcPts val="0"/>
              </a:spcAft>
              <a:buNone/>
            </a:pPr>
            <a:r>
              <a:rPr lang="en" sz="1300"/>
              <a:t>CREATE STORAGE INTEGRATION SNOWPIPE_DEMO_INT</a:t>
            </a:r>
            <a:endParaRPr sz="1300"/>
          </a:p>
          <a:p>
            <a:pPr indent="0" lvl="0" marL="0" rtl="0" algn="l">
              <a:spcBef>
                <a:spcPts val="1200"/>
              </a:spcBef>
              <a:spcAft>
                <a:spcPts val="0"/>
              </a:spcAft>
              <a:buNone/>
            </a:pPr>
            <a:r>
              <a:rPr lang="en" sz="1300"/>
              <a:t>  TYPE = EXTERNAL_STAGE</a:t>
            </a:r>
            <a:endParaRPr sz="1300"/>
          </a:p>
          <a:p>
            <a:pPr indent="0" lvl="0" marL="0" rtl="0" algn="l">
              <a:spcBef>
                <a:spcPts val="1200"/>
              </a:spcBef>
              <a:spcAft>
                <a:spcPts val="0"/>
              </a:spcAft>
              <a:buNone/>
            </a:pPr>
            <a:r>
              <a:rPr lang="en" sz="1300"/>
              <a:t>  STORAGE_PROVIDER = AZURE</a:t>
            </a:r>
            <a:endParaRPr sz="1300"/>
          </a:p>
          <a:p>
            <a:pPr indent="0" lvl="0" marL="0" rtl="0" algn="l">
              <a:spcBef>
                <a:spcPts val="1200"/>
              </a:spcBef>
              <a:spcAft>
                <a:spcPts val="0"/>
              </a:spcAft>
              <a:buNone/>
            </a:pPr>
            <a:r>
              <a:rPr lang="en" sz="1300"/>
              <a:t>  ENABLED = TRUE</a:t>
            </a:r>
            <a:endParaRPr sz="1300"/>
          </a:p>
          <a:p>
            <a:pPr indent="0" lvl="0" marL="0" rtl="0" algn="l">
              <a:spcBef>
                <a:spcPts val="1200"/>
              </a:spcBef>
              <a:spcAft>
                <a:spcPts val="0"/>
              </a:spcAft>
              <a:buNone/>
            </a:pPr>
            <a:r>
              <a:rPr lang="en" sz="1300"/>
              <a:t>  AZURE_TENANT_ID = </a:t>
            </a:r>
            <a:r>
              <a:rPr lang="en" sz="1300">
                <a:solidFill>
                  <a:srgbClr val="FF0000"/>
                </a:solidFill>
              </a:rPr>
              <a:t>'8e6e7e9e-940c-4115-a4a9-26bf16812d24'</a:t>
            </a:r>
            <a:endParaRPr sz="1300">
              <a:solidFill>
                <a:srgbClr val="FF0000"/>
              </a:solidFill>
            </a:endParaRPr>
          </a:p>
          <a:p>
            <a:pPr indent="0" lvl="0" marL="0" rtl="0" algn="l">
              <a:spcBef>
                <a:spcPts val="1200"/>
              </a:spcBef>
              <a:spcAft>
                <a:spcPts val="0"/>
              </a:spcAft>
              <a:buNone/>
            </a:pPr>
            <a:r>
              <a:rPr lang="en" sz="1300"/>
              <a:t>  STORAGE_ALLOWED_LOCATIONS = (</a:t>
            </a:r>
            <a:r>
              <a:rPr lang="en" sz="1300">
                <a:solidFill>
                  <a:srgbClr val="FF0000"/>
                </a:solidFill>
              </a:rPr>
              <a:t>'azure://snowpipeaccount2022.blob.core.windows.net/twitter/'</a:t>
            </a:r>
            <a:r>
              <a:rPr lang="en" sz="1300"/>
              <a:t>)</a:t>
            </a:r>
            <a:endParaRPr sz="1300"/>
          </a:p>
          <a:p>
            <a:pPr indent="0" lvl="0" marL="0" rtl="0" algn="l">
              <a:spcBef>
                <a:spcPts val="1200"/>
              </a:spcBef>
              <a:spcAft>
                <a:spcPts val="0"/>
              </a:spcAft>
              <a:buNone/>
            </a:pPr>
            <a:r>
              <a:rPr lang="en">
                <a:solidFill>
                  <a:schemeClr val="dk1"/>
                </a:solidFill>
                <a:highlight>
                  <a:srgbClr val="FAFAFA"/>
                </a:highlight>
              </a:rPr>
              <a:t>//</a:t>
            </a:r>
            <a:r>
              <a:rPr lang="en" sz="1500">
                <a:highlight>
                  <a:srgbClr val="FFFF00"/>
                </a:highlight>
              </a:rPr>
              <a:t>Create a stage for Azure files</a:t>
            </a:r>
            <a:endParaRPr>
              <a:solidFill>
                <a:schemeClr val="dk1"/>
              </a:solidFill>
              <a:highlight>
                <a:srgbClr val="FAFAFA"/>
              </a:highlight>
            </a:endParaRPr>
          </a:p>
          <a:p>
            <a:pPr indent="0" lvl="0" marL="0" rtl="0" algn="l">
              <a:spcBef>
                <a:spcPts val="1200"/>
              </a:spcBef>
              <a:spcAft>
                <a:spcPts val="0"/>
              </a:spcAft>
              <a:buNone/>
            </a:pPr>
            <a:r>
              <a:rPr lang="en" sz="1300">
                <a:solidFill>
                  <a:schemeClr val="dk1"/>
                </a:solidFill>
                <a:highlight>
                  <a:srgbClr val="FAFAFA"/>
                </a:highlight>
              </a:rPr>
              <a:t>CREATE STAGE MYSTAGE</a:t>
            </a:r>
            <a:endParaRPr sz="1300">
              <a:solidFill>
                <a:schemeClr val="dk1"/>
              </a:solidFill>
              <a:highlight>
                <a:srgbClr val="FAFAFA"/>
              </a:highlight>
            </a:endParaRPr>
          </a:p>
          <a:p>
            <a:pPr indent="0" lvl="0" marL="0" rtl="0" algn="l">
              <a:spcBef>
                <a:spcPts val="1200"/>
              </a:spcBef>
              <a:spcAft>
                <a:spcPts val="0"/>
              </a:spcAft>
              <a:buNone/>
            </a:pPr>
            <a:r>
              <a:rPr lang="en" sz="1300">
                <a:solidFill>
                  <a:schemeClr val="dk1"/>
                </a:solidFill>
                <a:highlight>
                  <a:srgbClr val="FAFAFA"/>
                </a:highlight>
              </a:rPr>
              <a:t>url </a:t>
            </a:r>
            <a:r>
              <a:rPr lang="en" sz="1300">
                <a:solidFill>
                  <a:srgbClr val="404040"/>
                </a:solidFill>
                <a:highlight>
                  <a:srgbClr val="FAFAFA"/>
                </a:highlight>
              </a:rPr>
              <a:t>=</a:t>
            </a:r>
            <a:r>
              <a:rPr lang="en" sz="1300">
                <a:solidFill>
                  <a:schemeClr val="dk1"/>
                </a:solidFill>
                <a:highlight>
                  <a:srgbClr val="FAFAFA"/>
                </a:highlight>
              </a:rPr>
              <a:t> '</a:t>
            </a:r>
            <a:r>
              <a:rPr lang="en" sz="1300">
                <a:solidFill>
                  <a:srgbClr val="FF0000"/>
                </a:solidFill>
                <a:highlight>
                  <a:srgbClr val="FAFAFA"/>
                </a:highlight>
              </a:rPr>
              <a:t>azure://</a:t>
            </a:r>
            <a:r>
              <a:rPr lang="en" sz="1300">
                <a:solidFill>
                  <a:srgbClr val="FF0000"/>
                </a:solidFill>
              </a:rPr>
              <a:t>snowpipeaccount2022</a:t>
            </a:r>
            <a:r>
              <a:rPr lang="en" sz="1300">
                <a:solidFill>
                  <a:srgbClr val="FF0000"/>
                </a:solidFill>
                <a:highlight>
                  <a:srgbClr val="FAFAFA"/>
                </a:highlight>
              </a:rPr>
              <a:t>.blob.core.windows.net/twitter/files/</a:t>
            </a:r>
            <a:r>
              <a:rPr lang="en" sz="1300">
                <a:solidFill>
                  <a:schemeClr val="dk1"/>
                </a:solidFill>
                <a:highlight>
                  <a:srgbClr val="FAFAFA"/>
                </a:highlight>
              </a:rPr>
              <a:t>'</a:t>
            </a:r>
            <a:endParaRPr sz="1300">
              <a:solidFill>
                <a:schemeClr val="dk1"/>
              </a:solidFill>
              <a:highlight>
                <a:srgbClr val="FAFAFA"/>
              </a:highlight>
            </a:endParaRPr>
          </a:p>
          <a:p>
            <a:pPr indent="0" lvl="0" marL="0" marR="228600" rtl="0" algn="l">
              <a:lnSpc>
                <a:spcPct val="160000"/>
              </a:lnSpc>
              <a:spcBef>
                <a:spcPts val="1200"/>
              </a:spcBef>
              <a:spcAft>
                <a:spcPts val="0"/>
              </a:spcAft>
              <a:buNone/>
            </a:pPr>
            <a:r>
              <a:rPr lang="en" sz="1300">
                <a:solidFill>
                  <a:schemeClr val="dk1"/>
                </a:solidFill>
                <a:highlight>
                  <a:srgbClr val="FAFAFA"/>
                </a:highlight>
              </a:rPr>
              <a:t>STORAGE_INTEGRATION</a:t>
            </a:r>
            <a:r>
              <a:rPr lang="en" sz="1300">
                <a:solidFill>
                  <a:srgbClr val="404040"/>
                </a:solidFill>
                <a:highlight>
                  <a:srgbClr val="FAFAFA"/>
                </a:highlight>
              </a:rPr>
              <a:t>=</a:t>
            </a:r>
            <a:r>
              <a:rPr lang="en" sz="1300">
                <a:solidFill>
                  <a:schemeClr val="dk1"/>
                </a:solidFill>
                <a:highlight>
                  <a:srgbClr val="FAFAFA"/>
                </a:highlight>
              </a:rPr>
              <a:t> </a:t>
            </a:r>
            <a:r>
              <a:rPr lang="en" sz="1300"/>
              <a:t>SNOWPIPE_DEMO_INT</a:t>
            </a:r>
            <a:r>
              <a:rPr lang="en" sz="1300">
                <a:solidFill>
                  <a:srgbClr val="404040"/>
                </a:solidFill>
                <a:highlight>
                  <a:srgbClr val="FAFAFA"/>
                </a:highlight>
              </a:rPr>
              <a:t>;</a:t>
            </a:r>
            <a:endParaRPr/>
          </a:p>
          <a:p>
            <a:pPr indent="0" lvl="0" marL="0" marR="228600" rtl="0" algn="l">
              <a:lnSpc>
                <a:spcPct val="160000"/>
              </a:lnSpc>
              <a:spcBef>
                <a:spcPts val="1800"/>
              </a:spcBef>
              <a:spcAft>
                <a:spcPts val="0"/>
              </a:spcAft>
              <a:buNone/>
            </a:pPr>
            <a:r>
              <a:rPr b="1" lang="en" sz="1300">
                <a:solidFill>
                  <a:srgbClr val="FF0000"/>
                </a:solidFill>
              </a:rPr>
              <a:t>Note: Replace with your subscription details</a:t>
            </a:r>
            <a:endParaRPr b="1" sz="1300">
              <a:solidFill>
                <a:srgbClr val="FF0000"/>
              </a:solidFill>
            </a:endParaRPr>
          </a:p>
          <a:p>
            <a:pPr indent="0" lvl="0" marL="0" rtl="0" algn="l">
              <a:spcBef>
                <a:spcPts val="1800"/>
              </a:spcBef>
              <a:spcAft>
                <a:spcPts val="0"/>
              </a:spcAft>
              <a:buNone/>
            </a:pPr>
            <a:r>
              <a:rPr lang="en"/>
              <a:t>  </a:t>
            </a:r>
            <a:endParaRPr/>
          </a:p>
          <a:p>
            <a:pPr indent="0" lvl="0" marL="0" rtl="0" algn="l">
              <a:spcBef>
                <a:spcPts val="1200"/>
              </a:spcBef>
              <a:spcAft>
                <a:spcPts val="1200"/>
              </a:spcAft>
              <a:buClr>
                <a:schemeClr val="dk1"/>
              </a:buClr>
              <a:buSzPts val="1100"/>
              <a:buFont typeface="Arial"/>
              <a:buNone/>
            </a:pPr>
            <a:r>
              <a:t/>
            </a:r>
            <a:endParaRPr sz="1500">
              <a:highlight>
                <a:srgbClr val="FFFF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311700" y="471725"/>
            <a:ext cx="8520600" cy="37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highlight>
                  <a:srgbClr val="FFFF00"/>
                </a:highlight>
              </a:rPr>
              <a:t>//Create a table and external stage pointing to Azure Blob Storage </a:t>
            </a:r>
            <a:endParaRPr sz="1300">
              <a:highlight>
                <a:srgbClr val="FFFF00"/>
              </a:highlight>
            </a:endParaRPr>
          </a:p>
          <a:p>
            <a:pPr indent="0" lvl="0" marL="0" rtl="0" algn="l">
              <a:spcBef>
                <a:spcPts val="1200"/>
              </a:spcBef>
              <a:spcAft>
                <a:spcPts val="0"/>
              </a:spcAft>
              <a:buNone/>
            </a:pPr>
            <a:r>
              <a:rPr lang="en" sz="1300"/>
              <a:t>  </a:t>
            </a:r>
            <a:r>
              <a:rPr lang="en" sz="1300">
                <a:solidFill>
                  <a:schemeClr val="dk1"/>
                </a:solidFill>
              </a:rPr>
              <a:t>create table twitter.public.dummy(input variant)</a:t>
            </a:r>
            <a:endParaRPr sz="13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13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rPr>
              <a:t>  create stage twitter.public.mystage</a:t>
            </a:r>
            <a:endParaRPr sz="13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300">
                <a:solidFill>
                  <a:schemeClr val="dk1"/>
                </a:solidFill>
              </a:rPr>
              <a:t>  url = '</a:t>
            </a:r>
            <a:r>
              <a:rPr lang="en" sz="1300">
                <a:solidFill>
                  <a:srgbClr val="FF0000"/>
                </a:solidFill>
              </a:rPr>
              <a:t>azure://snowpipeaccount2022.blob.core.windows.net/twitter/files/</a:t>
            </a:r>
            <a:r>
              <a:rPr lang="en" sz="1300">
                <a:solidFill>
                  <a:schemeClr val="dk1"/>
                </a:solidFill>
              </a:rPr>
              <a:t>'</a:t>
            </a:r>
            <a:endParaRPr sz="1300">
              <a:solidFill>
                <a:schemeClr val="dk1"/>
              </a:solidFill>
            </a:endParaRPr>
          </a:p>
          <a:p>
            <a:pPr indent="0" lvl="0" marL="0" rtl="0" algn="l">
              <a:spcBef>
                <a:spcPts val="0"/>
              </a:spcBef>
              <a:spcAft>
                <a:spcPts val="0"/>
              </a:spcAft>
              <a:buNone/>
            </a:pPr>
            <a:r>
              <a:rPr lang="en" sz="1300">
                <a:solidFill>
                  <a:schemeClr val="dk1"/>
                </a:solidFill>
              </a:rPr>
              <a:t>  storage_integration = SNOWPIPE_DEMO_INT;</a:t>
            </a:r>
            <a:endParaRPr sz="1300">
              <a:solidFill>
                <a:schemeClr val="dk1"/>
              </a:solidFill>
            </a:endParaRPr>
          </a:p>
          <a:p>
            <a:pPr indent="0" lvl="0" marL="0" rtl="0" algn="l">
              <a:spcBef>
                <a:spcPts val="1200"/>
              </a:spcBef>
              <a:spcAft>
                <a:spcPts val="0"/>
              </a:spcAft>
              <a:buClr>
                <a:schemeClr val="dk1"/>
              </a:buClr>
              <a:buSzPts val="1100"/>
              <a:buFont typeface="Arial"/>
              <a:buNone/>
            </a:pPr>
            <a:r>
              <a:rPr lang="en" sz="1300">
                <a:highlight>
                  <a:srgbClr val="FFFF00"/>
                </a:highlight>
              </a:rPr>
              <a:t>//Create a Snowpipe to load staged files automatically as soon as they land </a:t>
            </a:r>
            <a:endParaRPr sz="1300">
              <a:solidFill>
                <a:schemeClr val="dk1"/>
              </a:solidFill>
            </a:endParaRPr>
          </a:p>
          <a:p>
            <a:pPr indent="0" lvl="0" marL="0" rtl="0" algn="l">
              <a:spcBef>
                <a:spcPts val="1200"/>
              </a:spcBef>
              <a:spcAft>
                <a:spcPts val="0"/>
              </a:spcAft>
              <a:buNone/>
            </a:pPr>
            <a:r>
              <a:rPr lang="en" sz="1300"/>
              <a:t>CREATE PIPE</a:t>
            </a:r>
            <a:r>
              <a:rPr lang="en" sz="1300"/>
              <a:t> twitter.public.mypipe</a:t>
            </a:r>
            <a:endParaRPr sz="1300"/>
          </a:p>
          <a:p>
            <a:pPr indent="0" lvl="0" marL="0" rtl="0" algn="l">
              <a:spcBef>
                <a:spcPts val="1200"/>
              </a:spcBef>
              <a:spcAft>
                <a:spcPts val="0"/>
              </a:spcAft>
              <a:buNone/>
            </a:pPr>
            <a:r>
              <a:rPr lang="en" sz="1300"/>
              <a:t>  auto_ingest = true</a:t>
            </a:r>
            <a:endParaRPr sz="1300"/>
          </a:p>
          <a:p>
            <a:pPr indent="0" lvl="0" marL="0" rtl="0" algn="l">
              <a:spcBef>
                <a:spcPts val="1200"/>
              </a:spcBef>
              <a:spcAft>
                <a:spcPts val="0"/>
              </a:spcAft>
              <a:buNone/>
            </a:pPr>
            <a:r>
              <a:rPr lang="en" sz="1300"/>
              <a:t>  integration = 'SNOWPIPE_DEMO_NOTIFICATION_INT' as</a:t>
            </a:r>
            <a:endParaRPr sz="1300"/>
          </a:p>
          <a:p>
            <a:pPr indent="0" lvl="0" marL="0" rtl="0" algn="l">
              <a:spcBef>
                <a:spcPts val="1200"/>
              </a:spcBef>
              <a:spcAft>
                <a:spcPts val="0"/>
              </a:spcAft>
              <a:buNone/>
            </a:pPr>
            <a:r>
              <a:rPr lang="en" sz="1300"/>
              <a:t>  copy into twitter.public.feeds</a:t>
            </a:r>
            <a:endParaRPr sz="1300"/>
          </a:p>
          <a:p>
            <a:pPr indent="0" lvl="0" marL="0" rtl="0" algn="l">
              <a:spcBef>
                <a:spcPts val="1200"/>
              </a:spcBef>
              <a:spcAft>
                <a:spcPts val="0"/>
              </a:spcAft>
              <a:buNone/>
            </a:pPr>
            <a:r>
              <a:rPr lang="en" sz="1300"/>
              <a:t>  from @twitter.public.mystage</a:t>
            </a:r>
            <a:endParaRPr sz="1300"/>
          </a:p>
          <a:p>
            <a:pPr indent="0" lvl="0" marL="0" rtl="0" algn="l">
              <a:spcBef>
                <a:spcPts val="1200"/>
              </a:spcBef>
              <a:spcAft>
                <a:spcPts val="0"/>
              </a:spcAft>
              <a:buNone/>
            </a:pPr>
            <a:r>
              <a:rPr lang="en" sz="1300"/>
              <a:t>  file_format = (type = 'JSON');</a:t>
            </a:r>
            <a:endParaRPr sz="1300"/>
          </a:p>
          <a:p>
            <a:pPr indent="0" lvl="0" marL="0" rtl="0" algn="l">
              <a:spcBef>
                <a:spcPts val="1200"/>
              </a:spcBef>
              <a:spcAft>
                <a:spcPts val="0"/>
              </a:spcAft>
              <a:buNone/>
            </a:pPr>
            <a:r>
              <a:rPr b="1" lang="en" sz="1300">
                <a:solidFill>
                  <a:srgbClr val="FF0000"/>
                </a:solidFill>
              </a:rPr>
              <a:t>Note: Replace with your subscription details</a:t>
            </a:r>
            <a:endParaRPr b="1" sz="1300">
              <a:solidFill>
                <a:srgbClr val="FF0000"/>
              </a:solidFill>
            </a:endParaRPr>
          </a:p>
          <a:p>
            <a:pPr indent="0" lvl="0" marL="0" rtl="0" algn="l">
              <a:spcBef>
                <a:spcPts val="1200"/>
              </a:spcBef>
              <a:spcAft>
                <a:spcPts val="0"/>
              </a:spcAft>
              <a:buNone/>
            </a:pPr>
            <a:r>
              <a:rPr lang="en" sz="1300"/>
              <a:t>  </a:t>
            </a:r>
            <a:endParaRPr sz="1300"/>
          </a:p>
          <a:p>
            <a:pPr indent="0" lvl="0" marL="0" rtl="0" algn="l">
              <a:spcBef>
                <a:spcPts val="1200"/>
              </a:spcBef>
              <a:spcAft>
                <a:spcPts val="1200"/>
              </a:spcAft>
              <a:buNone/>
            </a:pPr>
            <a:r>
              <a:t/>
            </a:r>
            <a:endParaRPr sz="1300">
              <a:highlight>
                <a:srgbClr val="FF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0" y="0"/>
            <a:ext cx="91440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2"/>
                </a:solidFill>
                <a:highlight>
                  <a:srgbClr val="FFFF00"/>
                </a:highlight>
              </a:rPr>
              <a:t>//list all pipes in Snowflakes </a:t>
            </a:r>
            <a:r>
              <a:rPr lang="en" sz="1300">
                <a:solidFill>
                  <a:schemeClr val="dk2"/>
                </a:solidFill>
                <a:highlight>
                  <a:srgbClr val="FFFF00"/>
                </a:highlight>
              </a:rPr>
              <a:t> </a:t>
            </a:r>
            <a:endParaRPr sz="1300">
              <a:solidFill>
                <a:schemeClr val="dk2"/>
              </a:solidFill>
              <a:highlight>
                <a:srgbClr val="FFFF00"/>
              </a:highlight>
            </a:endParaRPr>
          </a:p>
          <a:p>
            <a:pPr indent="0" lvl="0" marL="0" rtl="0" algn="l">
              <a:spcBef>
                <a:spcPts val="0"/>
              </a:spcBef>
              <a:spcAft>
                <a:spcPts val="0"/>
              </a:spcAft>
              <a:buNone/>
            </a:pPr>
            <a:r>
              <a:rPr lang="en" sz="1300">
                <a:solidFill>
                  <a:schemeClr val="dk1"/>
                </a:solidFill>
              </a:rPr>
              <a:t>show pipes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2"/>
                </a:solidFill>
                <a:highlight>
                  <a:srgbClr val="FFFF00"/>
                </a:highlight>
              </a:rPr>
              <a:t>//describe al pipe in Snowflakes  </a:t>
            </a:r>
            <a:endParaRPr sz="1300">
              <a:solidFill>
                <a:schemeClr val="dk1"/>
              </a:solidFill>
            </a:endParaRPr>
          </a:p>
          <a:p>
            <a:pPr indent="0" lvl="0" marL="0" rtl="0" algn="l">
              <a:spcBef>
                <a:spcPts val="0"/>
              </a:spcBef>
              <a:spcAft>
                <a:spcPts val="0"/>
              </a:spcAft>
              <a:buNone/>
            </a:pPr>
            <a:r>
              <a:rPr lang="en" sz="1300">
                <a:solidFill>
                  <a:schemeClr val="dk1"/>
                </a:solidFill>
              </a:rPr>
              <a:t>desc pipe mypipe</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2"/>
                </a:solidFill>
                <a:highlight>
                  <a:srgbClr val="FFFF00"/>
                </a:highlight>
              </a:rPr>
              <a:t>//select rows from table</a:t>
            </a:r>
            <a:endParaRPr sz="1300">
              <a:solidFill>
                <a:schemeClr val="dk2"/>
              </a:solidFill>
              <a:highlight>
                <a:srgbClr val="FFFF00"/>
              </a:highlight>
            </a:endParaRPr>
          </a:p>
          <a:p>
            <a:pPr indent="0" lvl="0" marL="0" rtl="0" algn="l">
              <a:spcBef>
                <a:spcPts val="0"/>
              </a:spcBef>
              <a:spcAft>
                <a:spcPts val="0"/>
              </a:spcAft>
              <a:buNone/>
            </a:pPr>
            <a:r>
              <a:rPr lang="en" sz="1300">
                <a:solidFill>
                  <a:schemeClr val="dk1"/>
                </a:solidFill>
              </a:rPr>
              <a:t>select * from dummy</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  select input:data[0]:public_metrics.like_count from twitter.public.dummy</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2"/>
                </a:solidFill>
                <a:highlight>
                  <a:srgbClr val="FFFF00"/>
                </a:highlight>
              </a:rPr>
              <a:t>//list the files in Snowflakes stage </a:t>
            </a:r>
            <a:endParaRPr sz="1300">
              <a:solidFill>
                <a:schemeClr val="dk1"/>
              </a:solidFill>
            </a:endParaRPr>
          </a:p>
          <a:p>
            <a:pPr indent="0" lvl="0" marL="0" rtl="0" algn="l">
              <a:spcBef>
                <a:spcPts val="0"/>
              </a:spcBef>
              <a:spcAft>
                <a:spcPts val="0"/>
              </a:spcAft>
              <a:buNone/>
            </a:pPr>
            <a:r>
              <a:rPr lang="en" sz="1300">
                <a:solidFill>
                  <a:schemeClr val="dk1"/>
                </a:solidFill>
              </a:rPr>
              <a:t> list @twitter.public.mystage</a:t>
            </a:r>
            <a:endParaRPr sz="1300">
              <a:solidFill>
                <a:schemeClr val="dk1"/>
              </a:solidFill>
            </a:endParaRPr>
          </a:p>
          <a:p>
            <a:pPr indent="0" lvl="0" marL="0" rtl="0" algn="l">
              <a:spcBef>
                <a:spcPts val="0"/>
              </a:spcBef>
              <a:spcAft>
                <a:spcPts val="0"/>
              </a:spcAft>
              <a:buNone/>
            </a:pPr>
            <a:r>
              <a:rPr lang="en" sz="1300">
                <a:solidFill>
                  <a:schemeClr val="dk1"/>
                </a:solidFill>
              </a:rPr>
              <a:t>  </a:t>
            </a:r>
            <a:endParaRPr sz="1300">
              <a:solidFill>
                <a:schemeClr val="dk1"/>
              </a:solidFill>
            </a:endParaRPr>
          </a:p>
          <a:p>
            <a:pPr indent="0" lvl="0" marL="0" rtl="0" algn="l">
              <a:spcBef>
                <a:spcPts val="0"/>
              </a:spcBef>
              <a:spcAft>
                <a:spcPts val="0"/>
              </a:spcAft>
              <a:buNone/>
            </a:pPr>
            <a:r>
              <a:rPr lang="en" sz="1300">
                <a:solidFill>
                  <a:schemeClr val="dk1"/>
                </a:solidFill>
              </a:rPr>
              <a:t> </a:t>
            </a:r>
            <a:endParaRPr sz="1300">
              <a:solidFill>
                <a:schemeClr val="dk1"/>
              </a:solidFill>
            </a:endParaRPr>
          </a:p>
          <a:p>
            <a:pPr indent="0" lvl="0" marL="0" rtl="0" algn="l">
              <a:spcBef>
                <a:spcPts val="0"/>
              </a:spcBef>
              <a:spcAft>
                <a:spcPts val="0"/>
              </a:spcAft>
              <a:buNone/>
            </a:pPr>
            <a:r>
              <a:rPr lang="en" sz="1300">
                <a:solidFill>
                  <a:schemeClr val="dk2"/>
                </a:solidFill>
                <a:highlight>
                  <a:srgbClr val="FFFF00"/>
                </a:highlight>
              </a:rPr>
              <a:t>//check the pipe status in Snowflakes  </a:t>
            </a:r>
            <a:endParaRPr sz="1300">
              <a:solidFill>
                <a:schemeClr val="dk1"/>
              </a:solidFill>
            </a:endParaRPr>
          </a:p>
          <a:p>
            <a:pPr indent="0" lvl="0" marL="0" rtl="0" algn="l">
              <a:spcBef>
                <a:spcPts val="0"/>
              </a:spcBef>
              <a:spcAft>
                <a:spcPts val="0"/>
              </a:spcAft>
              <a:buNone/>
            </a:pPr>
            <a:r>
              <a:rPr lang="en" sz="1300">
                <a:solidFill>
                  <a:schemeClr val="dk1"/>
                </a:solidFill>
              </a:rPr>
              <a:t> select SYSTEM$PIPE_STATUS( 'mypipe'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nvSpPr>
        <p:spPr>
          <a:xfrm>
            <a:off x="0" y="0"/>
            <a:ext cx="41901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sz="1300">
                <a:solidFill>
                  <a:schemeClr val="dk2"/>
                </a:solidFill>
                <a:highlight>
                  <a:srgbClr val="FFFF00"/>
                </a:highlight>
              </a:rPr>
              <a:t>//Describe Snowflakes integrations</a:t>
            </a:r>
            <a:endParaRPr sz="1300">
              <a:solidFill>
                <a:schemeClr val="dk2"/>
              </a:solidFill>
              <a:highlight>
                <a:srgbClr val="FFFF00"/>
              </a:highlight>
            </a:endParaRPr>
          </a:p>
          <a:p>
            <a:pPr indent="0" lvl="0" marL="0" rtl="0" algn="l">
              <a:spcBef>
                <a:spcPts val="0"/>
              </a:spcBef>
              <a:spcAft>
                <a:spcPts val="0"/>
              </a:spcAft>
              <a:buNone/>
            </a:pPr>
            <a:r>
              <a:rPr lang="en"/>
              <a:t>desc integration SNOWPIPE_DEMO_NOTIFICATION_INT</a:t>
            </a:r>
            <a:endParaRPr/>
          </a:p>
          <a:p>
            <a:pPr indent="0" lvl="0" marL="0" rtl="0" algn="l">
              <a:spcBef>
                <a:spcPts val="0"/>
              </a:spcBef>
              <a:spcAft>
                <a:spcPts val="0"/>
              </a:spcAft>
              <a:buNone/>
            </a:pPr>
            <a:r>
              <a:rPr lang="en">
                <a:solidFill>
                  <a:schemeClr val="dk1"/>
                </a:solidFill>
              </a:rPr>
              <a:t>desc integration SNOWPIPE_DEMO_INT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Note: </a:t>
            </a:r>
            <a:r>
              <a:rPr lang="en"/>
              <a:t>Click on</a:t>
            </a:r>
            <a:r>
              <a:rPr lang="en"/>
              <a:t> AZURE_CONSENT_URL column value and provide consent to link Azure with Snowflakes. Take a note of AZURE_MULTI_TENANT_APP_NAME column value. If its empty for Notification Integration, Copy the client_id from the consent URL redirect and run the following commands to get the App_display_name: </a:t>
            </a:r>
            <a:r>
              <a:rPr lang="en" sz="1100">
                <a:solidFill>
                  <a:schemeClr val="dk1"/>
                </a:solidFill>
                <a:highlight>
                  <a:srgbClr val="EEEEEE"/>
                </a:highlight>
                <a:latin typeface="Courier New"/>
                <a:ea typeface="Courier New"/>
                <a:cs typeface="Courier New"/>
                <a:sym typeface="Courier New"/>
              </a:rPr>
              <a:t>az ad sp show --id &lt;client_id&gt; </a:t>
            </a:r>
            <a:r>
              <a:rPr lang="en"/>
              <a:t>(Run this in cloud shell of Azure portal)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pic>
        <p:nvPicPr>
          <p:cNvPr id="101" name="Google Shape;101;p19"/>
          <p:cNvPicPr preferRelativeResize="0"/>
          <p:nvPr/>
        </p:nvPicPr>
        <p:blipFill>
          <a:blip r:embed="rId3">
            <a:alphaModFix/>
          </a:blip>
          <a:stretch>
            <a:fillRect/>
          </a:stretch>
        </p:blipFill>
        <p:spPr>
          <a:xfrm>
            <a:off x="4104300" y="718650"/>
            <a:ext cx="5039699" cy="4156601"/>
          </a:xfrm>
          <a:prstGeom prst="rect">
            <a:avLst/>
          </a:prstGeom>
          <a:noFill/>
          <a:ln>
            <a:noFill/>
          </a:ln>
        </p:spPr>
      </p:pic>
      <p:sp>
        <p:nvSpPr>
          <p:cNvPr id="102" name="Google Shape;102;p19"/>
          <p:cNvSpPr txBox="1"/>
          <p:nvPr>
            <p:ph idx="4294967295" type="title"/>
          </p:nvPr>
        </p:nvSpPr>
        <p:spPr>
          <a:xfrm>
            <a:off x="41901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Sample Authorization page </a:t>
            </a:r>
            <a:endParaRPr sz="20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4294967295" type="title"/>
          </p:nvPr>
        </p:nvSpPr>
        <p:spPr>
          <a:xfrm>
            <a:off x="311700" y="-47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Query</a:t>
            </a:r>
            <a:endParaRPr/>
          </a:p>
        </p:txBody>
      </p:sp>
      <p:sp>
        <p:nvSpPr>
          <p:cNvPr id="108" name="Google Shape;108;p20"/>
          <p:cNvSpPr txBox="1"/>
          <p:nvPr/>
        </p:nvSpPr>
        <p:spPr>
          <a:xfrm>
            <a:off x="311700" y="769825"/>
            <a:ext cx="8072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distinct value:id,</a:t>
            </a:r>
            <a:endParaRPr/>
          </a:p>
          <a:p>
            <a:pPr indent="0" lvl="0" marL="0" rtl="0" algn="l">
              <a:spcBef>
                <a:spcPts val="0"/>
              </a:spcBef>
              <a:spcAft>
                <a:spcPts val="0"/>
              </a:spcAft>
              <a:buNone/>
            </a:pPr>
            <a:r>
              <a:rPr lang="en"/>
              <a:t>to_number(value:public_metrics.like_count) as likes,</a:t>
            </a:r>
            <a:endParaRPr/>
          </a:p>
          <a:p>
            <a:pPr indent="0" lvl="0" marL="0" rtl="0" algn="l">
              <a:spcBef>
                <a:spcPts val="0"/>
              </a:spcBef>
              <a:spcAft>
                <a:spcPts val="0"/>
              </a:spcAft>
              <a:buClr>
                <a:schemeClr val="dk1"/>
              </a:buClr>
              <a:buSzPts val="1100"/>
              <a:buFont typeface="Arial"/>
              <a:buNone/>
            </a:pPr>
            <a:r>
              <a:rPr lang="en"/>
              <a:t>to_number(value:public_metrics.retweet_count) as retweets,</a:t>
            </a:r>
            <a:endParaRPr/>
          </a:p>
          <a:p>
            <a:pPr indent="0" lvl="0" marL="0" rtl="0" algn="l">
              <a:spcBef>
                <a:spcPts val="0"/>
              </a:spcBef>
              <a:spcAft>
                <a:spcPts val="0"/>
              </a:spcAft>
              <a:buNone/>
            </a:pPr>
            <a:r>
              <a:rPr lang="en"/>
              <a:t>to_number(value:public_metrics.reply_count) as replies,</a:t>
            </a:r>
            <a:endParaRPr/>
          </a:p>
          <a:p>
            <a:pPr indent="0" lvl="0" marL="0" rtl="0" algn="l">
              <a:spcBef>
                <a:spcPts val="0"/>
              </a:spcBef>
              <a:spcAft>
                <a:spcPts val="0"/>
              </a:spcAft>
              <a:buClr>
                <a:schemeClr val="dk1"/>
              </a:buClr>
              <a:buSzPts val="1100"/>
              <a:buFont typeface="Arial"/>
              <a:buNone/>
            </a:pPr>
            <a:r>
              <a:rPr lang="en"/>
              <a:t>to_number(value:public_metrics.quote_count) as quotes </a:t>
            </a:r>
            <a:endParaRPr/>
          </a:p>
          <a:p>
            <a:pPr indent="0" lvl="0" marL="0" rtl="0" algn="l">
              <a:spcBef>
                <a:spcPts val="0"/>
              </a:spcBef>
              <a:spcAft>
                <a:spcPts val="0"/>
              </a:spcAft>
              <a:buClr>
                <a:schemeClr val="dk1"/>
              </a:buClr>
              <a:buSzPts val="1100"/>
              <a:buFont typeface="Arial"/>
              <a:buNone/>
            </a:pPr>
            <a:r>
              <a:rPr lang="en"/>
              <a:t>from twitter.public.dummy,lateral flatten(input=&gt;input:data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