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9" r:id="rId5"/>
    <p:sldId id="270" r:id="rId6"/>
    <p:sldId id="271" r:id="rId7"/>
    <p:sldId id="272" r:id="rId8"/>
    <p:sldId id="273" r:id="rId9"/>
    <p:sldId id="259" r:id="rId10"/>
    <p:sldId id="267" r:id="rId11"/>
    <p:sldId id="274" r:id="rId12"/>
    <p:sldId id="265" r:id="rId13"/>
    <p:sldId id="276" r:id="rId14"/>
    <p:sldId id="277" r:id="rId15"/>
    <p:sldId id="275"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BDB1B8-29BA-4138-951D-5CFADAF7E293}">
          <p14:sldIdLst>
            <p14:sldId id="256"/>
            <p14:sldId id="257"/>
            <p14:sldId id="258"/>
            <p14:sldId id="269"/>
            <p14:sldId id="270"/>
            <p14:sldId id="271"/>
            <p14:sldId id="272"/>
            <p14:sldId id="273"/>
          </p14:sldIdLst>
        </p14:section>
        <p14:section name="Untitled Section" id="{8D42E1B3-CD95-4DCB-9064-00B561AF375C}">
          <p14:sldIdLst>
            <p14:sldId id="259"/>
            <p14:sldId id="267"/>
            <p14:sldId id="274"/>
            <p14:sldId id="265"/>
            <p14:sldId id="276"/>
            <p14:sldId id="277"/>
            <p14:sldId id="275"/>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2409B-6999-414D-8B62-3BC3145E9110}" type="datetimeFigureOut">
              <a:rPr lang="en-IN" smtClean="0"/>
              <a:t>07-12-2023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E0766-0940-4D91-A984-1AA281A29DDE}" type="slidenum">
              <a:rPr lang="en-IN" smtClean="0"/>
              <a:t>‹#›</a:t>
            </a:fld>
            <a:endParaRPr lang="en-IN"/>
          </a:p>
        </p:txBody>
      </p:sp>
    </p:spTree>
    <p:extLst>
      <p:ext uri="{BB962C8B-B14F-4D97-AF65-F5344CB8AC3E}">
        <p14:creationId xmlns:p14="http://schemas.microsoft.com/office/powerpoint/2010/main" val="2196085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7184" y="-742787"/>
            <a:ext cx="8365066" cy="2262781"/>
          </a:xfrm>
        </p:spPr>
        <p:txBody>
          <a:bodyPr>
            <a:normAutofit/>
          </a:bodyPr>
          <a:lstStyle/>
          <a:p>
            <a:pPr algn="ctr"/>
            <a:r>
              <a:rPr lang="en-US" sz="2800" b="1" i="0" u="none" strike="noStrike" dirty="0">
                <a:solidFill>
                  <a:schemeClr val="accent3"/>
                </a:solidFill>
                <a:effectLst/>
                <a:latin typeface="Times New Roman" panose="02020603050405020304" pitchFamily="18" charset="0"/>
              </a:rPr>
              <a:t>Design and Simulation of </a:t>
            </a:r>
            <a:r>
              <a:rPr lang="en-US" sz="2800" b="1" dirty="0" smtClean="0">
                <a:solidFill>
                  <a:schemeClr val="accent3"/>
                </a:solidFill>
                <a:latin typeface="Times New Roman" panose="02020603050405020304" pitchFamily="18" charset="0"/>
              </a:rPr>
              <a:t>Ge-pocket DG-</a:t>
            </a:r>
            <a:r>
              <a:rPr lang="en-US" sz="2800" b="1" i="0" u="none" strike="noStrike" dirty="0" smtClean="0">
                <a:solidFill>
                  <a:schemeClr val="accent3"/>
                </a:solidFill>
                <a:effectLst/>
                <a:latin typeface="Times New Roman" panose="02020603050405020304" pitchFamily="18" charset="0"/>
              </a:rPr>
              <a:t>TFET </a:t>
            </a:r>
            <a:r>
              <a:rPr lang="en-US" sz="2800" b="1" i="0" u="none" strike="noStrike" dirty="0">
                <a:solidFill>
                  <a:schemeClr val="accent3"/>
                </a:solidFill>
                <a:effectLst/>
                <a:latin typeface="Times New Roman" panose="02020603050405020304" pitchFamily="18" charset="0"/>
              </a:rPr>
              <a:t>as LIF Neuron</a:t>
            </a:r>
            <a:endParaRPr lang="en-IN" sz="2800" dirty="0">
              <a:solidFill>
                <a:schemeClr val="accent3"/>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72753" y="1912873"/>
            <a:ext cx="6113929" cy="1963056"/>
          </a:xfrm>
        </p:spPr>
        <p:txBody>
          <a:bodyPr>
            <a:normAutofit lnSpcReduction="10000"/>
          </a:bodyPr>
          <a:lstStyle/>
          <a:p>
            <a:pPr algn="ctr"/>
            <a:r>
              <a:rPr lang="en-US" dirty="0">
                <a:solidFill>
                  <a:schemeClr val="bg2">
                    <a:lumMod val="50000"/>
                  </a:schemeClr>
                </a:solidFill>
                <a:latin typeface="Times New Roman" panose="02020603050405020304" pitchFamily="18" charset="0"/>
                <a:cs typeface="Times New Roman" panose="02020603050405020304" pitchFamily="18" charset="0"/>
              </a:rPr>
              <a:t>Presented By</a:t>
            </a:r>
          </a:p>
          <a:p>
            <a:pPr algn="ctr"/>
            <a:endParaRPr lang="en-US" sz="1600" dirty="0">
              <a:latin typeface="Times New Roman" panose="02020603050405020304" pitchFamily="18" charset="0"/>
              <a:cs typeface="Times New Roman" panose="02020603050405020304" pitchFamily="18" charset="0"/>
            </a:endParaRPr>
          </a:p>
          <a:p>
            <a:pPr algn="ctr"/>
            <a:r>
              <a:rPr lang="en-US" sz="2000" dirty="0" err="1">
                <a:latin typeface="Times New Roman" panose="02020603050405020304" pitchFamily="18" charset="0"/>
                <a:cs typeface="Times New Roman" panose="02020603050405020304" pitchFamily="18" charset="0"/>
              </a:rPr>
              <a:t>Saksham</a:t>
            </a:r>
            <a:r>
              <a:rPr lang="en-US" sz="2000" dirty="0">
                <a:latin typeface="Times New Roman" panose="02020603050405020304" pitchFamily="18" charset="0"/>
                <a:cs typeface="Times New Roman" panose="02020603050405020304" pitchFamily="18" charset="0"/>
              </a:rPr>
              <a:t> Shukla (20205132)</a:t>
            </a:r>
          </a:p>
          <a:p>
            <a:pPr algn="ctr"/>
            <a:r>
              <a:rPr lang="en-US" sz="2000" dirty="0">
                <a:latin typeface="Times New Roman" panose="02020603050405020304" pitchFamily="18" charset="0"/>
                <a:cs typeface="Times New Roman" panose="02020603050405020304" pitchFamily="18" charset="0"/>
              </a:rPr>
              <a:t>Ajay Patel (20205014)</a:t>
            </a:r>
          </a:p>
          <a:p>
            <a:pPr algn="ctr"/>
            <a:r>
              <a:rPr lang="en-US" sz="2000" dirty="0" err="1">
                <a:latin typeface="Times New Roman" panose="02020603050405020304" pitchFamily="18" charset="0"/>
                <a:cs typeface="Times New Roman" panose="02020603050405020304" pitchFamily="18" charset="0"/>
              </a:rPr>
              <a:t>Ashirvad</a:t>
            </a:r>
            <a:r>
              <a:rPr lang="en-US" sz="2000" dirty="0">
                <a:latin typeface="Times New Roman" panose="02020603050405020304" pitchFamily="18" charset="0"/>
                <a:cs typeface="Times New Roman" panose="02020603050405020304" pitchFamily="18" charset="0"/>
              </a:rPr>
              <a:t> Patel (20205044)</a:t>
            </a:r>
          </a:p>
          <a:p>
            <a:pPr algn="ct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747" y="328889"/>
            <a:ext cx="1526437" cy="1583984"/>
          </a:xfrm>
          <a:prstGeom prst="rect">
            <a:avLst/>
          </a:prstGeom>
        </p:spPr>
      </p:pic>
      <p:sp>
        <p:nvSpPr>
          <p:cNvPr id="5" name="TextBox 4"/>
          <p:cNvSpPr txBox="1"/>
          <p:nvPr/>
        </p:nvSpPr>
        <p:spPr>
          <a:xfrm>
            <a:off x="3872752" y="4339744"/>
            <a:ext cx="638287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Under the Guidance of </a:t>
            </a:r>
            <a:r>
              <a:rPr lang="en-US" sz="2000" b="1" dirty="0">
                <a:latin typeface="Times New Roman" panose="02020603050405020304" pitchFamily="18" charset="0"/>
                <a:cs typeface="Times New Roman" panose="02020603050405020304" pitchFamily="18" charset="0"/>
              </a:rPr>
              <a:t>Dr. </a:t>
            </a:r>
            <a:r>
              <a:rPr lang="en-US" sz="2000" b="1" dirty="0" err="1">
                <a:latin typeface="Times New Roman" panose="02020603050405020304" pitchFamily="18" charset="0"/>
                <a:cs typeface="Times New Roman" panose="02020603050405020304" pitchFamily="18" charset="0"/>
              </a:rPr>
              <a:t>Kumari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Nibha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Priyadarshani</a:t>
            </a:r>
            <a:endParaRPr lang="en-IN"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438400" y="5172891"/>
            <a:ext cx="886532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Department of Electronics and Communication Engineering, </a:t>
            </a:r>
          </a:p>
          <a:p>
            <a:pPr algn="ctr"/>
            <a:r>
              <a:rPr lang="en-US" sz="2400" dirty="0">
                <a:latin typeface="Times New Roman" panose="02020603050405020304" pitchFamily="18" charset="0"/>
                <a:cs typeface="Times New Roman" panose="02020603050405020304" pitchFamily="18" charset="0"/>
              </a:rPr>
              <a:t>Motilal Nehru National Institute of Technology Allahabad, </a:t>
            </a:r>
            <a:r>
              <a:rPr lang="en-US" sz="2400" dirty="0" err="1">
                <a:latin typeface="Times New Roman" panose="02020603050405020304" pitchFamily="18" charset="0"/>
                <a:cs typeface="Times New Roman" panose="02020603050405020304" pitchFamily="18" charset="0"/>
              </a:rPr>
              <a:t>Prayagraj</a:t>
            </a:r>
            <a:r>
              <a:rPr lang="en-US" sz="2400" dirty="0">
                <a:latin typeface="Times New Roman" panose="02020603050405020304" pitchFamily="18" charset="0"/>
                <a:cs typeface="Times New Roman" panose="02020603050405020304" pitchFamily="18" charset="0"/>
              </a:rPr>
              <a:t> (211004)</a:t>
            </a:r>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819466" y="6488668"/>
            <a:ext cx="372533"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3836970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27FFA-2192-4CF7-8EAA-578B82306980}"/>
              </a:ext>
            </a:extLst>
          </p:cNvPr>
          <p:cNvSpPr>
            <a:spLocks noGrp="1"/>
          </p:cNvSpPr>
          <p:nvPr>
            <p:ph idx="1"/>
          </p:nvPr>
        </p:nvSpPr>
        <p:spPr>
          <a:xfrm>
            <a:off x="1904794" y="2050641"/>
            <a:ext cx="9789365" cy="4611340"/>
          </a:xfrm>
        </p:spPr>
        <p:txBody>
          <a:bodyPr>
            <a:normAutofit lnSpcReduction="1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DG-TFET </a:t>
            </a:r>
            <a:r>
              <a:rPr lang="en-US" dirty="0">
                <a:latin typeface="Times New Roman" panose="02020603050405020304" pitchFamily="18" charset="0"/>
                <a:cs typeface="Times New Roman" panose="02020603050405020304" pitchFamily="18" charset="0"/>
              </a:rPr>
              <a:t>device working as a LIF neuron reported around 0.6 THz spiking </a:t>
            </a:r>
            <a:r>
              <a:rPr lang="en-US" dirty="0" smtClean="0">
                <a:latin typeface="Times New Roman" panose="02020603050405020304" pitchFamily="18" charset="0"/>
                <a:cs typeface="Times New Roman" panose="02020603050405020304" pitchFamily="18" charset="0"/>
              </a:rPr>
              <a:t>frequency </a:t>
            </a:r>
            <a:r>
              <a:rPr lang="en-US" dirty="0">
                <a:latin typeface="Times New Roman" panose="02020603050405020304" pitchFamily="18" charset="0"/>
                <a:cs typeface="Times New Roman" panose="02020603050405020304" pitchFamily="18" charset="0"/>
              </a:rPr>
              <a:t>which is approximately 9 orders higher as compared to that of a biological neuron (f0 = 10 Hz</a:t>
            </a:r>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DG-TFET </a:t>
            </a:r>
            <a:r>
              <a:rPr lang="en-US" dirty="0">
                <a:latin typeface="Times New Roman" panose="02020603050405020304" pitchFamily="18" charset="0"/>
                <a:cs typeface="Times New Roman" panose="02020603050405020304" pitchFamily="18" charset="0"/>
              </a:rPr>
              <a:t>exhibits a very low threshold voltage of 0.289 V and minimum energy of  </a:t>
            </a:r>
            <a:r>
              <a:rPr lang="en-US" dirty="0" smtClean="0">
                <a:latin typeface="Times New Roman" panose="02020603050405020304" pitchFamily="18" charset="0"/>
                <a:cs typeface="Times New Roman" panose="02020603050405020304" pitchFamily="18" charset="0"/>
              </a:rPr>
              <a:t>1.5aJ </a:t>
            </a:r>
            <a:r>
              <a:rPr lang="en-US" dirty="0">
                <a:latin typeface="Times New Roman" panose="02020603050405020304" pitchFamily="18" charset="0"/>
                <a:cs typeface="Times New Roman" panose="02020603050405020304" pitchFamily="18" charset="0"/>
              </a:rPr>
              <a:t>to fire a spike signal which is very </a:t>
            </a:r>
            <a:r>
              <a:rPr lang="en-US" dirty="0" smtClean="0">
                <a:latin typeface="Times New Roman" panose="02020603050405020304" pitchFamily="18" charset="0"/>
                <a:cs typeface="Times New Roman" panose="02020603050405020304" pitchFamily="18" charset="0"/>
              </a:rPr>
              <a:t>low </a:t>
            </a:r>
            <a:r>
              <a:rPr lang="en-US" dirty="0">
                <a:latin typeface="Times New Roman" panose="02020603050405020304" pitchFamily="18" charset="0"/>
                <a:cs typeface="Times New Roman" panose="02020603050405020304" pitchFamily="18" charset="0"/>
              </a:rPr>
              <a:t>approximately 4 orders lower power consumption as compared to the actual neuron (∼10−14 J/spike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TFET LIF neuron relies on the band-to-band tunneling mechanism for signal processing. This tunneling process contributes to the device's ability to transmit signals efficiently, enabling the TFET to function as a neuromorphic element with reduced energy consumption compared to traditional transistor-based neurons.</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DG-TFET </a:t>
            </a:r>
            <a:r>
              <a:rPr lang="en-US" dirty="0">
                <a:latin typeface="Times New Roman" panose="02020603050405020304" pitchFamily="18" charset="0"/>
                <a:cs typeface="Times New Roman" panose="02020603050405020304" pitchFamily="18" charset="0"/>
              </a:rPr>
              <a:t>LIF neuron operates efficiently in the subthreshold range, utilizing tunneling processes and consuming around four orders of magnitude less power compared to a real neuron.</a:t>
            </a:r>
          </a:p>
        </p:txBody>
      </p:sp>
      <p:sp>
        <p:nvSpPr>
          <p:cNvPr id="5" name="Rectangle 4"/>
          <p:cNvSpPr/>
          <p:nvPr/>
        </p:nvSpPr>
        <p:spPr>
          <a:xfrm>
            <a:off x="1904795" y="623002"/>
            <a:ext cx="9789365" cy="592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904795" y="1402080"/>
            <a:ext cx="466344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DG-TFET </a:t>
            </a:r>
            <a:r>
              <a:rPr lang="en-US" sz="2400" b="1" dirty="0">
                <a:latin typeface="Times New Roman" panose="02020603050405020304" pitchFamily="18" charset="0"/>
                <a:cs typeface="Times New Roman" panose="02020603050405020304" pitchFamily="18" charset="0"/>
              </a:rPr>
              <a:t>as LIF Neuron</a:t>
            </a:r>
            <a:endParaRPr lang="en-IN" sz="2400" b="1" dirty="0"/>
          </a:p>
        </p:txBody>
      </p:sp>
      <p:sp>
        <p:nvSpPr>
          <p:cNvPr id="6" name="TextBox 5"/>
          <p:cNvSpPr txBox="1"/>
          <p:nvPr/>
        </p:nvSpPr>
        <p:spPr>
          <a:xfrm>
            <a:off x="11694159" y="6488668"/>
            <a:ext cx="497841" cy="369332"/>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2804523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8118" y="675683"/>
            <a:ext cx="9816353" cy="5909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Structure and Simulation</a:t>
            </a:r>
            <a:endParaRPr lang="en-IN"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0872153-556F-47D4-8D80-0F26FFA878B9}"/>
              </a:ext>
            </a:extLst>
          </p:cNvPr>
          <p:cNvSpPr txBox="1"/>
          <p:nvPr/>
        </p:nvSpPr>
        <p:spPr>
          <a:xfrm>
            <a:off x="1748117" y="1375442"/>
            <a:ext cx="4130169" cy="369332"/>
          </a:xfrm>
          <a:prstGeom prst="rect">
            <a:avLst/>
          </a:prstGeom>
          <a:solidFill>
            <a:schemeClr val="bg1">
              <a:lumMod val="75000"/>
            </a:schemeClr>
          </a:solidFill>
        </p:spPr>
        <p:txBody>
          <a:bodyPr wrap="square" rtlCol="0">
            <a:spAutoFit/>
          </a:bodyPr>
          <a:lstStyle/>
          <a:p>
            <a:r>
              <a:rPr lang="en-US" dirty="0" smtClean="0"/>
              <a:t>Ge-Pocket DG-TFET Structure</a:t>
            </a:r>
            <a:endParaRPr lang="en-US" dirty="0"/>
          </a:p>
        </p:txBody>
      </p:sp>
      <p:pic>
        <p:nvPicPr>
          <p:cNvPr id="3" name="Picture 2"/>
          <p:cNvPicPr>
            <a:picLocks noChangeAspect="1"/>
          </p:cNvPicPr>
          <p:nvPr/>
        </p:nvPicPr>
        <p:blipFill rotWithShape="1">
          <a:blip r:embed="rId2"/>
          <a:srcRect l="16539" t="10045" r="4294" b="10209"/>
          <a:stretch/>
        </p:blipFill>
        <p:spPr>
          <a:xfrm>
            <a:off x="1748117" y="1853631"/>
            <a:ext cx="9816353" cy="3605349"/>
          </a:xfrm>
          <a:prstGeom prst="rect">
            <a:avLst/>
          </a:prstGeom>
        </p:spPr>
      </p:pic>
      <p:sp>
        <p:nvSpPr>
          <p:cNvPr id="5" name="TextBox 4"/>
          <p:cNvSpPr txBox="1"/>
          <p:nvPr/>
        </p:nvSpPr>
        <p:spPr>
          <a:xfrm>
            <a:off x="11709399" y="6488668"/>
            <a:ext cx="482601" cy="369332"/>
          </a:xfrm>
          <a:prstGeom prst="rect">
            <a:avLst/>
          </a:prstGeom>
          <a:noFill/>
        </p:spPr>
        <p:txBody>
          <a:bodyPr wrap="square" rtlCol="0">
            <a:spAutoFit/>
          </a:bodyPr>
          <a:lstStyle/>
          <a:p>
            <a:r>
              <a:rPr lang="en-US" dirty="0" smtClean="0"/>
              <a:t>11</a:t>
            </a:r>
            <a:endParaRPr lang="en-IN" dirty="0"/>
          </a:p>
        </p:txBody>
      </p:sp>
      <p:sp>
        <p:nvSpPr>
          <p:cNvPr id="6" name="TextBox 5"/>
          <p:cNvSpPr txBox="1"/>
          <p:nvPr/>
        </p:nvSpPr>
        <p:spPr>
          <a:xfrm>
            <a:off x="4979893" y="5567837"/>
            <a:ext cx="4258491"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Fig. 4: Device structure of DG-TFET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204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741714" y="705395"/>
            <a:ext cx="10006149" cy="5486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200" dirty="0">
                <a:latin typeface="Times New Roman" panose="02020603050405020304" pitchFamily="18" charset="0"/>
                <a:cs typeface="Times New Roman" panose="02020603050405020304" pitchFamily="18" charset="0"/>
              </a:rPr>
              <a:t>Results and Conclusion</a:t>
            </a:r>
            <a:endParaRPr lang="en-IN"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45919" y="1322250"/>
            <a:ext cx="1000614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did the simulation of </a:t>
            </a:r>
            <a:r>
              <a:rPr lang="en-US" dirty="0" smtClean="0">
                <a:latin typeface="Times New Roman" panose="02020603050405020304" pitchFamily="18" charset="0"/>
                <a:cs typeface="Times New Roman" panose="02020603050405020304" pitchFamily="18" charset="0"/>
              </a:rPr>
              <a:t>DG-TFET </a:t>
            </a:r>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Silvaco</a:t>
            </a:r>
            <a:r>
              <a:rPr lang="en-US" dirty="0">
                <a:latin typeface="Times New Roman" panose="02020603050405020304" pitchFamily="18" charset="0"/>
                <a:cs typeface="Times New Roman" panose="02020603050405020304" pitchFamily="18" charset="0"/>
              </a:rPr>
              <a:t> TCAD and then plotted the drain current vs gate voltage graph to understand </a:t>
            </a:r>
            <a:r>
              <a:rPr lang="en-US" dirty="0" smtClean="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DG-TFET, further will </a:t>
            </a:r>
            <a:r>
              <a:rPr lang="en-US" dirty="0" smtClean="0">
                <a:latin typeface="Times New Roman" panose="02020603050405020304" pitchFamily="18" charset="0"/>
                <a:cs typeface="Times New Roman" panose="02020603050405020304" pitchFamily="18" charset="0"/>
              </a:rPr>
              <a:t>study spiking behavior of TFET </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mimic the property of biological neuron.</a:t>
            </a:r>
          </a:p>
          <a:p>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45919" y="2219457"/>
            <a:ext cx="10101944" cy="4174731"/>
          </a:xfrm>
          <a:prstGeom prst="rect">
            <a:avLst/>
          </a:prstGeom>
        </p:spPr>
      </p:pic>
      <p:sp>
        <p:nvSpPr>
          <p:cNvPr id="5" name="TextBox 4"/>
          <p:cNvSpPr txBox="1"/>
          <p:nvPr/>
        </p:nvSpPr>
        <p:spPr>
          <a:xfrm>
            <a:off x="1994263" y="6379339"/>
            <a:ext cx="10101943" cy="338554"/>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Fig. 5: D</a:t>
            </a:r>
            <a:r>
              <a:rPr lang="en-US" sz="1600" dirty="0" smtClean="0">
                <a:latin typeface="Times New Roman" panose="02020603050405020304" pitchFamily="18" charset="0"/>
                <a:cs typeface="Times New Roman" panose="02020603050405020304" pitchFamily="18" charset="0"/>
              </a:rPr>
              <a:t>rain </a:t>
            </a:r>
            <a:r>
              <a:rPr lang="en-US" sz="1600" dirty="0">
                <a:latin typeface="Times New Roman" panose="02020603050405020304" pitchFamily="18" charset="0"/>
                <a:cs typeface="Times New Roman" panose="02020603050405020304" pitchFamily="18" charset="0"/>
              </a:rPr>
              <a:t>current </a:t>
            </a:r>
            <a:r>
              <a:rPr lang="en-US" sz="1600" dirty="0" smtClean="0">
                <a:latin typeface="Times New Roman" panose="02020603050405020304" pitchFamily="18" charset="0"/>
                <a:cs typeface="Times New Roman" panose="02020603050405020304" pitchFamily="18" charset="0"/>
              </a:rPr>
              <a:t>vs </a:t>
            </a:r>
            <a:r>
              <a:rPr lang="en-US" sz="1600" dirty="0">
                <a:latin typeface="Times New Roman" panose="02020603050405020304" pitchFamily="18" charset="0"/>
                <a:cs typeface="Times New Roman" panose="02020603050405020304" pitchFamily="18" charset="0"/>
              </a:rPr>
              <a:t>G</a:t>
            </a:r>
            <a:r>
              <a:rPr lang="en-US" sz="1600" dirty="0" smtClean="0">
                <a:latin typeface="Times New Roman" panose="02020603050405020304" pitchFamily="18" charset="0"/>
                <a:cs typeface="Times New Roman" panose="02020603050405020304" pitchFamily="18" charset="0"/>
              </a:rPr>
              <a:t>ate Voltage plot</a:t>
            </a:r>
            <a:endParaRPr lang="en-IN"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652068" y="6488668"/>
            <a:ext cx="533400" cy="369332"/>
          </a:xfrm>
          <a:prstGeom prst="rect">
            <a:avLst/>
          </a:prstGeom>
          <a:noFill/>
        </p:spPr>
        <p:txBody>
          <a:bodyPr wrap="square" rtlCol="0">
            <a:spAutoFit/>
          </a:bodyPr>
          <a:lstStyle/>
          <a:p>
            <a:r>
              <a:rPr lang="en-US" dirty="0" smtClean="0"/>
              <a:t>12</a:t>
            </a:r>
            <a:endParaRPr lang="en-IN" dirty="0"/>
          </a:p>
        </p:txBody>
      </p:sp>
    </p:spTree>
    <p:extLst>
      <p:ext uri="{BB962C8B-B14F-4D97-AF65-F5344CB8AC3E}">
        <p14:creationId xmlns:p14="http://schemas.microsoft.com/office/powerpoint/2010/main" val="174538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652451" y="712742"/>
            <a:ext cx="10006149" cy="5486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200" dirty="0">
                <a:latin typeface="Times New Roman" panose="02020603050405020304" pitchFamily="18" charset="0"/>
                <a:cs typeface="Times New Roman" panose="02020603050405020304" pitchFamily="18" charset="0"/>
              </a:rPr>
              <a:t>Results and Conclusion</a:t>
            </a:r>
            <a:endParaRPr lang="en-IN"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88457" y="6131923"/>
            <a:ext cx="10101943" cy="338554"/>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Fig. 6: Drain </a:t>
            </a:r>
            <a:r>
              <a:rPr lang="en-US" sz="1600" dirty="0">
                <a:latin typeface="Times New Roman" panose="02020603050405020304" pitchFamily="18" charset="0"/>
                <a:cs typeface="Times New Roman" panose="02020603050405020304" pitchFamily="18" charset="0"/>
              </a:rPr>
              <a:t>Current vs Drain Voltage</a:t>
            </a:r>
            <a:endParaRPr lang="en-IN"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582401" y="6488668"/>
            <a:ext cx="533400" cy="369332"/>
          </a:xfrm>
          <a:prstGeom prst="rect">
            <a:avLst/>
          </a:prstGeom>
          <a:noFill/>
        </p:spPr>
        <p:txBody>
          <a:bodyPr wrap="square" rtlCol="0">
            <a:spAutoFit/>
          </a:bodyPr>
          <a:lstStyle/>
          <a:p>
            <a:r>
              <a:rPr lang="en-US" dirty="0" smtClean="0"/>
              <a:t>13</a:t>
            </a:r>
            <a:endParaRPr lang="en-IN" dirty="0"/>
          </a:p>
        </p:txBody>
      </p:sp>
      <p:pic>
        <p:nvPicPr>
          <p:cNvPr id="2" name="Picture 1"/>
          <p:cNvPicPr>
            <a:picLocks noChangeAspect="1"/>
          </p:cNvPicPr>
          <p:nvPr/>
        </p:nvPicPr>
        <p:blipFill>
          <a:blip r:embed="rId2"/>
          <a:stretch>
            <a:fillRect/>
          </a:stretch>
        </p:blipFill>
        <p:spPr>
          <a:xfrm>
            <a:off x="1652451" y="1437050"/>
            <a:ext cx="10006149" cy="4694873"/>
          </a:xfrm>
          <a:prstGeom prst="rect">
            <a:avLst/>
          </a:prstGeom>
        </p:spPr>
      </p:pic>
    </p:spTree>
    <p:extLst>
      <p:ext uri="{BB962C8B-B14F-4D97-AF65-F5344CB8AC3E}">
        <p14:creationId xmlns:p14="http://schemas.microsoft.com/office/powerpoint/2010/main" val="30893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767838" y="713136"/>
            <a:ext cx="10006149" cy="592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200" dirty="0">
                <a:latin typeface="Times New Roman" panose="02020603050405020304" pitchFamily="18" charset="0"/>
                <a:cs typeface="Times New Roman" panose="02020603050405020304" pitchFamily="18" charset="0"/>
              </a:rPr>
              <a:t>Future Scope</a:t>
            </a:r>
            <a:endParaRPr lang="en-IN"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66238" y="1896533"/>
            <a:ext cx="10006149" cy="369331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The future scope of </a:t>
            </a:r>
            <a:r>
              <a:rPr lang="en-US" b="1" dirty="0" smtClean="0">
                <a:latin typeface="Times New Roman" panose="02020603050405020304" pitchFamily="18" charset="0"/>
                <a:cs typeface="Times New Roman" panose="02020603050405020304" pitchFamily="18" charset="0"/>
              </a:rPr>
              <a:t>our </a:t>
            </a:r>
            <a:r>
              <a:rPr lang="en-US" b="1" dirty="0">
                <a:latin typeface="Times New Roman" panose="02020603050405020304" pitchFamily="18" charset="0"/>
                <a:cs typeface="Times New Roman" panose="02020603050405020304" pitchFamily="18" charset="0"/>
              </a:rPr>
              <a:t>Double Gate Tunnel Field-Effect Transistor (DG TFET) is with a focus on its application as a Leaky Integrate-and-Fire (LIF) neuron and mixed-mode transient analysis.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Mixed-Mode Transient Analysis: Extend the simulation to include mixed-mode transient analysis, exploring the device's response to both analog and digital signals.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Hybrid Neuromorphic Systems: Investigate the potential integration of DG TFET LIF neurons with other neuromorphic computing elements, such as conventional CMOS neurons, to create hybrid systems with improved capabilities. </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Real-world Applications: Explore real-world applications for DG TFET-based LIF neurons, such as pattern recognition, sensor signal processing, and edge computing tasks, and assess their practical feasibility.</a:t>
            </a:r>
          </a:p>
        </p:txBody>
      </p:sp>
      <p:sp>
        <p:nvSpPr>
          <p:cNvPr id="5" name="TextBox 4"/>
          <p:cNvSpPr txBox="1"/>
          <p:nvPr/>
        </p:nvSpPr>
        <p:spPr>
          <a:xfrm>
            <a:off x="11582401" y="6488668"/>
            <a:ext cx="533400" cy="369332"/>
          </a:xfrm>
          <a:prstGeom prst="rect">
            <a:avLst/>
          </a:prstGeom>
          <a:noFill/>
        </p:spPr>
        <p:txBody>
          <a:bodyPr wrap="square" rtlCol="0">
            <a:spAutoFit/>
          </a:bodyPr>
          <a:lstStyle/>
          <a:p>
            <a:r>
              <a:rPr lang="en-US" dirty="0" smtClean="0"/>
              <a:t>14</a:t>
            </a:r>
            <a:endParaRPr lang="en-IN" dirty="0"/>
          </a:p>
        </p:txBody>
      </p:sp>
    </p:spTree>
    <p:extLst>
      <p:ext uri="{BB962C8B-B14F-4D97-AF65-F5344CB8AC3E}">
        <p14:creationId xmlns:p14="http://schemas.microsoft.com/office/powerpoint/2010/main" val="1888080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767839" y="670802"/>
            <a:ext cx="10006149" cy="592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200" dirty="0">
                <a:latin typeface="Times New Roman" panose="02020603050405020304" pitchFamily="18" charset="0"/>
                <a:cs typeface="Times New Roman" panose="02020603050405020304" pitchFamily="18" charset="0"/>
              </a:rPr>
              <a:t>Applications</a:t>
            </a:r>
            <a:endParaRPr lang="en-IN"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42533" y="1994262"/>
            <a:ext cx="10131455" cy="2031325"/>
          </a:xfrm>
          <a:prstGeom prst="rect">
            <a:avLst/>
          </a:prstGeom>
          <a:noFill/>
        </p:spPr>
        <p:txBody>
          <a:bodyPr wrap="square" rtlCol="0">
            <a:spAutoFit/>
          </a:bodyPr>
          <a:lstStyle/>
          <a:p>
            <a:pPr marL="285750" indent="-285750">
              <a:buFont typeface="Wingdings" panose="05000000000000000000" pitchFamily="2" charset="2"/>
              <a:buChar char="Ø"/>
            </a:pPr>
            <a:r>
              <a:rPr lang="en-IN" b="1" dirty="0"/>
              <a:t>Neural Network Implementations</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Low-Power Edge Computing</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US" b="1" dirty="0"/>
              <a:t>Internet of Things (</a:t>
            </a:r>
            <a:r>
              <a:rPr lang="en-US" b="1" dirty="0" err="1"/>
              <a:t>IoT</a:t>
            </a:r>
            <a:r>
              <a:rPr lang="en-US" b="1" dirty="0"/>
              <a:t>) Devices</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IN" b="1" dirty="0"/>
              <a:t>Real-Time Signal Processing</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582401" y="6488668"/>
            <a:ext cx="533400" cy="369332"/>
          </a:xfrm>
          <a:prstGeom prst="rect">
            <a:avLst/>
          </a:prstGeom>
          <a:noFill/>
        </p:spPr>
        <p:txBody>
          <a:bodyPr wrap="square" rtlCol="0">
            <a:spAutoFit/>
          </a:bodyPr>
          <a:lstStyle/>
          <a:p>
            <a:r>
              <a:rPr lang="en-US" dirty="0" smtClean="0"/>
              <a:t>15</a:t>
            </a:r>
            <a:endParaRPr lang="en-IN" dirty="0"/>
          </a:p>
        </p:txBody>
      </p:sp>
    </p:spTree>
    <p:extLst>
      <p:ext uri="{BB962C8B-B14F-4D97-AF65-F5344CB8AC3E}">
        <p14:creationId xmlns:p14="http://schemas.microsoft.com/office/powerpoint/2010/main" val="2238008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767839" y="670802"/>
            <a:ext cx="10006149" cy="592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200"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773988" y="6488668"/>
            <a:ext cx="533400" cy="369332"/>
          </a:xfrm>
          <a:prstGeom prst="rect">
            <a:avLst/>
          </a:prstGeom>
          <a:noFill/>
        </p:spPr>
        <p:txBody>
          <a:bodyPr wrap="square" rtlCol="0">
            <a:spAutoFit/>
          </a:bodyPr>
          <a:lstStyle/>
          <a:p>
            <a:r>
              <a:rPr lang="en-US" dirty="0" smtClean="0"/>
              <a:t>16</a:t>
            </a:r>
            <a:endParaRPr lang="en-IN" dirty="0"/>
          </a:p>
        </p:txBody>
      </p:sp>
      <p:sp>
        <p:nvSpPr>
          <p:cNvPr id="2" name="TextBox 1"/>
          <p:cNvSpPr txBox="1"/>
          <p:nvPr/>
        </p:nvSpPr>
        <p:spPr>
          <a:xfrm>
            <a:off x="1645921" y="1393373"/>
            <a:ext cx="10128067" cy="5632311"/>
          </a:xfrm>
          <a:prstGeom prst="rect">
            <a:avLst/>
          </a:prstGeom>
          <a:noFill/>
        </p:spPr>
        <p:txBody>
          <a:bodyPr wrap="square" rtlCol="0">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Priyanka, S. Singh and M. </a:t>
            </a:r>
            <a:r>
              <a:rPr lang="en-IN" dirty="0" err="1">
                <a:latin typeface="Times New Roman" panose="02020603050405020304" pitchFamily="18" charset="0"/>
                <a:cs typeface="Times New Roman" panose="02020603050405020304" pitchFamily="18" charset="0"/>
              </a:rPr>
              <a:t>Panchore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Dopingless</a:t>
            </a:r>
            <a:r>
              <a:rPr lang="en-IN" dirty="0">
                <a:latin typeface="Times New Roman" panose="02020603050405020304" pitchFamily="18" charset="0"/>
                <a:cs typeface="Times New Roman" panose="02020603050405020304" pitchFamily="18" charset="0"/>
              </a:rPr>
              <a:t> -TFET Leaky-Integrated-Fire (LIF) Neuron For High-Speed Energy Efficient Applications," in IEEE Transactions on Nanotechnology, vol. 21, pp. 110-117, 2022,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10.1109/TNANO.2022.3151241</a:t>
            </a:r>
            <a:r>
              <a:rPr lang="en-IN"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IN"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Neha Kamal and  </a:t>
            </a:r>
            <a:r>
              <a:rPr lang="en-IN" dirty="0" err="1">
                <a:latin typeface="Times New Roman" panose="02020603050405020304" pitchFamily="18" charset="0"/>
                <a:cs typeface="Times New Roman" panose="02020603050405020304" pitchFamily="18" charset="0"/>
              </a:rPr>
              <a:t>Jawar</a:t>
            </a:r>
            <a:r>
              <a:rPr lang="en-IN" dirty="0">
                <a:latin typeface="Times New Roman" panose="02020603050405020304" pitchFamily="18" charset="0"/>
                <a:cs typeface="Times New Roman" panose="02020603050405020304" pitchFamily="18" charset="0"/>
              </a:rPr>
              <a:t> Singh , “A Highly Scalable </a:t>
            </a:r>
            <a:r>
              <a:rPr lang="en-IN" dirty="0" err="1">
                <a:latin typeface="Times New Roman" panose="02020603050405020304" pitchFamily="18" charset="0"/>
                <a:cs typeface="Times New Roman" panose="02020603050405020304" pitchFamily="18" charset="0"/>
              </a:rPr>
              <a:t>Junctionless</a:t>
            </a:r>
            <a:r>
              <a:rPr lang="en-IN" dirty="0">
                <a:latin typeface="Times New Roman" panose="02020603050405020304" pitchFamily="18" charset="0"/>
                <a:cs typeface="Times New Roman" panose="02020603050405020304" pitchFamily="18" charset="0"/>
              </a:rPr>
              <a:t>  FET Leaky Integrate-and-Fire Neuron for Spiking Neural Networks”, IEEE TRANSACTIONS ON ELECTRON DEVICES, VOL. 68, NO. 4, APRIL 2021</a:t>
            </a:r>
            <a:r>
              <a:rPr lang="en-IN"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IN"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Neha Kamal , </a:t>
            </a:r>
            <a:r>
              <a:rPr lang="en-IN" dirty="0" err="1">
                <a:latin typeface="Times New Roman" panose="02020603050405020304" pitchFamily="18" charset="0"/>
                <a:cs typeface="Times New Roman" panose="02020603050405020304" pitchFamily="18" charset="0"/>
              </a:rPr>
              <a:t>Jawar</a:t>
            </a:r>
            <a:r>
              <a:rPr lang="en-IN" dirty="0">
                <a:latin typeface="Times New Roman" panose="02020603050405020304" pitchFamily="18" charset="0"/>
                <a:cs typeface="Times New Roman" panose="02020603050405020304" pitchFamily="18" charset="0"/>
              </a:rPr>
              <a:t> Singh ,</a:t>
            </a:r>
            <a:r>
              <a:rPr lang="en-IN" dirty="0" err="1">
                <a:latin typeface="Times New Roman" panose="02020603050405020304" pitchFamily="18" charset="0"/>
                <a:cs typeface="Times New Roman" panose="02020603050405020304" pitchFamily="18" charset="0"/>
              </a:rPr>
              <a:t>Avinash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Lahgere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Pramod</a:t>
            </a:r>
            <a:r>
              <a:rPr lang="en-IN" dirty="0">
                <a:latin typeface="Times New Roman" panose="02020603050405020304" pitchFamily="18" charset="0"/>
                <a:cs typeface="Times New Roman" panose="02020603050405020304" pitchFamily="18" charset="0"/>
              </a:rPr>
              <a:t> Kumar Tiwari , “Ultra-Low Power Reconfigurable Synaptic and Neuronal Transistor for Spiking Neural Network”, IEEE TRANSACTIONS ON NANOTECHNOLOGY, VOL. 22, 2023</a:t>
            </a:r>
            <a:r>
              <a:rPr lang="en-IN"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IN"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Alok</a:t>
            </a:r>
            <a:r>
              <a:rPr lang="en-IN" dirty="0">
                <a:latin typeface="Times New Roman" panose="02020603050405020304" pitchFamily="18" charset="0"/>
                <a:cs typeface="Times New Roman" panose="02020603050405020304" pitchFamily="18" charset="0"/>
              </a:rPr>
              <a:t> Kumar Kamal and </a:t>
            </a:r>
            <a:r>
              <a:rPr lang="en-IN" dirty="0" err="1">
                <a:latin typeface="Times New Roman" panose="02020603050405020304" pitchFamily="18" charset="0"/>
                <a:cs typeface="Times New Roman" panose="02020603050405020304" pitchFamily="18" charset="0"/>
              </a:rPr>
              <a:t>Jawar</a:t>
            </a:r>
            <a:r>
              <a:rPr lang="en-IN" dirty="0">
                <a:latin typeface="Times New Roman" panose="02020603050405020304" pitchFamily="18" charset="0"/>
                <a:cs typeface="Times New Roman" panose="02020603050405020304" pitchFamily="18" charset="0"/>
              </a:rPr>
              <a:t> Singh ,”Simulation-Based Ultralow Energy and High-Speed LIF Neuron Using Silicon Bipolar Impact Ionization MOSFET for Spiking Neural Networks,” IEEE TRANSACTIONS ON ELECTRON DEVICES, VOL. 67, NO. 6, JUNE </a:t>
            </a:r>
            <a:r>
              <a:rPr lang="en-IN" dirty="0" smtClean="0">
                <a:latin typeface="Times New Roman" panose="02020603050405020304" pitchFamily="18" charset="0"/>
                <a:cs typeface="Times New Roman" panose="02020603050405020304" pitchFamily="18" charset="0"/>
              </a:rPr>
              <a:t>2020.</a:t>
            </a:r>
          </a:p>
          <a:p>
            <a:pPr marL="342900" indent="-342900" algn="just">
              <a:buFont typeface="+mj-lt"/>
              <a:buAutoNum type="arabicPeriod"/>
            </a:pPr>
            <a:endParaRPr lang="en-IN"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Kumari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Nibha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Priyadarshani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Sangeeta</a:t>
            </a:r>
            <a:r>
              <a:rPr lang="en-IN" dirty="0">
                <a:latin typeface="Times New Roman" panose="02020603050405020304" pitchFamily="18" charset="0"/>
                <a:cs typeface="Times New Roman" panose="02020603050405020304" pitchFamily="18" charset="0"/>
              </a:rPr>
              <a:t> Singh, </a:t>
            </a:r>
            <a:r>
              <a:rPr lang="en-IN" dirty="0" err="1">
                <a:latin typeface="Times New Roman" panose="02020603050405020304" pitchFamily="18" charset="0"/>
                <a:cs typeface="Times New Roman" panose="02020603050405020304" pitchFamily="18" charset="0"/>
              </a:rPr>
              <a:t>Alok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Naugarhiya</a:t>
            </a:r>
            <a:r>
              <a:rPr lang="en-IN" dirty="0">
                <a:latin typeface="Times New Roman" panose="02020603050405020304" pitchFamily="18" charset="0"/>
                <a:cs typeface="Times New Roman" panose="02020603050405020304" pitchFamily="18" charset="0"/>
              </a:rPr>
              <a:t> ,”Dual Metal Double Gate Ge-Pocket TFET (DMG-DG-Ge-Pocket TFET) with Hetero Dielectric: DC &amp; Analog Performance Projections”,  Springer Nature B.V. 2021.</a:t>
            </a:r>
            <a:endParaRPr lang="en-IN"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182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3533" y="2760133"/>
            <a:ext cx="9499600" cy="1569660"/>
          </a:xfrm>
          <a:prstGeom prst="rect">
            <a:avLst/>
          </a:prstGeom>
          <a:noFill/>
        </p:spPr>
        <p:txBody>
          <a:bodyPr wrap="square" rtlCol="0">
            <a:spAutoFit/>
          </a:bodyPr>
          <a:lstStyle/>
          <a:p>
            <a:r>
              <a:rPr lang="en-US" sz="9600" b="1" dirty="0">
                <a:latin typeface="Times New Roman" panose="02020603050405020304" pitchFamily="18" charset="0"/>
                <a:cs typeface="Times New Roman" panose="02020603050405020304" pitchFamily="18" charset="0"/>
              </a:rPr>
              <a:t>Thank </a:t>
            </a:r>
            <a:r>
              <a:rPr lang="en-US" sz="9600" b="1" dirty="0" smtClean="0">
                <a:latin typeface="Times New Roman" panose="02020603050405020304" pitchFamily="18" charset="0"/>
                <a:cs typeface="Times New Roman" panose="02020603050405020304" pitchFamily="18" charset="0"/>
              </a:rPr>
              <a:t>You!</a:t>
            </a:r>
            <a:endParaRPr lang="en-IN" sz="9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582401" y="6488668"/>
            <a:ext cx="533400" cy="369332"/>
          </a:xfrm>
          <a:prstGeom prst="rect">
            <a:avLst/>
          </a:prstGeom>
          <a:noFill/>
        </p:spPr>
        <p:txBody>
          <a:bodyPr wrap="square" rtlCol="0">
            <a:spAutoFit/>
          </a:bodyPr>
          <a:lstStyle/>
          <a:p>
            <a:r>
              <a:rPr lang="en-US" dirty="0" smtClean="0"/>
              <a:t>17</a:t>
            </a:r>
            <a:endParaRPr lang="en-IN" dirty="0"/>
          </a:p>
        </p:txBody>
      </p:sp>
    </p:spTree>
    <p:extLst>
      <p:ext uri="{BB962C8B-B14F-4D97-AF65-F5344CB8AC3E}">
        <p14:creationId xmlns:p14="http://schemas.microsoft.com/office/powerpoint/2010/main" val="1045011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698" y="453477"/>
            <a:ext cx="3056708" cy="734427"/>
          </a:xfrm>
        </p:spPr>
        <p:txBody>
          <a:bodyPr/>
          <a:lstStyle/>
          <a:p>
            <a:r>
              <a:rPr lang="en-US"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E3EC61A1-67CB-4C11-9BEF-AD545068011A}"/>
              </a:ext>
            </a:extLst>
          </p:cNvPr>
          <p:cNvGrpSpPr/>
          <p:nvPr/>
        </p:nvGrpSpPr>
        <p:grpSpPr>
          <a:xfrm>
            <a:off x="2768492" y="1340272"/>
            <a:ext cx="8560525" cy="611781"/>
            <a:chOff x="2768492" y="1340272"/>
            <a:chExt cx="8560525" cy="611781"/>
          </a:xfrm>
        </p:grpSpPr>
        <p:sp>
          <p:nvSpPr>
            <p:cNvPr id="5" name="Rectangle 4"/>
            <p:cNvSpPr/>
            <p:nvPr/>
          </p:nvSpPr>
          <p:spPr>
            <a:xfrm>
              <a:off x="2768492" y="1340272"/>
              <a:ext cx="8560525" cy="611781"/>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Motivation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986" y="1367110"/>
              <a:ext cx="668591" cy="541063"/>
            </a:xfrm>
            <a:prstGeom prst="rect">
              <a:avLst/>
            </a:prstGeom>
          </p:spPr>
        </p:pic>
      </p:grpSp>
      <p:grpSp>
        <p:nvGrpSpPr>
          <p:cNvPr id="10" name="Group 9">
            <a:extLst>
              <a:ext uri="{FF2B5EF4-FFF2-40B4-BE49-F238E27FC236}">
                <a16:creationId xmlns:a16="http://schemas.microsoft.com/office/drawing/2014/main" id="{609955F9-08CA-466A-AE33-AF28EAABBA88}"/>
              </a:ext>
            </a:extLst>
          </p:cNvPr>
          <p:cNvGrpSpPr/>
          <p:nvPr/>
        </p:nvGrpSpPr>
        <p:grpSpPr>
          <a:xfrm>
            <a:off x="2768491" y="4547468"/>
            <a:ext cx="8560525" cy="585112"/>
            <a:chOff x="2768494" y="5136419"/>
            <a:chExt cx="8560525" cy="585112"/>
          </a:xfrm>
        </p:grpSpPr>
        <p:sp>
          <p:nvSpPr>
            <p:cNvPr id="8" name="Rectangle 7"/>
            <p:cNvSpPr/>
            <p:nvPr/>
          </p:nvSpPr>
          <p:spPr>
            <a:xfrm>
              <a:off x="2768494" y="5136419"/>
              <a:ext cx="8560525" cy="585112"/>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Future Scope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486" y="5196375"/>
              <a:ext cx="622094" cy="465199"/>
            </a:xfrm>
            <a:prstGeom prst="rect">
              <a:avLst/>
            </a:prstGeom>
          </p:spPr>
        </p:pic>
      </p:grpSp>
      <p:grpSp>
        <p:nvGrpSpPr>
          <p:cNvPr id="11" name="Group 10">
            <a:extLst>
              <a:ext uri="{FF2B5EF4-FFF2-40B4-BE49-F238E27FC236}">
                <a16:creationId xmlns:a16="http://schemas.microsoft.com/office/drawing/2014/main" id="{022E9934-414B-4B9D-BCDF-6AB7DA0756C6}"/>
              </a:ext>
            </a:extLst>
          </p:cNvPr>
          <p:cNvGrpSpPr/>
          <p:nvPr/>
        </p:nvGrpSpPr>
        <p:grpSpPr>
          <a:xfrm>
            <a:off x="2768492" y="5342283"/>
            <a:ext cx="8560525" cy="611239"/>
            <a:chOff x="2777770" y="6037246"/>
            <a:chExt cx="8560525" cy="611239"/>
          </a:xfrm>
        </p:grpSpPr>
        <p:sp>
          <p:nvSpPr>
            <p:cNvPr id="9" name="Rectangle 8"/>
            <p:cNvSpPr/>
            <p:nvPr/>
          </p:nvSpPr>
          <p:spPr>
            <a:xfrm>
              <a:off x="2777770" y="6037246"/>
              <a:ext cx="8560525" cy="611239"/>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Applications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1486" y="6109368"/>
              <a:ext cx="726446" cy="466993"/>
            </a:xfrm>
            <a:prstGeom prst="rect">
              <a:avLst/>
            </a:prstGeom>
          </p:spPr>
        </p:pic>
      </p:grpSp>
      <p:grpSp>
        <p:nvGrpSpPr>
          <p:cNvPr id="14" name="Group 13">
            <a:extLst>
              <a:ext uri="{FF2B5EF4-FFF2-40B4-BE49-F238E27FC236}">
                <a16:creationId xmlns:a16="http://schemas.microsoft.com/office/drawing/2014/main" id="{D9AEC093-AB42-4652-A25A-00EFD702DF50}"/>
              </a:ext>
            </a:extLst>
          </p:cNvPr>
          <p:cNvGrpSpPr/>
          <p:nvPr/>
        </p:nvGrpSpPr>
        <p:grpSpPr>
          <a:xfrm>
            <a:off x="2768491" y="2092902"/>
            <a:ext cx="8560525" cy="611235"/>
            <a:chOff x="2768491" y="2091166"/>
            <a:chExt cx="8560525" cy="611235"/>
          </a:xfrm>
        </p:grpSpPr>
        <p:sp>
          <p:nvSpPr>
            <p:cNvPr id="4" name="Rectangle 3"/>
            <p:cNvSpPr/>
            <p:nvPr/>
          </p:nvSpPr>
          <p:spPr>
            <a:xfrm>
              <a:off x="2768491" y="2091166"/>
              <a:ext cx="8560525" cy="611235"/>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6062" y="2157828"/>
              <a:ext cx="734738" cy="497772"/>
            </a:xfrm>
            <a:prstGeom prst="rect">
              <a:avLst/>
            </a:prstGeom>
          </p:spPr>
        </p:pic>
      </p:grpSp>
      <p:sp>
        <p:nvSpPr>
          <p:cNvPr id="19" name="Rectangle 18"/>
          <p:cNvSpPr/>
          <p:nvPr/>
        </p:nvSpPr>
        <p:spPr>
          <a:xfrm>
            <a:off x="2768492" y="539995"/>
            <a:ext cx="8560525" cy="5613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bg1"/>
                </a:solidFill>
                <a:latin typeface="Times New Roman" panose="02020603050405020304" pitchFamily="18" charset="0"/>
                <a:cs typeface="Times New Roman" panose="02020603050405020304" pitchFamily="18" charset="0"/>
              </a:rPr>
              <a:t>Contents</a:t>
            </a:r>
            <a:endParaRPr lang="en-IN" sz="2000" dirty="0">
              <a:solidFill>
                <a:schemeClr val="bg1"/>
              </a:solidFill>
            </a:endParaRPr>
          </a:p>
        </p:txBody>
      </p:sp>
      <p:grpSp>
        <p:nvGrpSpPr>
          <p:cNvPr id="3" name="Group 2">
            <a:extLst>
              <a:ext uri="{FF2B5EF4-FFF2-40B4-BE49-F238E27FC236}">
                <a16:creationId xmlns:a16="http://schemas.microsoft.com/office/drawing/2014/main" id="{4E71325C-3EBA-463D-A224-217FD321334E}"/>
              </a:ext>
            </a:extLst>
          </p:cNvPr>
          <p:cNvGrpSpPr/>
          <p:nvPr/>
        </p:nvGrpSpPr>
        <p:grpSpPr>
          <a:xfrm>
            <a:off x="2739281" y="2888407"/>
            <a:ext cx="8589735" cy="564425"/>
            <a:chOff x="2739282" y="3326553"/>
            <a:chExt cx="8589735" cy="564425"/>
          </a:xfrm>
        </p:grpSpPr>
        <p:sp>
          <p:nvSpPr>
            <p:cNvPr id="20" name="Rectangle 19"/>
            <p:cNvSpPr/>
            <p:nvPr/>
          </p:nvSpPr>
          <p:spPr>
            <a:xfrm>
              <a:off x="2768492" y="3326553"/>
              <a:ext cx="8560525" cy="564425"/>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Structure and Simulation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9282" y="3397433"/>
              <a:ext cx="839374" cy="427576"/>
            </a:xfrm>
            <a:prstGeom prst="rect">
              <a:avLst/>
            </a:prstGeom>
          </p:spPr>
        </p:pic>
      </p:grpSp>
      <p:grpSp>
        <p:nvGrpSpPr>
          <p:cNvPr id="7" name="Group 6">
            <a:extLst>
              <a:ext uri="{FF2B5EF4-FFF2-40B4-BE49-F238E27FC236}">
                <a16:creationId xmlns:a16="http://schemas.microsoft.com/office/drawing/2014/main" id="{9004AE30-DD05-44C6-BBE8-5F5DA9A11BC0}"/>
              </a:ext>
            </a:extLst>
          </p:cNvPr>
          <p:cNvGrpSpPr/>
          <p:nvPr/>
        </p:nvGrpSpPr>
        <p:grpSpPr>
          <a:xfrm>
            <a:off x="2777769" y="3687380"/>
            <a:ext cx="8560525" cy="582387"/>
            <a:chOff x="2777769" y="4162505"/>
            <a:chExt cx="8560525" cy="582387"/>
          </a:xfrm>
        </p:grpSpPr>
        <p:sp>
          <p:nvSpPr>
            <p:cNvPr id="6" name="Rectangle 5"/>
            <p:cNvSpPr/>
            <p:nvPr/>
          </p:nvSpPr>
          <p:spPr>
            <a:xfrm>
              <a:off x="2777769" y="4162505"/>
              <a:ext cx="8560525" cy="582387"/>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Results </a:t>
              </a:r>
              <a:r>
                <a:rPr lang="en-US" dirty="0">
                  <a:solidFill>
                    <a:schemeClr val="tx1"/>
                  </a:solidFill>
                  <a:latin typeface="Times New Roman" panose="02020603050405020304" pitchFamily="18" charset="0"/>
                  <a:cs typeface="Times New Roman" panose="02020603050405020304" pitchFamily="18" charset="0"/>
                </a:rPr>
                <a:t>and Conclusion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2208" y="4214626"/>
              <a:ext cx="575598" cy="484874"/>
            </a:xfrm>
            <a:prstGeom prst="rect">
              <a:avLst/>
            </a:prstGeom>
          </p:spPr>
        </p:pic>
      </p:grpSp>
      <p:sp>
        <p:nvSpPr>
          <p:cNvPr id="25" name="Rectangle 24">
            <a:extLst>
              <a:ext uri="{FF2B5EF4-FFF2-40B4-BE49-F238E27FC236}">
                <a16:creationId xmlns:a16="http://schemas.microsoft.com/office/drawing/2014/main" id="{E86B47A7-A2ED-4E7E-A484-ED24C98172A5}"/>
              </a:ext>
            </a:extLst>
          </p:cNvPr>
          <p:cNvSpPr/>
          <p:nvPr/>
        </p:nvSpPr>
        <p:spPr>
          <a:xfrm>
            <a:off x="2768491" y="6114834"/>
            <a:ext cx="8560525" cy="611239"/>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References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8" name="Graphic 27" descr="Open book with solid fill">
            <a:extLst>
              <a:ext uri="{FF2B5EF4-FFF2-40B4-BE49-F238E27FC236}">
                <a16:creationId xmlns:a16="http://schemas.microsoft.com/office/drawing/2014/main" id="{7FDA551C-B95F-484B-A300-48BC4AE8EEEB}"/>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2852208" y="6070227"/>
            <a:ext cx="668591" cy="668591"/>
          </a:xfrm>
          <a:prstGeom prst="rect">
            <a:avLst/>
          </a:prstGeom>
        </p:spPr>
      </p:pic>
      <p:sp>
        <p:nvSpPr>
          <p:cNvPr id="24" name="TextBox 23"/>
          <p:cNvSpPr txBox="1"/>
          <p:nvPr/>
        </p:nvSpPr>
        <p:spPr>
          <a:xfrm>
            <a:off x="11802533" y="6488668"/>
            <a:ext cx="389466" cy="369332"/>
          </a:xfrm>
          <a:prstGeom prst="rect">
            <a:avLst/>
          </a:prstGeom>
          <a:noFill/>
        </p:spPr>
        <p:txBody>
          <a:bodyPr wrap="square" rtlCol="0">
            <a:spAutoFit/>
          </a:bodyPr>
          <a:lstStyle/>
          <a:p>
            <a:r>
              <a:rPr lang="en-US" dirty="0"/>
              <a:t>2</a:t>
            </a:r>
            <a:endParaRPr lang="en-IN" dirty="0"/>
          </a:p>
        </p:txBody>
      </p:sp>
    </p:spTree>
    <p:extLst>
      <p:ext uri="{BB962C8B-B14F-4D97-AF65-F5344CB8AC3E}">
        <p14:creationId xmlns:p14="http://schemas.microsoft.com/office/powerpoint/2010/main" val="1882011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3873" y="663664"/>
            <a:ext cx="9599817" cy="592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Motivation</a:t>
            </a:r>
            <a:endParaRPr lang="en-IN"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895495" y="1255846"/>
            <a:ext cx="9678195"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endParaRPr lang="en-US" sz="200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silicon based </a:t>
            </a:r>
            <a:r>
              <a:rPr lang="en-IN" sz="2000" dirty="0" smtClean="0">
                <a:latin typeface="Times New Roman" panose="02020603050405020304" pitchFamily="18" charset="0"/>
                <a:cs typeface="Times New Roman" panose="02020603050405020304" pitchFamily="18" charset="0"/>
              </a:rPr>
              <a:t>Ge-pocket Double Gate tunnel </a:t>
            </a:r>
            <a:r>
              <a:rPr lang="en-IN" sz="2000" dirty="0">
                <a:latin typeface="Times New Roman" panose="02020603050405020304" pitchFamily="18" charset="0"/>
                <a:cs typeface="Times New Roman" panose="02020603050405020304" pitchFamily="18" charset="0"/>
              </a:rPr>
              <a:t>field effect transistor (</a:t>
            </a:r>
            <a:r>
              <a:rPr lang="en-IN" sz="2000" dirty="0" smtClean="0">
                <a:latin typeface="Times New Roman" panose="02020603050405020304" pitchFamily="18" charset="0"/>
                <a:cs typeface="Times New Roman" panose="02020603050405020304" pitchFamily="18" charset="0"/>
              </a:rPr>
              <a:t>DG-TFET</a:t>
            </a:r>
            <a:r>
              <a:rPr lang="en-IN" sz="2000" dirty="0">
                <a:latin typeface="Times New Roman" panose="02020603050405020304" pitchFamily="18" charset="0"/>
                <a:cs typeface="Times New Roman" panose="02020603050405020304" pitchFamily="18" charset="0"/>
              </a:rPr>
              <a:t>) demonstrates artificial neuromorphic property for leaky-integrate-fire (LIF) neurons.</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DG-TFET </a:t>
            </a:r>
            <a:r>
              <a:rPr lang="en-US" sz="2000" dirty="0">
                <a:latin typeface="Times New Roman" panose="02020603050405020304" pitchFamily="18" charset="0"/>
                <a:cs typeface="Times New Roman" panose="02020603050405020304" pitchFamily="18" charset="0"/>
              </a:rPr>
              <a:t>based LIF neuron is a potential solution for implementing large-scale spiking neural networks (SNN) because of its compact circuitry and better efficiency.</a:t>
            </a: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DG-TFET </a:t>
            </a:r>
            <a:r>
              <a:rPr lang="en-US" sz="2000" dirty="0">
                <a:latin typeface="Times New Roman" panose="02020603050405020304" pitchFamily="18" charset="0"/>
                <a:cs typeface="Times New Roman" panose="02020603050405020304" pitchFamily="18" charset="0"/>
              </a:rPr>
              <a:t>Effectively minimizes energy consumption in LIF neurons, excelling in both low-power operation and idle states, making them a highly efficient choice for power-conscious applications.</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TFET provides advantage for LIF neurons by providing enhanced precision for tiny signals which is crucial in neural networks.</a:t>
            </a:r>
          </a:p>
          <a:p>
            <a:pPr algn="just"/>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794066" y="6488668"/>
            <a:ext cx="397933"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2311932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3873" y="663664"/>
            <a:ext cx="9599817" cy="592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882433" y="1164406"/>
            <a:ext cx="2527008"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endParaRPr lang="en-US" sz="2000" b="1" i="0" dirty="0">
              <a:solidFill>
                <a:srgbClr val="374151"/>
              </a:solidFill>
              <a:effectLst/>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Ge</a:t>
            </a:r>
            <a:r>
              <a:rPr lang="en-US" sz="2000" b="1" dirty="0" smtClean="0">
                <a:latin typeface="Times New Roman" panose="02020603050405020304" pitchFamily="18" charset="0"/>
                <a:cs typeface="Times New Roman" panose="02020603050405020304" pitchFamily="18" charset="0"/>
              </a:rPr>
              <a:t>-Pocket DG-TFET</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973873" y="1965893"/>
            <a:ext cx="6230894" cy="2695575"/>
          </a:xfrm>
          <a:prstGeom prst="rect">
            <a:avLst/>
          </a:prstGeom>
        </p:spPr>
      </p:pic>
      <p:sp>
        <p:nvSpPr>
          <p:cNvPr id="3" name="Rectangle 2"/>
          <p:cNvSpPr/>
          <p:nvPr/>
        </p:nvSpPr>
        <p:spPr>
          <a:xfrm>
            <a:off x="2236740" y="4661468"/>
            <a:ext cx="5766437" cy="338554"/>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Fig 1. Structure </a:t>
            </a:r>
            <a:r>
              <a:rPr lang="en-US" sz="1600" dirty="0">
                <a:latin typeface="Times New Roman" panose="02020603050405020304" pitchFamily="18" charset="0"/>
                <a:cs typeface="Times New Roman" panose="02020603050405020304" pitchFamily="18" charset="0"/>
              </a:rPr>
              <a:t>of TFET with hetero dielectric gate (HfO</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 SiO</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19026" y="5218002"/>
            <a:ext cx="9554664"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DG-TFET </a:t>
            </a:r>
            <a:r>
              <a:rPr lang="en-US" dirty="0">
                <a:latin typeface="Times New Roman" panose="02020603050405020304" pitchFamily="18" charset="0"/>
                <a:cs typeface="Times New Roman" panose="02020603050405020304" pitchFamily="18" charset="0"/>
              </a:rPr>
              <a:t>metal electrodes are used for source and drain terminals are chosen to induce n+ drain and p+ source in the intrinsic silicon film to realize the p+-i-n+ structure</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1768666" y="6488668"/>
            <a:ext cx="423333"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2959789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3873" y="663664"/>
            <a:ext cx="9599817" cy="592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966546" y="1255846"/>
            <a:ext cx="252700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endParaRPr lang="en-US" sz="2000" i="0" dirty="0">
              <a:solidFill>
                <a:srgbClr val="374151"/>
              </a:solidFill>
              <a:effectLst/>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DG-TFET</a:t>
            </a:r>
            <a:endParaRPr lang="en-US"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882433" y="2373034"/>
            <a:ext cx="8829040" cy="2862322"/>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DG-TFET </a:t>
            </a:r>
            <a:r>
              <a:rPr lang="en-US" dirty="0">
                <a:latin typeface="Times New Roman" panose="02020603050405020304" pitchFamily="18" charset="0"/>
                <a:cs typeface="Times New Roman" panose="02020603050405020304" pitchFamily="18" charset="0"/>
              </a:rPr>
              <a:t>has three terminals: a drain, gate, and source, just like a MOSFET.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gate is positioned over the channel and separated from the drain and source by a dielectric substance.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doping of the drain and source of a </a:t>
            </a:r>
            <a:r>
              <a:rPr lang="en-US" dirty="0" smtClean="0">
                <a:latin typeface="Times New Roman" panose="02020603050405020304" pitchFamily="18" charset="0"/>
                <a:cs typeface="Times New Roman" panose="02020603050405020304" pitchFamily="18" charset="0"/>
              </a:rPr>
              <a:t>DG-TFET </a:t>
            </a:r>
            <a:r>
              <a:rPr lang="en-US" dirty="0">
                <a:latin typeface="Times New Roman" panose="02020603050405020304" pitchFamily="18" charset="0"/>
                <a:cs typeface="Times New Roman" panose="02020603050405020304" pitchFamily="18" charset="0"/>
              </a:rPr>
              <a:t>is what makes it unique. The doping of the drain and source in a typical MOSFET is similar, but in a TFET, it is different.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channel region is intrinsically doped, while the drain and source are doped as n-type and p-type, respectively.</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782424" y="6488668"/>
            <a:ext cx="409575"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772362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3873" y="663664"/>
            <a:ext cx="9599817" cy="592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1690843" y="4429431"/>
            <a:ext cx="9882847" cy="1754326"/>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Reduced Short Channel Effects: </a:t>
            </a:r>
            <a:r>
              <a:rPr lang="en-US" dirty="0">
                <a:latin typeface="Times New Roman" panose="02020603050405020304" pitchFamily="18" charset="0"/>
                <a:cs typeface="Times New Roman" panose="02020603050405020304" pitchFamily="18" charset="0"/>
              </a:rPr>
              <a:t>MOSFETs are limited by the various short-channel effects (SCEs) such as velocity saturation, hot carrier effect ,and drain induced barrier lowering (DIBL), which adversely affects the low power performance of MOSFET devices. TFET deploying the band-to-band tunneling (BTBT), has emerged as the most acceptable approach to reduce this.</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973872" y="1403865"/>
            <a:ext cx="81861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Why </a:t>
            </a:r>
            <a:r>
              <a:rPr lang="en-US" b="1" dirty="0" smtClean="0">
                <a:latin typeface="Times New Roman" panose="02020603050405020304" pitchFamily="18" charset="0"/>
                <a:cs typeface="Times New Roman" panose="02020603050405020304" pitchFamily="18" charset="0"/>
              </a:rPr>
              <a:t>TFET </a:t>
            </a:r>
            <a:r>
              <a:rPr lang="en-US" b="1" dirty="0">
                <a:latin typeface="Times New Roman" panose="02020603050405020304" pitchFamily="18" charset="0"/>
                <a:cs typeface="Times New Roman" panose="02020603050405020304" pitchFamily="18" charset="0"/>
              </a:rPr>
              <a:t>over MOSFET   </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61940A4-B280-4502-A5EF-3A3E9FBB75E9}"/>
              </a:ext>
            </a:extLst>
          </p:cNvPr>
          <p:cNvPicPr>
            <a:picLocks noChangeAspect="1"/>
          </p:cNvPicPr>
          <p:nvPr/>
        </p:nvPicPr>
        <p:blipFill>
          <a:blip r:embed="rId2"/>
          <a:stretch>
            <a:fillRect/>
          </a:stretch>
        </p:blipFill>
        <p:spPr>
          <a:xfrm>
            <a:off x="1973872" y="2065440"/>
            <a:ext cx="7159968" cy="1882728"/>
          </a:xfrm>
          <a:prstGeom prst="rect">
            <a:avLst/>
          </a:prstGeom>
        </p:spPr>
      </p:pic>
      <p:sp>
        <p:nvSpPr>
          <p:cNvPr id="9" name="TextBox 8"/>
          <p:cNvSpPr txBox="1"/>
          <p:nvPr/>
        </p:nvSpPr>
        <p:spPr>
          <a:xfrm>
            <a:off x="11785600" y="6488668"/>
            <a:ext cx="406400" cy="369332"/>
          </a:xfrm>
          <a:prstGeom prst="rect">
            <a:avLst/>
          </a:prstGeom>
          <a:noFill/>
        </p:spPr>
        <p:txBody>
          <a:bodyPr wrap="square" rtlCol="0">
            <a:spAutoFit/>
          </a:bodyPr>
          <a:lstStyle/>
          <a:p>
            <a:r>
              <a:rPr lang="en-US" dirty="0"/>
              <a:t>6</a:t>
            </a:r>
            <a:endParaRPr lang="en-IN" dirty="0"/>
          </a:p>
        </p:txBody>
      </p:sp>
      <p:sp>
        <p:nvSpPr>
          <p:cNvPr id="3" name="TextBox 2"/>
          <p:cNvSpPr txBox="1"/>
          <p:nvPr/>
        </p:nvSpPr>
        <p:spPr>
          <a:xfrm>
            <a:off x="3654628" y="4019522"/>
            <a:ext cx="771876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Fig. 2: TFET vs MOSFET comparison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341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3873" y="663664"/>
            <a:ext cx="9599817" cy="592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1869370" y="2278268"/>
            <a:ext cx="9599818" cy="3416320"/>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Low Power Consumption:</a:t>
            </a:r>
            <a:r>
              <a:rPr lang="en-US" dirty="0">
                <a:latin typeface="Times New Roman" panose="02020603050405020304" pitchFamily="18" charset="0"/>
                <a:cs typeface="Times New Roman" panose="02020603050405020304" pitchFamily="18" charset="0"/>
              </a:rPr>
              <a:t> TFETs operate at lower voltages than MOSFETs, leading to reduced power consumption. This makes them more energy-efficient for applications where power efficiency is crucial</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Subthreshold </a:t>
            </a:r>
            <a:r>
              <a:rPr lang="en-US" b="1" dirty="0">
                <a:latin typeface="Times New Roman" panose="02020603050405020304" pitchFamily="18" charset="0"/>
                <a:cs typeface="Times New Roman" panose="02020603050405020304" pitchFamily="18" charset="0"/>
              </a:rPr>
              <a:t>Slope Improvement:</a:t>
            </a:r>
            <a:r>
              <a:rPr lang="en-US" dirty="0">
                <a:latin typeface="Times New Roman" panose="02020603050405020304" pitchFamily="18" charset="0"/>
                <a:cs typeface="Times New Roman" panose="02020603050405020304" pitchFamily="18" charset="0"/>
              </a:rPr>
              <a:t> TFETs exhibit a steeper subthreshold slope compared to MOSFETs. This means TFETs can switch on and off more quickly, enabling faster and more precise control of the transistor.</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Enhanced Performance at Low Supply Voltages:</a:t>
            </a:r>
            <a:r>
              <a:rPr lang="en-US" dirty="0">
                <a:latin typeface="Times New Roman" panose="02020603050405020304" pitchFamily="18" charset="0"/>
                <a:cs typeface="Times New Roman" panose="02020603050405020304" pitchFamily="18" charset="0"/>
              </a:rPr>
              <a:t> TFETs are effective at low supply voltages, providing reliable operation even in scenarios where power resources are limited.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973873" y="1739145"/>
            <a:ext cx="81861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Why TFET over </a:t>
            </a:r>
            <a:r>
              <a:rPr lang="en-US" b="1" dirty="0" smtClean="0">
                <a:latin typeface="Times New Roman" panose="02020603050405020304" pitchFamily="18" charset="0"/>
                <a:cs typeface="Times New Roman" panose="02020603050405020304" pitchFamily="18" charset="0"/>
              </a:rPr>
              <a:t>MOSFET ?   </a:t>
            </a:r>
            <a:endParaRPr lang="en-IN"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777133" y="6488668"/>
            <a:ext cx="414866"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78802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3873" y="663664"/>
            <a:ext cx="9599817" cy="592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1892592" y="1992336"/>
            <a:ext cx="9599818" cy="369332"/>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Band to Band Tunneling (BTBT)</a:t>
            </a:r>
          </a:p>
        </p:txBody>
      </p:sp>
      <p:sp>
        <p:nvSpPr>
          <p:cNvPr id="2" name="TextBox 1"/>
          <p:cNvSpPr txBox="1"/>
          <p:nvPr/>
        </p:nvSpPr>
        <p:spPr>
          <a:xfrm>
            <a:off x="1973873" y="1403865"/>
            <a:ext cx="2486368" cy="369332"/>
          </a:xfrm>
          <a:prstGeom prst="rect">
            <a:avLst/>
          </a:prstGeom>
          <a:solidFill>
            <a:schemeClr val="bg1">
              <a:lumMod val="85000"/>
            </a:schemeClr>
          </a:solidFill>
        </p:spPr>
        <p:txBody>
          <a:bodyPr wrap="square" rtlCol="0">
            <a:spAutoFit/>
          </a:bodyPr>
          <a:lstStyle/>
          <a:p>
            <a:r>
              <a:rPr lang="en-US" b="1" dirty="0">
                <a:latin typeface="Times New Roman" panose="02020603050405020304" pitchFamily="18" charset="0"/>
                <a:cs typeface="Times New Roman" panose="02020603050405020304" pitchFamily="18" charset="0"/>
              </a:rPr>
              <a:t>TFET Mechanism</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892592" y="2361668"/>
            <a:ext cx="9518537"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TFET’s conduction mechanism is based upon band to band tunneling (BTBT) which is controlled by gate voltage and reverse biasing of p-i-n structure helps in reducing leakage.</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mechanism, electrons travel from the valence band of the semiconductor to the conduction band by tunneling across a potential barrier. At sufficient gate bias, band-to-band tunneling (BTBT) occurs when the conduction band of the intrinsic region aligns with the valence band of the P region.</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Electrons from the valence band of the p-type region tunnel into the conduction band of the intrinsic region and current can flow across the device.</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 gate bias is reduced, the bands become misaligned and current can no longer flow. The device turns on when sufficient gate voltage is applied such that electrons can tunnel from the source valence band to the channel conduction band.</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785599" y="6488668"/>
            <a:ext cx="406401" cy="369332"/>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1953633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2176" y="681597"/>
            <a:ext cx="9599817" cy="40229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05FF524-9E3C-4365-B3FF-3CDEB3943347}"/>
              </a:ext>
            </a:extLst>
          </p:cNvPr>
          <p:cNvPicPr>
            <a:picLocks noChangeAspect="1"/>
          </p:cNvPicPr>
          <p:nvPr/>
        </p:nvPicPr>
        <p:blipFill>
          <a:blip r:embed="rId2"/>
          <a:stretch>
            <a:fillRect/>
          </a:stretch>
        </p:blipFill>
        <p:spPr>
          <a:xfrm>
            <a:off x="1642179" y="1302522"/>
            <a:ext cx="8757920" cy="1682750"/>
          </a:xfrm>
          <a:prstGeom prst="rect">
            <a:avLst/>
          </a:prstGeom>
        </p:spPr>
      </p:pic>
      <p:sp>
        <p:nvSpPr>
          <p:cNvPr id="2" name="TextBox 1"/>
          <p:cNvSpPr txBox="1"/>
          <p:nvPr/>
        </p:nvSpPr>
        <p:spPr>
          <a:xfrm>
            <a:off x="3716867" y="681597"/>
            <a:ext cx="4911489"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 LIF </a:t>
            </a:r>
            <a:r>
              <a:rPr lang="en-US" sz="2400" b="1" dirty="0">
                <a:solidFill>
                  <a:schemeClr val="bg1"/>
                </a:solidFill>
                <a:latin typeface="Times New Roman" panose="02020603050405020304" pitchFamily="18" charset="0"/>
                <a:cs typeface="Times New Roman" panose="02020603050405020304" pitchFamily="18" charset="0"/>
              </a:rPr>
              <a:t>Neuron</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1726332" y="6488668"/>
            <a:ext cx="465667" cy="369332"/>
          </a:xfrm>
          <a:prstGeom prst="rect">
            <a:avLst/>
          </a:prstGeom>
          <a:noFill/>
        </p:spPr>
        <p:txBody>
          <a:bodyPr wrap="square" rtlCol="0">
            <a:spAutoFit/>
          </a:bodyPr>
          <a:lstStyle/>
          <a:p>
            <a:r>
              <a:rPr lang="en-US" dirty="0"/>
              <a:t>9</a:t>
            </a:r>
            <a:endParaRPr lang="en-IN" dirty="0"/>
          </a:p>
        </p:txBody>
      </p:sp>
      <p:sp>
        <p:nvSpPr>
          <p:cNvPr id="5" name="TextBox 4"/>
          <p:cNvSpPr txBox="1"/>
          <p:nvPr/>
        </p:nvSpPr>
        <p:spPr>
          <a:xfrm>
            <a:off x="3048000" y="2985272"/>
            <a:ext cx="6348549"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Fig. 3: Analogy of Biological Neuron vs LIF Neuron</a:t>
            </a: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66747" y="3405052"/>
            <a:ext cx="10150679"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LIF neurons mimic natural neurons, guiding the development of artificial systems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advanced cognitive tasks, mirroring the human brain.</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Dendrites, serving as receptive branches in LIF neurons, gather and transmit impulses, while the connections to the cell body, analogous to synaptic weights, influence the neuron's response, reflecting the role of synapses in biological neurons.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Synaptic weights in LIF neurons determine connection strength, mimicking biological synapses in signal transmission.</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Artificial neurons, inspired by LIF neurons, employ algorithms for signal integration, resembling the summation process from dendrites to the cell body, mirroring the biological activation state.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4022712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2352</TotalTime>
  <Words>1392</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Wisp</vt:lpstr>
      <vt:lpstr>Design and Simulation of Ge-pocket DG-TFET as LIF Neuron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 and Simulation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Text Recognition using Hybrid Neural Network</dc:title>
  <dc:creator>Lenovo</dc:creator>
  <cp:lastModifiedBy>Lenovo</cp:lastModifiedBy>
  <cp:revision>86</cp:revision>
  <dcterms:created xsi:type="dcterms:W3CDTF">2023-10-15T13:42:53Z</dcterms:created>
  <dcterms:modified xsi:type="dcterms:W3CDTF">2023-12-08T08:09:46Z</dcterms:modified>
</cp:coreProperties>
</file>