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56" r:id="rId2"/>
    <p:sldId id="257" r:id="rId3"/>
    <p:sldId id="258" r:id="rId4"/>
    <p:sldId id="259" r:id="rId5"/>
    <p:sldId id="260" r:id="rId6"/>
    <p:sldId id="27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4007" autoAdjust="0"/>
  </p:normalViewPr>
  <p:slideViewPr>
    <p:cSldViewPr snapToGrid="0">
      <p:cViewPr varScale="1">
        <p:scale>
          <a:sx n="86" d="100"/>
          <a:sy n="86" d="100"/>
        </p:scale>
        <p:origin x="105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A13E4-B695-4034-9D4B-6DE5019F1EE5}" type="datetimeFigureOut">
              <a:rPr lang="en-IN" smtClean="0"/>
              <a:t>09-12-2024</a:t>
            </a:fld>
            <a:endParaRPr lang="en-IN"/>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60300-E38D-4EC5-BD36-632DE19C03AE}" type="slidenum">
              <a:rPr lang="en-IN" smtClean="0"/>
              <a:t>‹#›</a:t>
            </a:fld>
            <a:endParaRPr lang="en-IN"/>
          </a:p>
        </p:txBody>
      </p:sp>
    </p:spTree>
    <p:extLst>
      <p:ext uri="{BB962C8B-B14F-4D97-AF65-F5344CB8AC3E}">
        <p14:creationId xmlns:p14="http://schemas.microsoft.com/office/powerpoint/2010/main" val="3468446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F7F60300-E38D-4EC5-BD36-632DE19C03AE}" type="slidenum">
              <a:rPr lang="en-IN" smtClean="0"/>
              <a:t>8</a:t>
            </a:fld>
            <a:endParaRPr lang="en-IN"/>
          </a:p>
        </p:txBody>
      </p:sp>
    </p:spTree>
    <p:extLst>
      <p:ext uri="{BB962C8B-B14F-4D97-AF65-F5344CB8AC3E}">
        <p14:creationId xmlns:p14="http://schemas.microsoft.com/office/powerpoint/2010/main" val="123601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60300-E38D-4EC5-BD36-632DE19C03AE}" type="slidenum">
              <a:rPr lang="en-IN" smtClean="0"/>
              <a:t>9</a:t>
            </a:fld>
            <a:endParaRPr lang="en-IN"/>
          </a:p>
        </p:txBody>
      </p:sp>
    </p:spTree>
    <p:extLst>
      <p:ext uri="{BB962C8B-B14F-4D97-AF65-F5344CB8AC3E}">
        <p14:creationId xmlns:p14="http://schemas.microsoft.com/office/powerpoint/2010/main" val="335394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4094" y="2386744"/>
            <a:ext cx="751781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189846" y="4352544"/>
            <a:ext cx="5526310"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741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497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30653" y="937260"/>
            <a:ext cx="1141797"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9883" y="937260"/>
            <a:ext cx="51091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8185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3875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8626" y="2386744"/>
            <a:ext cx="7518654"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89846" y="4352465"/>
            <a:ext cx="5526310"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097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94093" y="2638044"/>
            <a:ext cx="3562025"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9882" y="2638044"/>
            <a:ext cx="356472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6CE7D5-CF57-46EF-B807-FDD0502418D4}" type="datetimeFigureOut">
              <a:rPr lang="en-US" smtClean="0"/>
              <a:t>12/9/2024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213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4092" y="2313435"/>
            <a:ext cx="356202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94092" y="3143250"/>
            <a:ext cx="3562026"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49882" y="3143250"/>
            <a:ext cx="356472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5149882" y="2313435"/>
            <a:ext cx="356472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0777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5233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2262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953000" y="0"/>
            <a:ext cx="4953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4095" y="2243830"/>
            <a:ext cx="3564810"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473065" y="804672"/>
            <a:ext cx="391287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34879" y="3549918"/>
            <a:ext cx="3083243" cy="2194036"/>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46CE7D5-CF57-46EF-B807-FDD0502418D4}" type="datetimeFigureOut">
              <a:rPr lang="en-US" smtClean="0"/>
              <a:t>12/9/2024</a:t>
            </a:fld>
            <a:endParaRPr lang="en-US"/>
          </a:p>
        </p:txBody>
      </p:sp>
      <p:sp>
        <p:nvSpPr>
          <p:cNvPr id="10" name="Footer Placeholder 9"/>
          <p:cNvSpPr>
            <a:spLocks noGrp="1"/>
          </p:cNvSpPr>
          <p:nvPr>
            <p:ph type="ftr" sz="quarter" idx="11"/>
          </p:nvPr>
        </p:nvSpPr>
        <p:spPr>
          <a:xfrm>
            <a:off x="694095" y="6236208"/>
            <a:ext cx="4123598" cy="320040"/>
          </a:xfrm>
        </p:spPr>
        <p:txBody>
          <a:bodyPr>
            <a:normAutofit/>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858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20" y="2243828"/>
            <a:ext cx="356616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953001" y="0"/>
            <a:ext cx="4957954"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34879" y="3549920"/>
            <a:ext cx="3083243"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6CE7D5-CF57-46EF-B807-FDD0502418D4}" type="datetimeFigureOut">
              <a:rPr lang="en-US" smtClean="0"/>
              <a:t>12/9/2024</a:t>
            </a:fld>
            <a:endParaRPr lang="en-US"/>
          </a:p>
        </p:txBody>
      </p:sp>
      <p:sp>
        <p:nvSpPr>
          <p:cNvPr id="9" name="Footer Placeholder 8"/>
          <p:cNvSpPr>
            <a:spLocks noGrp="1"/>
          </p:cNvSpPr>
          <p:nvPr>
            <p:ph type="ftr" sz="quarter" idx="11"/>
          </p:nvPr>
        </p:nvSpPr>
        <p:spPr>
          <a:xfrm>
            <a:off x="693420" y="6236208"/>
            <a:ext cx="4120896" cy="320040"/>
          </a:xfrm>
        </p:spPr>
        <p:txBody>
          <a:bodyPr>
            <a:normAutofit/>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575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9883" y="964692"/>
            <a:ext cx="643256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9883" y="2638046"/>
            <a:ext cx="643256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77188" y="6238816"/>
            <a:ext cx="2237419"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846CE7D5-CF57-46EF-B807-FDD0502418D4}" type="datetimeFigureOut">
              <a:rPr lang="en-US" smtClean="0"/>
              <a:t>12/9/2024</a:t>
            </a:fld>
            <a:endParaRPr lang="en-US"/>
          </a:p>
        </p:txBody>
      </p:sp>
      <p:sp>
        <p:nvSpPr>
          <p:cNvPr id="5" name="Footer Placeholder 4"/>
          <p:cNvSpPr>
            <a:spLocks noGrp="1"/>
          </p:cNvSpPr>
          <p:nvPr>
            <p:ph type="ftr" sz="quarter" idx="3"/>
          </p:nvPr>
        </p:nvSpPr>
        <p:spPr>
          <a:xfrm>
            <a:off x="1194092" y="6236208"/>
            <a:ext cx="4936386"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926788" y="6217920"/>
            <a:ext cx="39624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4035539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jay15Khanna/Afame-Technologies-Data-Science-Inte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745" y="563656"/>
            <a:ext cx="7429500" cy="1655762"/>
          </a:xfrm>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Movie Rating Prediction with Python</a:t>
            </a:r>
            <a:endParaRPr lang="en-US" dirty="0"/>
          </a:p>
        </p:txBody>
      </p:sp>
      <p:sp>
        <p:nvSpPr>
          <p:cNvPr id="3" name="Subtitle 2"/>
          <p:cNvSpPr>
            <a:spLocks noGrp="1"/>
          </p:cNvSpPr>
          <p:nvPr>
            <p:ph type="subTitle" idx="1"/>
          </p:nvPr>
        </p:nvSpPr>
        <p:spPr>
          <a:xfrm>
            <a:off x="914400" y="3240350"/>
            <a:ext cx="8114191" cy="3444534"/>
          </a:xfrm>
        </p:spPr>
        <p:txBody>
          <a:bodyPr>
            <a:normAutofit/>
          </a:bodyPr>
          <a:lstStyle/>
          <a:p>
            <a:r>
              <a:rPr lang="en-US" sz="2800" dirty="0"/>
              <a:t>A Data Science Approach to Predicting Movie Ratings</a:t>
            </a:r>
          </a:p>
          <a:p>
            <a:endParaRPr lang="en-US" sz="2800" dirty="0"/>
          </a:p>
          <a:p>
            <a:endParaRPr lang="en-US" sz="2800" dirty="0"/>
          </a:p>
          <a:p>
            <a:r>
              <a:rPr lang="en-US"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Created by Ajay Khanna</a:t>
            </a:r>
          </a:p>
          <a:p>
            <a:r>
              <a:rPr lang="en-US" dirty="0">
                <a:latin typeface="Calibri" panose="020F0502020204030204" pitchFamily="34" charset="0"/>
                <a:cs typeface="Calibri" panose="020F0502020204030204" pitchFamily="34" charset="0"/>
              </a:rPr>
              <a:t>                                                              Data Science Intern at </a:t>
            </a:r>
            <a:r>
              <a:rPr lang="en-US" dirty="0" err="1">
                <a:latin typeface="Calibri" panose="020F0502020204030204" pitchFamily="34" charset="0"/>
                <a:cs typeface="Calibri" panose="020F0502020204030204" pitchFamily="34" charset="0"/>
              </a:rPr>
              <a:t>Afame</a:t>
            </a:r>
            <a:r>
              <a:rPr lang="en-US" dirty="0">
                <a:latin typeface="Calibri" panose="020F0502020204030204" pitchFamily="34" charset="0"/>
                <a:cs typeface="Calibri" panose="020F0502020204030204" pitchFamily="34" charset="0"/>
              </a:rPr>
              <a:t> Technologies</a:t>
            </a:r>
          </a:p>
          <a:p>
            <a:pPr marL="457200" indent="-457200">
              <a:buFontTx/>
              <a:buChar char="-"/>
            </a:pPr>
            <a:endParaRPr lang="en-US" sz="2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D0F0-BA93-1CD4-A54D-18CD715A60EE}"/>
              </a:ext>
            </a:extLst>
          </p:cNvPr>
          <p:cNvSpPr>
            <a:spLocks noGrp="1"/>
          </p:cNvSpPr>
          <p:nvPr>
            <p:ph type="title"/>
          </p:nvPr>
        </p:nvSpPr>
        <p:spPr>
          <a:xfrm>
            <a:off x="681038" y="176644"/>
            <a:ext cx="8543925" cy="1095565"/>
          </a:xfrm>
        </p:spPr>
        <p:txBody>
          <a:bodyPr>
            <a:normAutofit fontScale="90000"/>
          </a:bodyPr>
          <a:lstStyle/>
          <a:p>
            <a:pPr algn="ctr"/>
            <a:r>
              <a:rPr lang="en-US" sz="4000" dirty="0">
                <a:latin typeface="Calibri" panose="020F0502020204030204" pitchFamily="34" charset="0"/>
                <a:cs typeface="Calibri" panose="020F0502020204030204" pitchFamily="34" charset="0"/>
              </a:rPr>
              <a:t>Top 10 Directors with the Most Movies Directed</a:t>
            </a:r>
            <a:endParaRPr lang="en-IN" sz="4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1E4D63F-D660-599D-5EE1-804267046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586" y="1793288"/>
            <a:ext cx="7433514" cy="4241737"/>
          </a:xfrm>
        </p:spPr>
      </p:pic>
      <p:sp>
        <p:nvSpPr>
          <p:cNvPr id="7" name="TextBox 6">
            <a:extLst>
              <a:ext uri="{FF2B5EF4-FFF2-40B4-BE49-F238E27FC236}">
                <a16:creationId xmlns:a16="http://schemas.microsoft.com/office/drawing/2014/main" id="{D9151376-969F-A6D9-1062-405DD628E164}"/>
              </a:ext>
            </a:extLst>
          </p:cNvPr>
          <p:cNvSpPr txBox="1"/>
          <p:nvPr/>
        </p:nvSpPr>
        <p:spPr>
          <a:xfrm>
            <a:off x="165105" y="6312024"/>
            <a:ext cx="5166804" cy="369332"/>
          </a:xfrm>
          <a:prstGeom prst="rect">
            <a:avLst/>
          </a:prstGeom>
          <a:noFill/>
        </p:spPr>
        <p:txBody>
          <a:bodyPr wrap="square">
            <a:spAutoFit/>
          </a:bodyPr>
          <a:lstStyle/>
          <a:p>
            <a:pPr algn="l">
              <a:spcAft>
                <a:spcPts val="675"/>
              </a:spcAft>
              <a:buFont typeface="Arial" panose="020B0604020202020204" pitchFamily="34" charset="0"/>
              <a:buChar char="•"/>
            </a:pPr>
            <a:r>
              <a:rPr lang="en-US" b="0" i="0" dirty="0">
                <a:solidFill>
                  <a:srgbClr val="000000"/>
                </a:solidFill>
                <a:effectLst/>
                <a:latin typeface="Helvetica Neue"/>
              </a:rPr>
              <a:t> Mahesh Bhatt directed the most movies</a:t>
            </a:r>
          </a:p>
        </p:txBody>
      </p:sp>
      <p:sp>
        <p:nvSpPr>
          <p:cNvPr id="9" name="TextBox 8">
            <a:extLst>
              <a:ext uri="{FF2B5EF4-FFF2-40B4-BE49-F238E27FC236}">
                <a16:creationId xmlns:a16="http://schemas.microsoft.com/office/drawing/2014/main" id="{87D774C7-58D2-53E4-DED5-F93AF8E977EE}"/>
              </a:ext>
            </a:extLst>
          </p:cNvPr>
          <p:cNvSpPr txBox="1"/>
          <p:nvPr/>
        </p:nvSpPr>
        <p:spPr>
          <a:xfrm>
            <a:off x="4787155" y="6211669"/>
            <a:ext cx="4953740" cy="646331"/>
          </a:xfrm>
          <a:prstGeom prst="rect">
            <a:avLst/>
          </a:prstGeom>
          <a:noFill/>
        </p:spPr>
        <p:txBody>
          <a:bodyPr wrap="square">
            <a:spAutoFit/>
          </a:bodyPr>
          <a:lstStyle/>
          <a:p>
            <a:pPr algn="l">
              <a:spcAft>
                <a:spcPts val="675"/>
              </a:spcAft>
              <a:buFont typeface="Arial" panose="020B0604020202020204" pitchFamily="34" charset="0"/>
              <a:buChar char="•"/>
            </a:pPr>
            <a:r>
              <a:rPr lang="en-US" b="0" i="0" dirty="0">
                <a:solidFill>
                  <a:srgbClr val="000000"/>
                </a:solidFill>
                <a:effectLst/>
                <a:latin typeface="Helvetica Neue"/>
              </a:rPr>
              <a:t> The above directors are quite prolific in their careers.</a:t>
            </a:r>
          </a:p>
        </p:txBody>
      </p:sp>
    </p:spTree>
    <p:extLst>
      <p:ext uri="{BB962C8B-B14F-4D97-AF65-F5344CB8AC3E}">
        <p14:creationId xmlns:p14="http://schemas.microsoft.com/office/powerpoint/2010/main" val="226327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9DBF-8187-5112-DEA0-5C81459631CF}"/>
              </a:ext>
            </a:extLst>
          </p:cNvPr>
          <p:cNvSpPr>
            <a:spLocks noGrp="1"/>
          </p:cNvSpPr>
          <p:nvPr>
            <p:ph type="title"/>
          </p:nvPr>
        </p:nvSpPr>
        <p:spPr>
          <a:xfrm>
            <a:off x="681038" y="365129"/>
            <a:ext cx="8543925" cy="1223973"/>
          </a:xfrm>
        </p:spPr>
        <p:txBody>
          <a:bodyPr>
            <a:noAutofit/>
          </a:bodyPr>
          <a:lstStyle/>
          <a:p>
            <a:pPr algn="ctr"/>
            <a:r>
              <a:rPr lang="en-US" sz="3600" dirty="0">
                <a:latin typeface="Calibri" panose="020F0502020204030204" pitchFamily="34" charset="0"/>
                <a:cs typeface="Calibri" panose="020F0502020204030204" pitchFamily="34" charset="0"/>
              </a:rPr>
              <a:t>Top 10 Actors with the Most Movie Appearances</a:t>
            </a:r>
            <a:endParaRPr lang="en-IN" sz="3600"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03137E89-8F78-51B1-C7C1-F8F4ED7DD7AE}"/>
              </a:ext>
            </a:extLst>
          </p:cNvPr>
          <p:cNvPicPr>
            <a:picLocks noGrp="1" noChangeAspect="1"/>
          </p:cNvPicPr>
          <p:nvPr>
            <p:ph idx="1"/>
          </p:nvPr>
        </p:nvPicPr>
        <p:blipFill>
          <a:blip r:embed="rId2"/>
          <a:stretch>
            <a:fillRect/>
          </a:stretch>
        </p:blipFill>
        <p:spPr>
          <a:xfrm>
            <a:off x="3790102" y="2052332"/>
            <a:ext cx="5889420" cy="4312957"/>
          </a:xfrm>
          <a:prstGeom prst="rect">
            <a:avLst/>
          </a:prstGeom>
        </p:spPr>
      </p:pic>
      <p:sp>
        <p:nvSpPr>
          <p:cNvPr id="8" name="TextBox 7">
            <a:extLst>
              <a:ext uri="{FF2B5EF4-FFF2-40B4-BE49-F238E27FC236}">
                <a16:creationId xmlns:a16="http://schemas.microsoft.com/office/drawing/2014/main" id="{35AD78B6-B263-F48F-1F7F-27C73146192C}"/>
              </a:ext>
            </a:extLst>
          </p:cNvPr>
          <p:cNvSpPr txBox="1"/>
          <p:nvPr/>
        </p:nvSpPr>
        <p:spPr>
          <a:xfrm>
            <a:off x="226478" y="2522848"/>
            <a:ext cx="3177929" cy="3158859"/>
          </a:xfrm>
          <a:prstGeom prst="rect">
            <a:avLst/>
          </a:prstGeom>
          <a:noFill/>
        </p:spPr>
        <p:txBody>
          <a:bodyPr wrap="square">
            <a:spAutoFit/>
          </a:bodyPr>
          <a:lstStyle/>
          <a:p>
            <a:pPr algn="just">
              <a:spcAft>
                <a:spcPts val="675"/>
              </a:spcAft>
              <a:buFont typeface="Arial" panose="020B0604020202020204" pitchFamily="34" charset="0"/>
              <a:buChar char="•"/>
            </a:pPr>
            <a:r>
              <a:rPr lang="en-US" b="0" i="0" dirty="0">
                <a:solidFill>
                  <a:srgbClr val="000000"/>
                </a:solidFill>
                <a:effectLst/>
                <a:latin typeface="Helvetica Neue"/>
              </a:rPr>
              <a:t> Prolific Actors: The top 10 actors have made a substantial number of movie appearances, indicating their prolific careers in the film industry</a:t>
            </a:r>
          </a:p>
          <a:p>
            <a:pPr algn="just">
              <a:spcAft>
                <a:spcPts val="675"/>
              </a:spcAft>
            </a:pPr>
            <a:endParaRPr lang="en-US" b="0" i="0" dirty="0">
              <a:solidFill>
                <a:srgbClr val="000000"/>
              </a:solidFill>
              <a:effectLst/>
              <a:latin typeface="Helvetica Neue"/>
            </a:endParaRPr>
          </a:p>
          <a:p>
            <a:pPr algn="just">
              <a:spcAft>
                <a:spcPts val="675"/>
              </a:spcAft>
              <a:buFont typeface="Arial" panose="020B0604020202020204" pitchFamily="34" charset="0"/>
              <a:buChar char="•"/>
            </a:pPr>
            <a:r>
              <a:rPr lang="en-US" b="0" i="0" dirty="0">
                <a:solidFill>
                  <a:srgbClr val="000000"/>
                </a:solidFill>
                <a:effectLst/>
                <a:latin typeface="Helvetica Neue"/>
              </a:rPr>
              <a:t> The actor who appeared the most in these movies is Mithun Chakraborty.</a:t>
            </a:r>
          </a:p>
        </p:txBody>
      </p:sp>
    </p:spTree>
    <p:extLst>
      <p:ext uri="{BB962C8B-B14F-4D97-AF65-F5344CB8AC3E}">
        <p14:creationId xmlns:p14="http://schemas.microsoft.com/office/powerpoint/2010/main" val="277236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BA40-B612-4A46-E046-1095193868DC}"/>
              </a:ext>
            </a:extLst>
          </p:cNvPr>
          <p:cNvSpPr>
            <a:spLocks noGrp="1"/>
          </p:cNvSpPr>
          <p:nvPr>
            <p:ph type="title"/>
          </p:nvPr>
        </p:nvSpPr>
        <p:spPr>
          <a:xfrm>
            <a:off x="681038" y="365129"/>
            <a:ext cx="8543925" cy="1250607"/>
          </a:xfrm>
        </p:spPr>
        <p:txBody>
          <a:bodyPr>
            <a:normAutofit fontScale="90000"/>
          </a:bodyPr>
          <a:lstStyle/>
          <a:p>
            <a:pPr algn="ctr"/>
            <a:r>
              <a:rPr lang="en-US" sz="3600" dirty="0">
                <a:latin typeface="Calibri" panose="020F0502020204030204" pitchFamily="34" charset="0"/>
                <a:cs typeface="Calibri" panose="020F0502020204030204" pitchFamily="34" charset="0"/>
              </a:rPr>
              <a:t>Top 10 Directors with the Highest-Rated Movies</a:t>
            </a:r>
            <a:endParaRPr lang="en-IN" sz="36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C4FAD7CF-23E7-1B83-2472-5759999F45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673" y="2014461"/>
            <a:ext cx="5920240" cy="3818169"/>
          </a:xfrm>
        </p:spPr>
      </p:pic>
      <p:sp>
        <p:nvSpPr>
          <p:cNvPr id="7" name="TextBox 6">
            <a:extLst>
              <a:ext uri="{FF2B5EF4-FFF2-40B4-BE49-F238E27FC236}">
                <a16:creationId xmlns:a16="http://schemas.microsoft.com/office/drawing/2014/main" id="{5FB69550-46BE-8DD5-9F6E-5966724FBFF2}"/>
              </a:ext>
            </a:extLst>
          </p:cNvPr>
          <p:cNvSpPr txBox="1"/>
          <p:nvPr/>
        </p:nvSpPr>
        <p:spPr>
          <a:xfrm>
            <a:off x="177553" y="2555847"/>
            <a:ext cx="2885243" cy="2308324"/>
          </a:xfrm>
          <a:prstGeom prst="rect">
            <a:avLst/>
          </a:prstGeom>
          <a:noFill/>
        </p:spPr>
        <p:txBody>
          <a:bodyPr wrap="square">
            <a:spAutoFit/>
          </a:bodyPr>
          <a:lstStyle/>
          <a:p>
            <a:pPr algn="just">
              <a:spcAft>
                <a:spcPts val="675"/>
              </a:spcAft>
              <a:buFont typeface="Arial" panose="020B0604020202020204" pitchFamily="34" charset="0"/>
              <a:buChar char="•"/>
            </a:pPr>
            <a:r>
              <a:rPr lang="en-US" b="0" i="0" dirty="0">
                <a:solidFill>
                  <a:srgbClr val="000000"/>
                </a:solidFill>
                <a:effectLst/>
                <a:latin typeface="Helvetica Neue"/>
              </a:rPr>
              <a:t> Saif Ali Sayeed has directed the most </a:t>
            </a:r>
            <a:r>
              <a:rPr lang="en-US" b="0" i="0" dirty="0" err="1">
                <a:solidFill>
                  <a:srgbClr val="000000"/>
                </a:solidFill>
                <a:effectLst/>
                <a:latin typeface="Helvetica Neue"/>
              </a:rPr>
              <a:t>succcessful</a:t>
            </a:r>
            <a:r>
              <a:rPr lang="en-US" b="0" i="0" dirty="0">
                <a:solidFill>
                  <a:srgbClr val="000000"/>
                </a:solidFill>
                <a:effectLst/>
                <a:latin typeface="Helvetica Neue"/>
              </a:rPr>
              <a:t> Movies among other directors. This shows that the </a:t>
            </a:r>
            <a:r>
              <a:rPr lang="en-US" b="0" i="0" dirty="0" err="1">
                <a:solidFill>
                  <a:srgbClr val="000000"/>
                </a:solidFill>
                <a:effectLst/>
                <a:latin typeface="Helvetica Neue"/>
              </a:rPr>
              <a:t>likelyhood</a:t>
            </a:r>
            <a:r>
              <a:rPr lang="en-US" b="0" i="0" dirty="0">
                <a:solidFill>
                  <a:srgbClr val="000000"/>
                </a:solidFill>
                <a:effectLst/>
                <a:latin typeface="Helvetica Neue"/>
              </a:rPr>
              <a:t> of a movie to be rated high if directed by him is high.</a:t>
            </a:r>
          </a:p>
        </p:txBody>
      </p:sp>
    </p:spTree>
    <p:extLst>
      <p:ext uri="{BB962C8B-B14F-4D97-AF65-F5344CB8AC3E}">
        <p14:creationId xmlns:p14="http://schemas.microsoft.com/office/powerpoint/2010/main" val="181857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76F1-FEB8-4ABD-8798-563267AB95F3}"/>
              </a:ext>
            </a:extLst>
          </p:cNvPr>
          <p:cNvSpPr>
            <a:spLocks noGrp="1"/>
          </p:cNvSpPr>
          <p:nvPr>
            <p:ph type="title"/>
          </p:nvPr>
        </p:nvSpPr>
        <p:spPr>
          <a:xfrm>
            <a:off x="681038" y="365129"/>
            <a:ext cx="8543925" cy="975399"/>
          </a:xfrm>
        </p:spPr>
        <p:txBody>
          <a:bodyPr>
            <a:normAutofit/>
          </a:bodyPr>
          <a:lstStyle/>
          <a:p>
            <a:pPr algn="ctr"/>
            <a:r>
              <a:rPr lang="en-US" sz="3600" dirty="0">
                <a:latin typeface="Calibri" panose="020F0502020204030204" pitchFamily="34" charset="0"/>
                <a:cs typeface="Calibri" panose="020F0502020204030204" pitchFamily="34" charset="0"/>
              </a:rPr>
              <a:t>Top 10 Highly Rated Movie Genres</a:t>
            </a:r>
            <a:endParaRPr lang="en-IN" sz="36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A0D49ACC-6280-1830-25E3-A9D0C6D92B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1" y="1683583"/>
            <a:ext cx="5798082" cy="4495275"/>
          </a:xfrm>
        </p:spPr>
      </p:pic>
      <p:sp>
        <p:nvSpPr>
          <p:cNvPr id="7" name="TextBox 6">
            <a:extLst>
              <a:ext uri="{FF2B5EF4-FFF2-40B4-BE49-F238E27FC236}">
                <a16:creationId xmlns:a16="http://schemas.microsoft.com/office/drawing/2014/main" id="{94717A77-77C1-0A0C-C458-DD71163BEAFD}"/>
              </a:ext>
            </a:extLst>
          </p:cNvPr>
          <p:cNvSpPr txBox="1"/>
          <p:nvPr/>
        </p:nvSpPr>
        <p:spPr>
          <a:xfrm>
            <a:off x="6258756" y="1506029"/>
            <a:ext cx="3647243" cy="5070619"/>
          </a:xfrm>
          <a:prstGeom prst="rect">
            <a:avLst/>
          </a:prstGeom>
          <a:noFill/>
        </p:spPr>
        <p:txBody>
          <a:bodyPr wrap="square">
            <a:spAutoFit/>
          </a:bodyPr>
          <a:lstStyle/>
          <a:p>
            <a:pPr>
              <a:spcAft>
                <a:spcPts val="675"/>
              </a:spcAft>
              <a:buFont typeface="Arial" panose="020B0604020202020204" pitchFamily="34" charset="0"/>
              <a:buChar char="•"/>
            </a:pPr>
            <a:r>
              <a:rPr lang="en-US" b="0" i="0" dirty="0">
                <a:solidFill>
                  <a:srgbClr val="000000"/>
                </a:solidFill>
                <a:effectLst/>
                <a:latin typeface="Helvetica Neue"/>
              </a:rPr>
              <a:t> Genre Popularity: The top 10 highly rated genres are likely to be popular among audiences, as reflected in their mean ratings</a:t>
            </a:r>
          </a:p>
          <a:p>
            <a:pPr>
              <a:spcAft>
                <a:spcPts val="675"/>
              </a:spcAft>
              <a:buFont typeface="Arial" panose="020B0604020202020204" pitchFamily="34" charset="0"/>
              <a:buChar char="•"/>
            </a:pPr>
            <a:r>
              <a:rPr lang="en-US" b="0" i="0" dirty="0">
                <a:solidFill>
                  <a:srgbClr val="000000"/>
                </a:solidFill>
                <a:effectLst/>
                <a:latin typeface="Helvetica Neue"/>
              </a:rPr>
              <a:t> History, Romance genre has the </a:t>
            </a:r>
            <a:r>
              <a:rPr lang="en-US" b="0" i="0" dirty="0" err="1">
                <a:solidFill>
                  <a:srgbClr val="000000"/>
                </a:solidFill>
                <a:effectLst/>
                <a:latin typeface="Helvetica Neue"/>
              </a:rPr>
              <a:t>highes</a:t>
            </a:r>
            <a:r>
              <a:rPr lang="en-US" b="0" i="0" dirty="0">
                <a:solidFill>
                  <a:srgbClr val="000000"/>
                </a:solidFill>
                <a:effectLst/>
                <a:latin typeface="Helvetica Neue"/>
              </a:rPr>
              <a:t> rating hence wise to investing in the genre</a:t>
            </a:r>
          </a:p>
          <a:p>
            <a:pPr>
              <a:spcAft>
                <a:spcPts val="675"/>
              </a:spcAft>
              <a:buFont typeface="Arial" panose="020B0604020202020204" pitchFamily="34" charset="0"/>
              <a:buChar char="•"/>
            </a:pPr>
            <a:r>
              <a:rPr lang="en-US" b="0" i="0" dirty="0">
                <a:solidFill>
                  <a:srgbClr val="000000"/>
                </a:solidFill>
                <a:effectLst/>
                <a:latin typeface="Helvetica Neue"/>
              </a:rPr>
              <a:t> Critical Acclaim: High mean ratings often indicate that these genres receive positive reviews and critical acclaim from both audiences and critics.</a:t>
            </a:r>
          </a:p>
          <a:p>
            <a:pPr>
              <a:spcAft>
                <a:spcPts val="675"/>
              </a:spcAft>
              <a:buFont typeface="Arial" panose="020B0604020202020204" pitchFamily="34" charset="0"/>
              <a:buChar char="•"/>
            </a:pPr>
            <a:r>
              <a:rPr lang="en-US" b="0" i="0" dirty="0">
                <a:solidFill>
                  <a:srgbClr val="000000"/>
                </a:solidFill>
                <a:effectLst/>
                <a:latin typeface="Helvetica Neue"/>
              </a:rPr>
              <a:t> Filmmakers, actors, and production companies may consider collaborating within these genres to create well-received movies.</a:t>
            </a:r>
          </a:p>
        </p:txBody>
      </p:sp>
    </p:spTree>
    <p:extLst>
      <p:ext uri="{BB962C8B-B14F-4D97-AF65-F5344CB8AC3E}">
        <p14:creationId xmlns:p14="http://schemas.microsoft.com/office/powerpoint/2010/main" val="346097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737D-2E4A-B41E-821A-109FA7FABA5B}"/>
              </a:ext>
            </a:extLst>
          </p:cNvPr>
          <p:cNvSpPr>
            <a:spLocks noGrp="1"/>
          </p:cNvSpPr>
          <p:nvPr>
            <p:ph type="title"/>
          </p:nvPr>
        </p:nvSpPr>
        <p:spPr>
          <a:xfrm>
            <a:off x="681038" y="365131"/>
            <a:ext cx="8543925" cy="753456"/>
          </a:xfrm>
        </p:spPr>
        <p:txBody>
          <a:bodyPr>
            <a:normAutofit fontScale="90000"/>
          </a:bodyPr>
          <a:lstStyle/>
          <a:p>
            <a:pPr algn="ctr"/>
            <a:r>
              <a:rPr lang="en-IN" sz="3600" dirty="0">
                <a:latin typeface="Calibri" panose="020F0502020204030204" pitchFamily="34" charset="0"/>
                <a:cs typeface="Calibri" panose="020F0502020204030204" pitchFamily="34" charset="0"/>
              </a:rPr>
              <a:t>Duration vs Rating</a:t>
            </a:r>
          </a:p>
        </p:txBody>
      </p:sp>
      <p:pic>
        <p:nvPicPr>
          <p:cNvPr id="5" name="Content Placeholder 4">
            <a:extLst>
              <a:ext uri="{FF2B5EF4-FFF2-40B4-BE49-F238E27FC236}">
                <a16:creationId xmlns:a16="http://schemas.microsoft.com/office/drawing/2014/main" id="{9AAC754C-AFCC-1519-B066-9115F7C0AA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630" y="1313895"/>
            <a:ext cx="6955104" cy="4474346"/>
          </a:xfrm>
        </p:spPr>
      </p:pic>
      <p:sp>
        <p:nvSpPr>
          <p:cNvPr id="7" name="TextBox 6">
            <a:extLst>
              <a:ext uri="{FF2B5EF4-FFF2-40B4-BE49-F238E27FC236}">
                <a16:creationId xmlns:a16="http://schemas.microsoft.com/office/drawing/2014/main" id="{F4FDE719-D1B6-6EE8-924C-08D316649E77}"/>
              </a:ext>
            </a:extLst>
          </p:cNvPr>
          <p:cNvSpPr txBox="1"/>
          <p:nvPr/>
        </p:nvSpPr>
        <p:spPr>
          <a:xfrm>
            <a:off x="754602" y="5657671"/>
            <a:ext cx="8224609" cy="1200329"/>
          </a:xfrm>
          <a:prstGeom prst="rect">
            <a:avLst/>
          </a:prstGeom>
          <a:noFill/>
        </p:spPr>
        <p:txBody>
          <a:bodyPr wrap="square">
            <a:spAutoFit/>
          </a:bodyPr>
          <a:lstStyle/>
          <a:p>
            <a:endParaRPr lang="en-US" b="0" i="0" dirty="0">
              <a:solidFill>
                <a:srgbClr val="000000"/>
              </a:solidFill>
              <a:effectLst/>
              <a:latin typeface="Helvetica Neue"/>
            </a:endParaRPr>
          </a:p>
          <a:p>
            <a:pPr marL="285750" indent="-285750" algn="just">
              <a:buFont typeface="Arial" panose="020B0604020202020204" pitchFamily="34" charset="0"/>
              <a:buChar char="•"/>
            </a:pPr>
            <a:r>
              <a:rPr lang="en-US" b="0" i="0" dirty="0">
                <a:solidFill>
                  <a:srgbClr val="000000"/>
                </a:solidFill>
                <a:effectLst/>
                <a:latin typeface="Helvetica Neue"/>
              </a:rPr>
              <a:t>There doesn't appear to be a strong linear relationship between movie duration and ratings. you can't easily predict a movie's rating based solely on its duration.</a:t>
            </a:r>
            <a:endParaRPr lang="en-IN" dirty="0"/>
          </a:p>
        </p:txBody>
      </p:sp>
    </p:spTree>
    <p:extLst>
      <p:ext uri="{BB962C8B-B14F-4D97-AF65-F5344CB8AC3E}">
        <p14:creationId xmlns:p14="http://schemas.microsoft.com/office/powerpoint/2010/main" val="191284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C5AE-B533-C6F7-75F6-DA9DE7FBAE34}"/>
              </a:ext>
            </a:extLst>
          </p:cNvPr>
          <p:cNvSpPr>
            <a:spLocks noGrp="1"/>
          </p:cNvSpPr>
          <p:nvPr>
            <p:ph type="title"/>
          </p:nvPr>
        </p:nvSpPr>
        <p:spPr>
          <a:xfrm>
            <a:off x="681038" y="365130"/>
            <a:ext cx="8543925" cy="877744"/>
          </a:xfrm>
        </p:spPr>
        <p:txBody>
          <a:bodyPr>
            <a:normAutofit/>
          </a:bodyPr>
          <a:lstStyle/>
          <a:p>
            <a:pPr algn="ctr"/>
            <a:r>
              <a:rPr lang="en-IN" sz="3600" dirty="0">
                <a:latin typeface="Calibri" panose="020F0502020204030204" pitchFamily="34" charset="0"/>
                <a:cs typeface="Calibri" panose="020F0502020204030204" pitchFamily="34" charset="0"/>
              </a:rPr>
              <a:t>Correlation Matrix</a:t>
            </a:r>
          </a:p>
        </p:txBody>
      </p:sp>
      <p:pic>
        <p:nvPicPr>
          <p:cNvPr id="5" name="Content Placeholder 4">
            <a:extLst>
              <a:ext uri="{FF2B5EF4-FFF2-40B4-BE49-F238E27FC236}">
                <a16:creationId xmlns:a16="http://schemas.microsoft.com/office/drawing/2014/main" id="{03AAC38A-ACE2-2DB3-588E-76971AACFC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1988" y="1722268"/>
            <a:ext cx="6054572" cy="4888302"/>
          </a:xfrm>
        </p:spPr>
      </p:pic>
      <p:sp>
        <p:nvSpPr>
          <p:cNvPr id="7" name="TextBox 6">
            <a:extLst>
              <a:ext uri="{FF2B5EF4-FFF2-40B4-BE49-F238E27FC236}">
                <a16:creationId xmlns:a16="http://schemas.microsoft.com/office/drawing/2014/main" id="{E737DD99-7C94-33CF-FBBA-CA210394F23C}"/>
              </a:ext>
            </a:extLst>
          </p:cNvPr>
          <p:cNvSpPr txBox="1"/>
          <p:nvPr/>
        </p:nvSpPr>
        <p:spPr>
          <a:xfrm>
            <a:off x="149440" y="2635278"/>
            <a:ext cx="3258105"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The variables are not Highly correlated. The absence of strong correlations between numerical variables is a positive sign, as it reduces the risk of multicollinearity in regression analysis</a:t>
            </a:r>
            <a:endParaRPr lang="en-IN" dirty="0"/>
          </a:p>
        </p:txBody>
      </p:sp>
    </p:spTree>
    <p:extLst>
      <p:ext uri="{BB962C8B-B14F-4D97-AF65-F5344CB8AC3E}">
        <p14:creationId xmlns:p14="http://schemas.microsoft.com/office/powerpoint/2010/main" val="189633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9817-A063-1C4A-8D33-C3DB317F3D9E}"/>
              </a:ext>
            </a:extLst>
          </p:cNvPr>
          <p:cNvSpPr>
            <a:spLocks noGrp="1"/>
          </p:cNvSpPr>
          <p:nvPr>
            <p:ph type="title"/>
          </p:nvPr>
        </p:nvSpPr>
        <p:spPr>
          <a:xfrm>
            <a:off x="681038" y="230819"/>
            <a:ext cx="8543925" cy="568171"/>
          </a:xfrm>
        </p:spPr>
        <p:txBody>
          <a:bodyPr>
            <a:normAutofit fontScale="90000"/>
          </a:bodyPr>
          <a:lstStyle/>
          <a:p>
            <a:pPr algn="ctr"/>
            <a:r>
              <a:rPr lang="en-IN" sz="3600" dirty="0" err="1">
                <a:latin typeface="Calibri" panose="020F0502020204030204" pitchFamily="34" charset="0"/>
                <a:cs typeface="Calibri" panose="020F0502020204030204" pitchFamily="34" charset="0"/>
              </a:rPr>
              <a:t>Pairplot</a:t>
            </a:r>
            <a:endParaRPr lang="en-IN" sz="36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16B9606-983F-711F-EBC2-876508FF4003}"/>
              </a:ext>
            </a:extLst>
          </p:cNvPr>
          <p:cNvPicPr>
            <a:picLocks noChangeAspect="1"/>
          </p:cNvPicPr>
          <p:nvPr/>
        </p:nvPicPr>
        <p:blipFill>
          <a:blip r:embed="rId2"/>
          <a:stretch>
            <a:fillRect/>
          </a:stretch>
        </p:blipFill>
        <p:spPr>
          <a:xfrm>
            <a:off x="1759999" y="1124520"/>
            <a:ext cx="6247660" cy="5002909"/>
          </a:xfrm>
          <a:prstGeom prst="rect">
            <a:avLst/>
          </a:prstGeom>
        </p:spPr>
      </p:pic>
      <p:sp>
        <p:nvSpPr>
          <p:cNvPr id="5" name="TextBox 4">
            <a:extLst>
              <a:ext uri="{FF2B5EF4-FFF2-40B4-BE49-F238E27FC236}">
                <a16:creationId xmlns:a16="http://schemas.microsoft.com/office/drawing/2014/main" id="{A4FF7B73-CC4A-0227-A125-EC845BC5916E}"/>
              </a:ext>
            </a:extLst>
          </p:cNvPr>
          <p:cNvSpPr txBox="1"/>
          <p:nvPr/>
        </p:nvSpPr>
        <p:spPr>
          <a:xfrm>
            <a:off x="2956264" y="6257849"/>
            <a:ext cx="4953740" cy="369332"/>
          </a:xfrm>
          <a:prstGeom prst="rect">
            <a:avLst/>
          </a:prstGeom>
          <a:noFill/>
        </p:spPr>
        <p:txBody>
          <a:bodyPr wrap="square">
            <a:spAutoFit/>
          </a:bodyPr>
          <a:lstStyle/>
          <a:p>
            <a:r>
              <a:rPr lang="en-US" dirty="0"/>
              <a:t>No strong correlation between variables</a:t>
            </a:r>
            <a:endParaRPr lang="en-IN" dirty="0"/>
          </a:p>
        </p:txBody>
      </p:sp>
    </p:spTree>
    <p:extLst>
      <p:ext uri="{BB962C8B-B14F-4D97-AF65-F5344CB8AC3E}">
        <p14:creationId xmlns:p14="http://schemas.microsoft.com/office/powerpoint/2010/main" val="122648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567D-A0B4-15F0-6669-D549EB6F9C92}"/>
              </a:ext>
            </a:extLst>
          </p:cNvPr>
          <p:cNvSpPr>
            <a:spLocks noGrp="1"/>
          </p:cNvSpPr>
          <p:nvPr>
            <p:ph type="title"/>
          </p:nvPr>
        </p:nvSpPr>
        <p:spPr>
          <a:xfrm>
            <a:off x="681038" y="365129"/>
            <a:ext cx="8543925" cy="877745"/>
          </a:xfrm>
        </p:spPr>
        <p:txBody>
          <a:bodyPr>
            <a:normAutofit/>
          </a:bodyPr>
          <a:lstStyle/>
          <a:p>
            <a:pPr algn="ctr"/>
            <a:r>
              <a:rPr lang="en-IN" sz="3600" dirty="0" err="1">
                <a:latin typeface="Calibri" panose="020F0502020204030204" pitchFamily="34" charset="0"/>
                <a:cs typeface="Calibri" panose="020F0502020204030204" pitchFamily="34" charset="0"/>
              </a:rPr>
              <a:t>Modeling</a:t>
            </a: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57C4FC-8CEC-46EA-9369-8F046FBF99BB}"/>
              </a:ext>
            </a:extLst>
          </p:cNvPr>
          <p:cNvSpPr>
            <a:spLocks noGrp="1"/>
          </p:cNvSpPr>
          <p:nvPr>
            <p:ph idx="1"/>
          </p:nvPr>
        </p:nvSpPr>
        <p:spPr>
          <a:xfrm>
            <a:off x="681039" y="2068497"/>
            <a:ext cx="8543924" cy="3790765"/>
          </a:xfrm>
        </p:spPr>
        <p:txBody>
          <a:bodyPr/>
          <a:lstStyle/>
          <a:p>
            <a:pPr algn="just">
              <a:buFont typeface="Arial" panose="020B0604020202020204" pitchFamily="34" charset="0"/>
              <a:buChar char="•"/>
            </a:pPr>
            <a:r>
              <a:rPr lang="en-US" sz="2400" b="0" i="0" dirty="0">
                <a:solidFill>
                  <a:srgbClr val="1F2328"/>
                </a:solidFill>
                <a:effectLst/>
                <a:latin typeface="Calibri" panose="020F0502020204030204" pitchFamily="34" charset="0"/>
                <a:cs typeface="Calibri" panose="020F0502020204030204" pitchFamily="34" charset="0"/>
              </a:rPr>
              <a:t>Baseline Model - Linear Regression</a:t>
            </a:r>
          </a:p>
          <a:p>
            <a:pPr algn="just">
              <a:buFont typeface="Arial" panose="020B0604020202020204" pitchFamily="34" charset="0"/>
              <a:buChar char="•"/>
            </a:pPr>
            <a:r>
              <a:rPr lang="en-US" sz="2400" b="0" i="0" dirty="0">
                <a:solidFill>
                  <a:srgbClr val="1F2328"/>
                </a:solidFill>
                <a:effectLst/>
                <a:latin typeface="Calibri" panose="020F0502020204030204" pitchFamily="34" charset="0"/>
                <a:cs typeface="Calibri" panose="020F0502020204030204" pitchFamily="34" charset="0"/>
              </a:rPr>
              <a:t>Second Model - Random Forest Model</a:t>
            </a:r>
          </a:p>
          <a:p>
            <a:pPr algn="just">
              <a:buFont typeface="Arial" panose="020B0604020202020204" pitchFamily="34" charset="0"/>
              <a:buChar char="•"/>
            </a:pPr>
            <a:r>
              <a:rPr lang="en-US" sz="2400" b="0" i="0" dirty="0">
                <a:solidFill>
                  <a:srgbClr val="1F2328"/>
                </a:solidFill>
                <a:effectLst/>
                <a:latin typeface="Calibri" panose="020F0502020204030204" pitchFamily="34" charset="0"/>
                <a:cs typeface="Calibri" panose="020F0502020204030204" pitchFamily="34" charset="0"/>
              </a:rPr>
              <a:t>Third Model - Gradient Boosting Regressor</a:t>
            </a:r>
          </a:p>
          <a:p>
            <a:pPr algn="just">
              <a:buFont typeface="Arial" panose="020B0604020202020204" pitchFamily="34" charset="0"/>
              <a:buChar char="•"/>
            </a:pPr>
            <a:r>
              <a:rPr lang="en-US" sz="2400" b="0" i="0" dirty="0">
                <a:solidFill>
                  <a:srgbClr val="1F2328"/>
                </a:solidFill>
                <a:effectLst/>
                <a:latin typeface="Calibri" panose="020F0502020204030204" pitchFamily="34" charset="0"/>
                <a:cs typeface="Calibri" panose="020F0502020204030204" pitchFamily="34" charset="0"/>
              </a:rPr>
              <a:t>Hyperparameter Tuning of Random Forest Model</a:t>
            </a:r>
          </a:p>
          <a:p>
            <a:pPr algn="just"/>
            <a:r>
              <a:rPr lang="en-US" sz="2400" b="0" i="0" dirty="0">
                <a:solidFill>
                  <a:srgbClr val="1F2328"/>
                </a:solidFill>
                <a:effectLst/>
                <a:latin typeface="Calibri" panose="020F0502020204030204" pitchFamily="34" charset="0"/>
                <a:cs typeface="Calibri" panose="020F0502020204030204" pitchFamily="34" charset="0"/>
              </a:rPr>
              <a:t>The tuned Random Forest performed better than the tuned model in terms of model generalization and avoiding overfitting, due to its more balanced performance between training and test data. This will be the final model used for prediction</a:t>
            </a:r>
            <a:r>
              <a:rPr lang="en-US" sz="2400" b="0" i="0" dirty="0">
                <a:solidFill>
                  <a:srgbClr val="1F2328"/>
                </a:solidFill>
                <a:effectLst/>
                <a:latin typeface="-apple-system"/>
              </a:rPr>
              <a:t>.</a:t>
            </a:r>
          </a:p>
          <a:p>
            <a:pPr marL="0" indent="0">
              <a:buNone/>
            </a:pPr>
            <a:endParaRPr lang="en-IN" dirty="0"/>
          </a:p>
        </p:txBody>
      </p:sp>
    </p:spTree>
    <p:extLst>
      <p:ext uri="{BB962C8B-B14F-4D97-AF65-F5344CB8AC3E}">
        <p14:creationId xmlns:p14="http://schemas.microsoft.com/office/powerpoint/2010/main" val="287071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6243-DEBE-BE1A-D431-90EF086EFC6E}"/>
              </a:ext>
            </a:extLst>
          </p:cNvPr>
          <p:cNvSpPr>
            <a:spLocks noGrp="1"/>
          </p:cNvSpPr>
          <p:nvPr>
            <p:ph type="title"/>
          </p:nvPr>
        </p:nvSpPr>
        <p:spPr>
          <a:xfrm>
            <a:off x="1739883" y="964692"/>
            <a:ext cx="6432568" cy="944007"/>
          </a:xfrm>
        </p:spPr>
        <p:txBody>
          <a:bodyPr>
            <a:normAutofit/>
          </a:bodyPr>
          <a:lstStyle/>
          <a:p>
            <a:pPr algn="ctr"/>
            <a:r>
              <a:rPr lang="en-IN" sz="3600" dirty="0">
                <a:latin typeface="Calibri" panose="020F0502020204030204" pitchFamily="34" charset="0"/>
                <a:cs typeface="Calibri" panose="020F0502020204030204" pitchFamily="34" charset="0"/>
              </a:rPr>
              <a:t>Model Evaluation</a:t>
            </a:r>
          </a:p>
        </p:txBody>
      </p:sp>
      <p:sp>
        <p:nvSpPr>
          <p:cNvPr id="3" name="Content Placeholder 2">
            <a:extLst>
              <a:ext uri="{FF2B5EF4-FFF2-40B4-BE49-F238E27FC236}">
                <a16:creationId xmlns:a16="http://schemas.microsoft.com/office/drawing/2014/main" id="{BA2D94F8-4BBE-A8FF-0E29-725A70C731B8}"/>
              </a:ext>
            </a:extLst>
          </p:cNvPr>
          <p:cNvSpPr>
            <a:spLocks noGrp="1"/>
          </p:cNvSpPr>
          <p:nvPr>
            <p:ph idx="1"/>
          </p:nvPr>
        </p:nvSpPr>
        <p:spPr>
          <a:xfrm>
            <a:off x="1739883" y="2823099"/>
            <a:ext cx="6432568" cy="2916930"/>
          </a:xfr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Metrics:</a:t>
            </a: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Mean Squared Error (MSE)</a:t>
            </a: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R-squared (R²)</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Visualization of predicted vs actual ratings.</a:t>
            </a:r>
          </a:p>
          <a:p>
            <a:pPr marL="0" indent="0">
              <a:buNone/>
            </a:pPr>
            <a:endParaRPr lang="en-IN" dirty="0"/>
          </a:p>
        </p:txBody>
      </p:sp>
    </p:spTree>
    <p:extLst>
      <p:ext uri="{BB962C8B-B14F-4D97-AF65-F5344CB8AC3E}">
        <p14:creationId xmlns:p14="http://schemas.microsoft.com/office/powerpoint/2010/main" val="151282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77E177-8E23-B468-BFD9-C2B412431823}"/>
              </a:ext>
            </a:extLst>
          </p:cNvPr>
          <p:cNvPicPr>
            <a:picLocks noChangeAspect="1"/>
          </p:cNvPicPr>
          <p:nvPr/>
        </p:nvPicPr>
        <p:blipFill>
          <a:blip r:embed="rId2"/>
          <a:stretch>
            <a:fillRect/>
          </a:stretch>
        </p:blipFill>
        <p:spPr>
          <a:xfrm>
            <a:off x="1531861" y="142044"/>
            <a:ext cx="6333755" cy="4952738"/>
          </a:xfrm>
          <a:prstGeom prst="rect">
            <a:avLst/>
          </a:prstGeom>
        </p:spPr>
      </p:pic>
      <p:sp>
        <p:nvSpPr>
          <p:cNvPr id="4" name="TextBox 3">
            <a:extLst>
              <a:ext uri="{FF2B5EF4-FFF2-40B4-BE49-F238E27FC236}">
                <a16:creationId xmlns:a16="http://schemas.microsoft.com/office/drawing/2014/main" id="{C978BC06-A33B-9ADA-E738-3BA6750941EE}"/>
              </a:ext>
            </a:extLst>
          </p:cNvPr>
          <p:cNvSpPr txBox="1"/>
          <p:nvPr/>
        </p:nvSpPr>
        <p:spPr>
          <a:xfrm>
            <a:off x="412072" y="5300773"/>
            <a:ext cx="9081856" cy="1477328"/>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The scatter plot likely shows a scattered pattern of points away from the diagonal line, which aligns with the negative Test R^2 and non-ideal Test MSE. These results collectively suggest that the Linear Regression model is not a good fit for predicting movie ratings and may require improvement, such as exploring more complex models or refining feature selection and engineering.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142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E671-E156-5B6D-55ED-F0A19AABE557}"/>
              </a:ext>
            </a:extLst>
          </p:cNvPr>
          <p:cNvSpPr>
            <a:spLocks noGrp="1"/>
          </p:cNvSpPr>
          <p:nvPr>
            <p:ph type="title"/>
          </p:nvPr>
        </p:nvSpPr>
        <p:spPr>
          <a:xfrm>
            <a:off x="681038" y="532660"/>
            <a:ext cx="8543925" cy="958789"/>
          </a:xfrm>
        </p:spPr>
        <p:txBody>
          <a:bodyPr>
            <a:normAutofit fontScale="90000"/>
          </a:bodyPr>
          <a:lstStyle/>
          <a:p>
            <a:pPr algn="ctr"/>
            <a:br>
              <a:rPr lang="en-US" dirty="0"/>
            </a:br>
            <a:br>
              <a:rPr lang="en-US" dirty="0"/>
            </a:br>
            <a:r>
              <a:rPr lang="en-US" dirty="0"/>
              <a:t>Table of Contents</a:t>
            </a:r>
            <a:br>
              <a:rPr lang="en-US" dirty="0"/>
            </a:br>
            <a:br>
              <a:rPr lang="en-US" dirty="0"/>
            </a:br>
            <a:endParaRPr lang="en-IN" dirty="0"/>
          </a:p>
        </p:txBody>
      </p:sp>
      <p:sp>
        <p:nvSpPr>
          <p:cNvPr id="3" name="Content Placeholder 2">
            <a:extLst>
              <a:ext uri="{FF2B5EF4-FFF2-40B4-BE49-F238E27FC236}">
                <a16:creationId xmlns:a16="http://schemas.microsoft.com/office/drawing/2014/main" id="{D0F543ED-42B4-F275-0C16-3D0F6C0725C1}"/>
              </a:ext>
            </a:extLst>
          </p:cNvPr>
          <p:cNvSpPr>
            <a:spLocks noGrp="1"/>
          </p:cNvSpPr>
          <p:nvPr>
            <p:ph idx="1"/>
          </p:nvPr>
        </p:nvSpPr>
        <p:spPr>
          <a:xfrm>
            <a:off x="681038" y="2112885"/>
            <a:ext cx="8543925" cy="4358936"/>
          </a:xfrm>
        </p:spPr>
        <p:txBody>
          <a:bodyPr>
            <a:normAutofit/>
          </a:bodyPr>
          <a:lstStyle/>
          <a:p>
            <a:r>
              <a:rPr lang="en-US" dirty="0">
                <a:latin typeface="Calibri" panose="020F0502020204030204" pitchFamily="34" charset="0"/>
                <a:cs typeface="Calibri" panose="020F0502020204030204" pitchFamily="34" charset="0"/>
              </a:rPr>
              <a:t>Project Overview</a:t>
            </a:r>
          </a:p>
          <a:p>
            <a:r>
              <a:rPr lang="en-US" dirty="0">
                <a:latin typeface="Calibri" panose="020F0502020204030204" pitchFamily="34" charset="0"/>
                <a:cs typeface="Calibri" panose="020F0502020204030204" pitchFamily="34" charset="0"/>
              </a:rPr>
              <a:t>Business Understanding</a:t>
            </a:r>
          </a:p>
          <a:p>
            <a:r>
              <a:rPr lang="en-US" dirty="0">
                <a:latin typeface="Calibri" panose="020F0502020204030204" pitchFamily="34" charset="0"/>
                <a:cs typeface="Calibri" panose="020F0502020204030204" pitchFamily="34" charset="0"/>
              </a:rPr>
              <a:t>Objectives</a:t>
            </a:r>
          </a:p>
          <a:p>
            <a:r>
              <a:rPr lang="en-US" dirty="0">
                <a:latin typeface="Calibri" panose="020F0502020204030204" pitchFamily="34" charset="0"/>
                <a:cs typeface="Calibri" panose="020F0502020204030204" pitchFamily="34" charset="0"/>
              </a:rPr>
              <a:t>Data Understanding</a:t>
            </a:r>
          </a:p>
          <a:p>
            <a:r>
              <a:rPr lang="en-US" dirty="0">
                <a:latin typeface="Calibri" panose="020F0502020204030204" pitchFamily="34" charset="0"/>
                <a:cs typeface="Calibri" panose="020F0502020204030204" pitchFamily="34" charset="0"/>
              </a:rPr>
              <a:t>Exploratory Data Analysis (EDA)</a:t>
            </a:r>
          </a:p>
          <a:p>
            <a:r>
              <a:rPr lang="en-US" dirty="0">
                <a:latin typeface="Calibri" panose="020F0502020204030204" pitchFamily="34" charset="0"/>
                <a:cs typeface="Calibri" panose="020F0502020204030204" pitchFamily="34" charset="0"/>
              </a:rPr>
              <a:t>Modeling</a:t>
            </a:r>
          </a:p>
          <a:p>
            <a:r>
              <a:rPr lang="en-US" dirty="0">
                <a:latin typeface="Calibri" panose="020F0502020204030204" pitchFamily="34" charset="0"/>
                <a:cs typeface="Calibri" panose="020F0502020204030204" pitchFamily="34" charset="0"/>
              </a:rPr>
              <a:t>Recommendations</a:t>
            </a:r>
          </a:p>
          <a:p>
            <a:r>
              <a:rPr lang="en-US" dirty="0">
                <a:latin typeface="Calibri" panose="020F0502020204030204" pitchFamily="34" charset="0"/>
                <a:cs typeface="Calibri" panose="020F0502020204030204" pitchFamily="34" charset="0"/>
              </a:rPr>
              <a:t>Conclusion</a:t>
            </a:r>
          </a:p>
          <a:p>
            <a:r>
              <a:rPr lang="en-US" dirty="0">
                <a:latin typeface="Calibri" panose="020F0502020204030204" pitchFamily="34" charset="0"/>
                <a:cs typeface="Calibri" panose="020F0502020204030204" pitchFamily="34" charset="0"/>
              </a:rPr>
              <a:t>Next Steps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9524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DE24-505A-75D8-EB6F-8B9F2E04A133}"/>
              </a:ext>
            </a:extLst>
          </p:cNvPr>
          <p:cNvSpPr>
            <a:spLocks noGrp="1"/>
          </p:cNvSpPr>
          <p:nvPr>
            <p:ph type="title"/>
          </p:nvPr>
        </p:nvSpPr>
        <p:spPr>
          <a:xfrm>
            <a:off x="681038" y="365130"/>
            <a:ext cx="8543925" cy="584781"/>
          </a:xfrm>
        </p:spPr>
        <p:txBody>
          <a:bodyPr>
            <a:normAutofit fontScale="90000"/>
          </a:bodyPr>
          <a:lstStyle/>
          <a:p>
            <a:pPr algn="ctr"/>
            <a:r>
              <a:rPr lang="en-IN" sz="3600" dirty="0">
                <a:latin typeface="Calibri" panose="020F0502020204030204" pitchFamily="34" charset="0"/>
                <a:cs typeface="Calibri" panose="020F0502020204030204" pitchFamily="34" charset="0"/>
              </a:rPr>
              <a:t>Most Important Features</a:t>
            </a:r>
          </a:p>
        </p:txBody>
      </p:sp>
      <p:pic>
        <p:nvPicPr>
          <p:cNvPr id="4" name="Content Placeholder 3">
            <a:extLst>
              <a:ext uri="{FF2B5EF4-FFF2-40B4-BE49-F238E27FC236}">
                <a16:creationId xmlns:a16="http://schemas.microsoft.com/office/drawing/2014/main" id="{253E6A14-778A-783E-7410-C79B9B1F4DB0}"/>
              </a:ext>
            </a:extLst>
          </p:cNvPr>
          <p:cNvPicPr>
            <a:picLocks noGrp="1" noChangeAspect="1"/>
          </p:cNvPicPr>
          <p:nvPr>
            <p:ph idx="1"/>
          </p:nvPr>
        </p:nvPicPr>
        <p:blipFill>
          <a:blip r:embed="rId2"/>
          <a:stretch>
            <a:fillRect/>
          </a:stretch>
        </p:blipFill>
        <p:spPr>
          <a:xfrm>
            <a:off x="3150696" y="1795524"/>
            <a:ext cx="6616126" cy="3779653"/>
          </a:xfrm>
          <a:prstGeom prst="rect">
            <a:avLst/>
          </a:prstGeom>
        </p:spPr>
      </p:pic>
      <p:sp>
        <p:nvSpPr>
          <p:cNvPr id="6" name="TextBox 5">
            <a:extLst>
              <a:ext uri="{FF2B5EF4-FFF2-40B4-BE49-F238E27FC236}">
                <a16:creationId xmlns:a16="http://schemas.microsoft.com/office/drawing/2014/main" id="{05417F0B-33C4-BB8F-0D3A-47B89672C158}"/>
              </a:ext>
            </a:extLst>
          </p:cNvPr>
          <p:cNvSpPr txBox="1"/>
          <p:nvPr/>
        </p:nvSpPr>
        <p:spPr>
          <a:xfrm>
            <a:off x="139178" y="2363090"/>
            <a:ext cx="2914740" cy="2487861"/>
          </a:xfrm>
          <a:prstGeom prst="rect">
            <a:avLst/>
          </a:prstGeom>
          <a:noFill/>
        </p:spPr>
        <p:txBody>
          <a:bodyPr wrap="square">
            <a:spAutoFit/>
          </a:bodyPr>
          <a:lstStyle/>
          <a:p>
            <a:pPr algn="just"/>
            <a:r>
              <a:rPr lang="en-US" b="0" i="0" dirty="0">
                <a:solidFill>
                  <a:srgbClr val="000000"/>
                </a:solidFill>
                <a:effectLst/>
                <a:latin typeface="Helvetica Neue"/>
              </a:rPr>
              <a:t>Features that had most significant impact on the target variable in the above model:</a:t>
            </a:r>
            <a:endParaRPr lang="en-US" dirty="0">
              <a:solidFill>
                <a:srgbClr val="000000"/>
              </a:solidFill>
              <a:latin typeface="Helvetica Neue"/>
            </a:endParaRPr>
          </a:p>
          <a:p>
            <a:pPr algn="just"/>
            <a:endParaRPr lang="en-US" b="0" i="0" dirty="0">
              <a:solidFill>
                <a:srgbClr val="000000"/>
              </a:solidFill>
              <a:effectLst/>
              <a:latin typeface="Helvetica Neue"/>
            </a:endParaRPr>
          </a:p>
          <a:p>
            <a:pPr algn="just">
              <a:spcAft>
                <a:spcPts val="675"/>
              </a:spcAft>
              <a:buFont typeface="Arial" panose="020B0604020202020204" pitchFamily="34" charset="0"/>
              <a:buChar char="•"/>
            </a:pPr>
            <a:r>
              <a:rPr lang="en-US" b="0" i="0" dirty="0">
                <a:solidFill>
                  <a:srgbClr val="000000"/>
                </a:solidFill>
                <a:effectLst/>
                <a:latin typeface="Helvetica Neue"/>
              </a:rPr>
              <a:t> Year</a:t>
            </a:r>
          </a:p>
          <a:p>
            <a:pPr algn="just">
              <a:spcAft>
                <a:spcPts val="675"/>
              </a:spcAft>
              <a:buFont typeface="Arial" panose="020B0604020202020204" pitchFamily="34" charset="0"/>
              <a:buChar char="•"/>
            </a:pPr>
            <a:r>
              <a:rPr lang="en-US" b="0" i="0" dirty="0">
                <a:solidFill>
                  <a:srgbClr val="000000"/>
                </a:solidFill>
                <a:effectLst/>
                <a:latin typeface="Helvetica Neue"/>
              </a:rPr>
              <a:t> Votes</a:t>
            </a:r>
          </a:p>
          <a:p>
            <a:pPr algn="just">
              <a:spcAft>
                <a:spcPts val="675"/>
              </a:spcAft>
              <a:buFont typeface="Arial" panose="020B0604020202020204" pitchFamily="34" charset="0"/>
              <a:buChar char="•"/>
            </a:pPr>
            <a:r>
              <a:rPr lang="en-US" b="0" i="0" dirty="0">
                <a:solidFill>
                  <a:srgbClr val="000000"/>
                </a:solidFill>
                <a:effectLst/>
                <a:latin typeface="Helvetica Neue"/>
              </a:rPr>
              <a:t> Duration</a:t>
            </a:r>
          </a:p>
        </p:txBody>
      </p:sp>
    </p:spTree>
    <p:extLst>
      <p:ext uri="{BB962C8B-B14F-4D97-AF65-F5344CB8AC3E}">
        <p14:creationId xmlns:p14="http://schemas.microsoft.com/office/powerpoint/2010/main" val="38140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1D3C-6A8E-2521-01F7-D8AC274AF927}"/>
              </a:ext>
            </a:extLst>
          </p:cNvPr>
          <p:cNvSpPr>
            <a:spLocks noGrp="1"/>
          </p:cNvSpPr>
          <p:nvPr>
            <p:ph type="title"/>
          </p:nvPr>
        </p:nvSpPr>
        <p:spPr>
          <a:xfrm>
            <a:off x="681038" y="365129"/>
            <a:ext cx="8543925" cy="806723"/>
          </a:xfrm>
        </p:spPr>
        <p:txBody>
          <a:bodyPr>
            <a:normAutofit fontScale="90000"/>
          </a:bodyPr>
          <a:lstStyle/>
          <a:p>
            <a:pPr algn="ctr"/>
            <a:r>
              <a:rPr lang="en-IN" sz="3600" dirty="0">
                <a:latin typeface="Calibri" panose="020F0502020204030204" pitchFamily="3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A773B9BB-F6BA-0BDF-D2B1-B47056260633}"/>
              </a:ext>
            </a:extLst>
          </p:cNvPr>
          <p:cNvSpPr>
            <a:spLocks noGrp="1"/>
          </p:cNvSpPr>
          <p:nvPr>
            <p:ph idx="1"/>
          </p:nvPr>
        </p:nvSpPr>
        <p:spPr>
          <a:xfrm>
            <a:off x="681038" y="1825625"/>
            <a:ext cx="8543925" cy="3785062"/>
          </a:xfrm>
        </p:spPr>
        <p:txBody>
          <a:bodyPr>
            <a:normAutofit lnSpcReduction="10000"/>
          </a:bodyPr>
          <a:lstStyle/>
          <a:p>
            <a:pPr algn="just">
              <a:buFont typeface="Arial" panose="020B0604020202020204" pitchFamily="34" charset="0"/>
              <a:buChar char="•"/>
            </a:pPr>
            <a:r>
              <a:rPr lang="en-US" sz="2600" b="0" i="0" dirty="0">
                <a:solidFill>
                  <a:srgbClr val="1F2328"/>
                </a:solidFill>
                <a:effectLst/>
                <a:latin typeface="Calibri" panose="020F0502020204030204" pitchFamily="34" charset="0"/>
                <a:cs typeface="Calibri" panose="020F0502020204030204" pitchFamily="34" charset="0"/>
              </a:rPr>
              <a:t>Year: Stay current with trends for successful movie releases.</a:t>
            </a:r>
          </a:p>
          <a:p>
            <a:pPr algn="just">
              <a:buFont typeface="Arial" panose="020B0604020202020204" pitchFamily="34" charset="0"/>
              <a:buChar char="•"/>
            </a:pPr>
            <a:r>
              <a:rPr lang="en-US" sz="2600" b="0" i="0" dirty="0">
                <a:solidFill>
                  <a:srgbClr val="1F2328"/>
                </a:solidFill>
                <a:effectLst/>
                <a:latin typeface="Calibri" panose="020F0502020204030204" pitchFamily="34" charset="0"/>
                <a:cs typeface="Calibri" panose="020F0502020204030204" pitchFamily="34" charset="0"/>
              </a:rPr>
              <a:t>Votes: Encourage audience reviews for more reliable ratings.</a:t>
            </a:r>
          </a:p>
          <a:p>
            <a:pPr algn="just">
              <a:buFont typeface="Arial" panose="020B0604020202020204" pitchFamily="34" charset="0"/>
              <a:buChar char="•"/>
            </a:pPr>
            <a:r>
              <a:rPr lang="en-US" sz="2600" b="0" i="0" dirty="0">
                <a:solidFill>
                  <a:srgbClr val="1F2328"/>
                </a:solidFill>
                <a:effectLst/>
                <a:latin typeface="Calibri" panose="020F0502020204030204" pitchFamily="34" charset="0"/>
                <a:cs typeface="Calibri" panose="020F0502020204030204" pitchFamily="34" charset="0"/>
              </a:rPr>
              <a:t>Duration: Align with audience preferences for movie length.</a:t>
            </a:r>
          </a:p>
          <a:p>
            <a:pPr algn="just">
              <a:buFont typeface="Arial" panose="020B0604020202020204" pitchFamily="34" charset="0"/>
              <a:buChar char="•"/>
            </a:pPr>
            <a:r>
              <a:rPr lang="en-US" sz="2600" b="0" i="0" dirty="0">
                <a:solidFill>
                  <a:srgbClr val="1F2328"/>
                </a:solidFill>
                <a:effectLst/>
                <a:latin typeface="Calibri" panose="020F0502020204030204" pitchFamily="34" charset="0"/>
                <a:cs typeface="Calibri" panose="020F0502020204030204" pitchFamily="34" charset="0"/>
              </a:rPr>
              <a:t>Collaboration: Partner with established industry figures.</a:t>
            </a:r>
          </a:p>
          <a:p>
            <a:pPr algn="just">
              <a:buFont typeface="Arial" panose="020B0604020202020204" pitchFamily="34" charset="0"/>
              <a:buChar char="•"/>
            </a:pPr>
            <a:r>
              <a:rPr lang="en-US" sz="2600" b="0" i="0" dirty="0">
                <a:solidFill>
                  <a:srgbClr val="1F2328"/>
                </a:solidFill>
                <a:effectLst/>
                <a:latin typeface="Calibri" panose="020F0502020204030204" pitchFamily="34" charset="0"/>
                <a:cs typeface="Calibri" panose="020F0502020204030204" pitchFamily="34" charset="0"/>
              </a:rPr>
              <a:t>Genres: Invest in highly-rated genres like History and Romance.</a:t>
            </a:r>
          </a:p>
          <a:p>
            <a:pPr algn="just">
              <a:buFont typeface="Arial" panose="020B0604020202020204" pitchFamily="34" charset="0"/>
              <a:buChar char="•"/>
            </a:pPr>
            <a:r>
              <a:rPr lang="en-US" sz="2600" b="0" i="0" dirty="0">
                <a:solidFill>
                  <a:srgbClr val="1F2328"/>
                </a:solidFill>
                <a:effectLst/>
                <a:latin typeface="Calibri" panose="020F0502020204030204" pitchFamily="34" charset="0"/>
                <a:cs typeface="Calibri" panose="020F0502020204030204" pitchFamily="34" charset="0"/>
              </a:rPr>
              <a:t>Duration vs. Ratings: No strong duration-rating correlation.</a:t>
            </a:r>
          </a:p>
          <a:p>
            <a:pPr algn="just">
              <a:buFont typeface="Arial" panose="020B0604020202020204" pitchFamily="34" charset="0"/>
              <a:buChar char="•"/>
            </a:pPr>
            <a:r>
              <a:rPr lang="en-US" sz="2600" b="0" i="0" dirty="0">
                <a:solidFill>
                  <a:srgbClr val="1F2328"/>
                </a:solidFill>
                <a:effectLst/>
                <a:latin typeface="Calibri" panose="020F0502020204030204" pitchFamily="34" charset="0"/>
                <a:cs typeface="Calibri" panose="020F0502020204030204" pitchFamily="34" charset="0"/>
              </a:rPr>
              <a:t>Critical Acclaim: Aim for positive reviews and acclaim</a:t>
            </a:r>
          </a:p>
          <a:p>
            <a:pPr marL="0" indent="0">
              <a:buNone/>
            </a:pPr>
            <a:endParaRPr lang="en-IN" dirty="0"/>
          </a:p>
        </p:txBody>
      </p:sp>
    </p:spTree>
    <p:extLst>
      <p:ext uri="{BB962C8B-B14F-4D97-AF65-F5344CB8AC3E}">
        <p14:creationId xmlns:p14="http://schemas.microsoft.com/office/powerpoint/2010/main" val="660599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95A7-2256-8257-4640-AEE86DB2D665}"/>
              </a:ext>
            </a:extLst>
          </p:cNvPr>
          <p:cNvSpPr>
            <a:spLocks noGrp="1"/>
          </p:cNvSpPr>
          <p:nvPr>
            <p:ph type="title"/>
          </p:nvPr>
        </p:nvSpPr>
        <p:spPr>
          <a:xfrm>
            <a:off x="681038" y="603682"/>
            <a:ext cx="8543925" cy="754601"/>
          </a:xfrm>
        </p:spPr>
        <p:txBody>
          <a:bodyPr>
            <a:normAutofit fontScale="90000"/>
          </a:bodyPr>
          <a:lstStyle/>
          <a:p>
            <a:pPr algn="ctr"/>
            <a:r>
              <a:rPr lang="en-IN" sz="36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40240649-F9AE-1813-16EC-173643B09371}"/>
              </a:ext>
            </a:extLst>
          </p:cNvPr>
          <p:cNvSpPr>
            <a:spLocks noGrp="1"/>
          </p:cNvSpPr>
          <p:nvPr>
            <p:ph idx="1"/>
          </p:nvPr>
        </p:nvSpPr>
        <p:spPr>
          <a:xfrm>
            <a:off x="681038" y="2459115"/>
            <a:ext cx="8543925" cy="3717847"/>
          </a:xfrm>
        </p:spPr>
        <p:txBody>
          <a:bodyPr>
            <a:normAutofit/>
          </a:bodyPr>
          <a:lstStyle/>
          <a:p>
            <a:pPr marL="0" indent="0" algn="just">
              <a:buNone/>
            </a:pPr>
            <a:r>
              <a:rPr lang="en-US" sz="2400" dirty="0">
                <a:latin typeface="Calibri" panose="020F0502020204030204" pitchFamily="34" charset="0"/>
                <a:cs typeface="Calibri" panose="020F0502020204030204" pitchFamily="34" charset="0"/>
              </a:rPr>
              <a:t>In conclusion, this project provides valuable insights and a predictive model for movie rating prediction. The film industry can benefit from these findings to make data-driven decisions regarding movie production, casting, and marketing. The most influential factors identified are the year of release, the number of votes, and movie duration.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3761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6292-34A7-7C71-051F-3D7148EFE5AB}"/>
              </a:ext>
            </a:extLst>
          </p:cNvPr>
          <p:cNvSpPr>
            <a:spLocks noGrp="1"/>
          </p:cNvSpPr>
          <p:nvPr>
            <p:ph type="title"/>
          </p:nvPr>
        </p:nvSpPr>
        <p:spPr>
          <a:xfrm>
            <a:off x="681038" y="488272"/>
            <a:ext cx="8543925" cy="710214"/>
          </a:xfrm>
        </p:spPr>
        <p:txBody>
          <a:bodyPr>
            <a:normAutofit fontScale="90000"/>
          </a:bodyPr>
          <a:lstStyle/>
          <a:p>
            <a:pPr algn="ctr"/>
            <a:r>
              <a:rPr lang="en-IN" sz="3600" dirty="0">
                <a:latin typeface="Calibri" panose="020F0502020204030204" pitchFamily="34" charset="0"/>
                <a:cs typeface="Calibri" panose="020F0502020204030204" pitchFamily="34" charset="0"/>
              </a:rPr>
              <a:t>Next Steps</a:t>
            </a:r>
          </a:p>
        </p:txBody>
      </p:sp>
      <p:sp>
        <p:nvSpPr>
          <p:cNvPr id="3" name="Content Placeholder 2">
            <a:extLst>
              <a:ext uri="{FF2B5EF4-FFF2-40B4-BE49-F238E27FC236}">
                <a16:creationId xmlns:a16="http://schemas.microsoft.com/office/drawing/2014/main" id="{01B415AE-D9BE-C7F2-535F-001835DF358A}"/>
              </a:ext>
            </a:extLst>
          </p:cNvPr>
          <p:cNvSpPr>
            <a:spLocks noGrp="1"/>
          </p:cNvSpPr>
          <p:nvPr>
            <p:ph idx="1"/>
          </p:nvPr>
        </p:nvSpPr>
        <p:spPr>
          <a:xfrm>
            <a:off x="681038" y="2272684"/>
            <a:ext cx="8072345" cy="3467346"/>
          </a:xfrm>
        </p:spPr>
        <p:txBody>
          <a:bodyPr>
            <a:normAutofit fontScale="92500" lnSpcReduction="10000"/>
          </a:bodyPr>
          <a:lstStyle/>
          <a:p>
            <a:pPr algn="just">
              <a:buFont typeface="Arial" panose="020B0604020202020204" pitchFamily="34" charset="0"/>
              <a:buChar char="•"/>
            </a:pPr>
            <a:r>
              <a:rPr lang="en-US" sz="2800" b="0" i="0" dirty="0">
                <a:solidFill>
                  <a:srgbClr val="1F2328"/>
                </a:solidFill>
                <a:effectLst/>
                <a:latin typeface="Calibri" panose="020F0502020204030204" pitchFamily="34" charset="0"/>
                <a:cs typeface="Calibri" panose="020F0502020204030204" pitchFamily="34" charset="0"/>
              </a:rPr>
              <a:t>Model Refinement: Improve the rating prediction model with advanced machine learning methods.</a:t>
            </a:r>
          </a:p>
          <a:p>
            <a:pPr algn="just">
              <a:buFont typeface="Arial" panose="020B0604020202020204" pitchFamily="34" charset="0"/>
              <a:buChar char="•"/>
            </a:pPr>
            <a:r>
              <a:rPr lang="en-US" sz="2800" b="0" i="0" dirty="0">
                <a:solidFill>
                  <a:srgbClr val="1F2328"/>
                </a:solidFill>
                <a:effectLst/>
                <a:latin typeface="Calibri" panose="020F0502020204030204" pitchFamily="34" charset="0"/>
                <a:cs typeface="Calibri" panose="020F0502020204030204" pitchFamily="34" charset="0"/>
              </a:rPr>
              <a:t>Feature Engineering: Enhance the model's performance by experimenting with new features.</a:t>
            </a:r>
          </a:p>
          <a:p>
            <a:pPr algn="just">
              <a:buFont typeface="Arial" panose="020B0604020202020204" pitchFamily="34" charset="0"/>
              <a:buChar char="•"/>
            </a:pPr>
            <a:r>
              <a:rPr lang="en-US" sz="2800" b="0" i="0" dirty="0">
                <a:solidFill>
                  <a:srgbClr val="1F2328"/>
                </a:solidFill>
                <a:effectLst/>
                <a:latin typeface="Calibri" panose="020F0502020204030204" pitchFamily="34" charset="0"/>
                <a:cs typeface="Calibri" panose="020F0502020204030204" pitchFamily="34" charset="0"/>
              </a:rPr>
              <a:t>User Reviews Analysis: Analyze user reviews and sentiments for deeper audience insights.</a:t>
            </a:r>
          </a:p>
          <a:p>
            <a:pPr algn="just">
              <a:buFont typeface="Arial" panose="020B0604020202020204" pitchFamily="34" charset="0"/>
              <a:buChar char="•"/>
            </a:pPr>
            <a:r>
              <a:rPr lang="en-US" sz="2800" b="0" i="0" dirty="0">
                <a:solidFill>
                  <a:srgbClr val="1F2328"/>
                </a:solidFill>
                <a:effectLst/>
                <a:latin typeface="Calibri" panose="020F0502020204030204" pitchFamily="34" charset="0"/>
                <a:cs typeface="Calibri" panose="020F0502020204030204" pitchFamily="34" charset="0"/>
              </a:rPr>
              <a:t>Real-time Data: Implement real-time data updates to keep the model current with the latest trends</a:t>
            </a:r>
          </a:p>
          <a:p>
            <a:pPr marL="0" indent="0">
              <a:buNone/>
            </a:pPr>
            <a:endParaRPr lang="en-IN" dirty="0"/>
          </a:p>
        </p:txBody>
      </p:sp>
    </p:spTree>
    <p:extLst>
      <p:ext uri="{BB962C8B-B14F-4D97-AF65-F5344CB8AC3E}">
        <p14:creationId xmlns:p14="http://schemas.microsoft.com/office/powerpoint/2010/main" val="1386629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9CC0-772C-B4E5-BE34-B1A1AFAD1DCA}"/>
              </a:ext>
            </a:extLst>
          </p:cNvPr>
          <p:cNvSpPr>
            <a:spLocks noGrp="1"/>
          </p:cNvSpPr>
          <p:nvPr>
            <p:ph type="title"/>
          </p:nvPr>
        </p:nvSpPr>
        <p:spPr>
          <a:xfrm>
            <a:off x="1736716" y="656947"/>
            <a:ext cx="6432568" cy="772357"/>
          </a:xfrm>
        </p:spPr>
        <p:txBody>
          <a:bodyPr>
            <a:normAutofit fontScale="90000"/>
          </a:bodyPr>
          <a:lstStyle/>
          <a:p>
            <a:br>
              <a:rPr lang="en-IN" dirty="0"/>
            </a:br>
            <a:r>
              <a:rPr lang="en-IN" sz="3600" dirty="0">
                <a:latin typeface="Calibri" panose="020F0502020204030204" pitchFamily="34" charset="0"/>
                <a:cs typeface="Calibri" panose="020F0502020204030204" pitchFamily="34" charset="0"/>
              </a:rPr>
              <a:t>Appendix</a:t>
            </a:r>
            <a:br>
              <a:rPr lang="en-IN" dirty="0"/>
            </a:br>
            <a:endParaRPr lang="en-IN" dirty="0"/>
          </a:p>
        </p:txBody>
      </p:sp>
      <p:sp>
        <p:nvSpPr>
          <p:cNvPr id="3" name="Content Placeholder 2">
            <a:extLst>
              <a:ext uri="{FF2B5EF4-FFF2-40B4-BE49-F238E27FC236}">
                <a16:creationId xmlns:a16="http://schemas.microsoft.com/office/drawing/2014/main" id="{7CDC2237-F275-DE10-34C5-00CA3BD045EF}"/>
              </a:ext>
            </a:extLst>
          </p:cNvPr>
          <p:cNvSpPr>
            <a:spLocks noGrp="1"/>
          </p:cNvSpPr>
          <p:nvPr>
            <p:ph idx="1"/>
          </p:nvPr>
        </p:nvSpPr>
        <p:spPr>
          <a:xfrm>
            <a:off x="665824" y="2317072"/>
            <a:ext cx="8824405" cy="3986074"/>
          </a:xfrm>
        </p:spPr>
        <p:txBody>
          <a:bodyPr/>
          <a:lstStyle/>
          <a:p>
            <a:pPr marL="0" marR="0" lvl="0" indent="0" algn="l" defTabSz="914400" rtl="0" eaLnBrk="1" fontAlgn="auto" latinLnBrk="0" hangingPunct="1">
              <a:lnSpc>
                <a:spcPct val="100000"/>
              </a:lnSpc>
              <a:spcBef>
                <a:spcPts val="14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A5A5A5">
                    <a:lumMod val="25000"/>
                  </a:srgbClr>
                </a:solidFill>
                <a:effectLst/>
                <a:uLnTx/>
                <a:uFillTx/>
                <a:latin typeface="Calibri" panose="020F0502020204030204" pitchFamily="34" charset="0"/>
                <a:cs typeface="Calibri" panose="020F0502020204030204" pitchFamily="34" charset="0"/>
              </a:rPr>
              <a:t>For notebooks, datasets and scripts, follow this GitHub Repository link:</a:t>
            </a:r>
          </a:p>
          <a:p>
            <a:pPr marL="0" indent="0">
              <a:buNone/>
            </a:pPr>
            <a:r>
              <a:rPr lang="en-IN" dirty="0">
                <a:hlinkClick r:id="rId2"/>
              </a:rPr>
              <a:t>https://github.com/Ajay15Khanna/Afame-Technologies-Data-Science-Intern</a:t>
            </a:r>
            <a:endParaRPr lang="en-IN" dirty="0"/>
          </a:p>
          <a:p>
            <a:pPr marL="0" indent="0">
              <a:buNone/>
            </a:pPr>
            <a:endParaRPr lang="en-IN" dirty="0"/>
          </a:p>
        </p:txBody>
      </p:sp>
    </p:spTree>
    <p:extLst>
      <p:ext uri="{BB962C8B-B14F-4D97-AF65-F5344CB8AC3E}">
        <p14:creationId xmlns:p14="http://schemas.microsoft.com/office/powerpoint/2010/main" val="178389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CDE5-4038-7398-1703-1CC75DC20E53}"/>
              </a:ext>
            </a:extLst>
          </p:cNvPr>
          <p:cNvSpPr>
            <a:spLocks noGrp="1"/>
          </p:cNvSpPr>
          <p:nvPr>
            <p:ph type="title"/>
          </p:nvPr>
        </p:nvSpPr>
        <p:spPr>
          <a:xfrm>
            <a:off x="681038" y="365130"/>
            <a:ext cx="8543925" cy="913254"/>
          </a:xfrm>
        </p:spPr>
        <p:txBody>
          <a:bodyPr>
            <a:normAutofit fontScale="90000"/>
          </a:bodyPr>
          <a:lstStyle/>
          <a:p>
            <a:pPr algn="ctr"/>
            <a:r>
              <a:rPr kumimoji="0" lang="en-IN" sz="4400" b="0" i="0" u="none" strike="noStrike" kern="1200" cap="none" spc="0" normalizeH="0" baseline="0" noProof="0" dirty="0">
                <a:ln>
                  <a:noFill/>
                </a:ln>
                <a:solidFill>
                  <a:prstClr val="black"/>
                </a:solidFill>
                <a:effectLst/>
                <a:uLnTx/>
                <a:uFillTx/>
                <a:latin typeface="Calibri"/>
                <a:ea typeface="+mj-ea"/>
                <a:cs typeface="+mj-cs"/>
              </a:rPr>
              <a:t>Project Overview</a:t>
            </a:r>
            <a:endParaRPr lang="en-IN" dirty="0"/>
          </a:p>
        </p:txBody>
      </p:sp>
      <p:sp>
        <p:nvSpPr>
          <p:cNvPr id="3" name="Content Placeholder 2">
            <a:extLst>
              <a:ext uri="{FF2B5EF4-FFF2-40B4-BE49-F238E27FC236}">
                <a16:creationId xmlns:a16="http://schemas.microsoft.com/office/drawing/2014/main" id="{9A966065-8EFD-1963-5A62-3965214109C5}"/>
              </a:ext>
            </a:extLst>
          </p:cNvPr>
          <p:cNvSpPr>
            <a:spLocks noGrp="1"/>
          </p:cNvSpPr>
          <p:nvPr>
            <p:ph sz="half" idx="1"/>
          </p:nvPr>
        </p:nvSpPr>
        <p:spPr>
          <a:xfrm>
            <a:off x="479394" y="1633491"/>
            <a:ext cx="4332303" cy="4543472"/>
          </a:xfrm>
        </p:spPr>
        <p:txBody>
          <a:bodyPr>
            <a:normAutofit/>
          </a:bodyPr>
          <a:lstStyle/>
          <a:p>
            <a:pPr marL="0" indent="0" algn="ctr">
              <a:buNone/>
            </a:pPr>
            <a:r>
              <a:rPr kumimoji="0" lang="en-IN" sz="3300" b="0" i="0" u="none" strike="noStrike" kern="1200" cap="none" spc="0" normalizeH="0" baseline="0" noProof="0" dirty="0">
                <a:ln>
                  <a:noFill/>
                </a:ln>
                <a:solidFill>
                  <a:prstClr val="black"/>
                </a:solidFill>
                <a:effectLst/>
                <a:uLnTx/>
                <a:uFillTx/>
                <a:latin typeface="Calibri"/>
                <a:ea typeface="+mn-ea"/>
                <a:cs typeface="+mn-cs"/>
              </a:rPr>
              <a:t>Project Description</a:t>
            </a:r>
          </a:p>
          <a:p>
            <a:pPr marL="0" indent="0" algn="just">
              <a:buNone/>
            </a:pPr>
            <a:endParaRPr lang="en-US" b="0" i="0" dirty="0">
              <a:solidFill>
                <a:srgbClr val="1F2328"/>
              </a:solidFill>
              <a:effectLst/>
              <a:latin typeface="-apple-system"/>
            </a:endParaRPr>
          </a:p>
          <a:p>
            <a:pPr marL="0" indent="0" algn="just">
              <a:buNone/>
            </a:pPr>
            <a:r>
              <a:rPr lang="en-US" b="0" i="0" dirty="0">
                <a:solidFill>
                  <a:srgbClr val="1F2328"/>
                </a:solidFill>
                <a:effectLst/>
                <a:latin typeface="Calibri" panose="020F0502020204030204" pitchFamily="34" charset="0"/>
                <a:cs typeface="Calibri" panose="020F0502020204030204" pitchFamily="34" charset="0"/>
              </a:rPr>
              <a:t>The Movie Rating Prediction project involves analyzing a dataset containing information about Indian movies. The dataset includes details like movie name, year, duration, genre, rating, votes, director, and three main actors. The data will be used to build a predictive model for movie ratings and extract valuable insights from the movie industry.</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60346B47-F64B-945D-198B-1284DE120096}"/>
              </a:ext>
            </a:extLst>
          </p:cNvPr>
          <p:cNvSpPr>
            <a:spLocks noGrp="1"/>
          </p:cNvSpPr>
          <p:nvPr>
            <p:ph sz="half" idx="2"/>
          </p:nvPr>
        </p:nvSpPr>
        <p:spPr>
          <a:xfrm>
            <a:off x="5175682" y="1633491"/>
            <a:ext cx="4518733" cy="4687409"/>
          </a:xfrm>
        </p:spPr>
        <p:txBody>
          <a:bodyPr>
            <a:normAutofit/>
          </a:bodyPr>
          <a:lstStyle/>
          <a:p>
            <a:pPr marL="0" indent="0" algn="ctr">
              <a:buNone/>
            </a:pPr>
            <a:r>
              <a:rPr kumimoji="0" lang="en-IN" sz="3300" b="0" i="0" u="none" strike="noStrike" kern="1200" cap="none" spc="0" normalizeH="0" baseline="0" noProof="0" dirty="0">
                <a:ln>
                  <a:noFill/>
                </a:ln>
                <a:solidFill>
                  <a:prstClr val="black"/>
                </a:solidFill>
                <a:effectLst/>
                <a:uLnTx/>
                <a:uFillTx/>
                <a:latin typeface="Calibri"/>
                <a:ea typeface="+mn-ea"/>
                <a:cs typeface="+mn-cs"/>
              </a:rPr>
              <a:t>Business Understanding</a:t>
            </a:r>
          </a:p>
          <a:p>
            <a:pPr marL="0" indent="0" algn="l">
              <a:buNone/>
            </a:pPr>
            <a:endParaRPr lang="en-IN" sz="3200" dirty="0">
              <a:solidFill>
                <a:prstClr val="black"/>
              </a:solidFill>
              <a:latin typeface="Calibri"/>
            </a:endParaRPr>
          </a:p>
          <a:p>
            <a:pPr marL="0" indent="0" algn="just">
              <a:buNone/>
            </a:pPr>
            <a:r>
              <a:rPr lang="en-US" b="0" i="0" dirty="0">
                <a:solidFill>
                  <a:srgbClr val="1F2328"/>
                </a:solidFill>
                <a:effectLst/>
                <a:latin typeface="Calibri" panose="020F0502020204030204" pitchFamily="34" charset="0"/>
                <a:cs typeface="Calibri" panose="020F0502020204030204" pitchFamily="34" charset="0"/>
              </a:rPr>
              <a:t>The film industry relies on understanding the factors that influence movie success. Accurately predicting movie ratings can aid in decision-making, such as choosing the right actors, directors, and genres, as well as determining marketing strategies</a:t>
            </a:r>
            <a:br>
              <a:rPr lang="en-US" b="0" i="0" dirty="0">
                <a:solidFill>
                  <a:srgbClr val="1F2328"/>
                </a:solidFill>
                <a:effectLst/>
                <a:latin typeface="-apple-system"/>
              </a:rPr>
            </a:br>
            <a:endParaRPr lang="en-IN" dirty="0"/>
          </a:p>
        </p:txBody>
      </p:sp>
    </p:spTree>
    <p:extLst>
      <p:ext uri="{BB962C8B-B14F-4D97-AF65-F5344CB8AC3E}">
        <p14:creationId xmlns:p14="http://schemas.microsoft.com/office/powerpoint/2010/main" val="294520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9890-EA0D-AF78-EA1B-37F1FD4609E2}"/>
              </a:ext>
            </a:extLst>
          </p:cNvPr>
          <p:cNvSpPr>
            <a:spLocks noGrp="1"/>
          </p:cNvSpPr>
          <p:nvPr>
            <p:ph type="title"/>
          </p:nvPr>
        </p:nvSpPr>
        <p:spPr>
          <a:xfrm>
            <a:off x="1739883" y="639193"/>
            <a:ext cx="6432568" cy="887766"/>
          </a:xfrm>
        </p:spPr>
        <p:txBody>
          <a:bodyPr>
            <a:normAutofit fontScale="90000"/>
          </a:bodyPr>
          <a:lstStyle/>
          <a:p>
            <a:pPr algn="ctr"/>
            <a:br>
              <a:rPr lang="en-IN" sz="4000" i="0" dirty="0">
                <a:solidFill>
                  <a:srgbClr val="1F2328"/>
                </a:solidFill>
                <a:effectLst/>
                <a:latin typeface="Calibri" panose="020F0502020204030204" pitchFamily="34" charset="0"/>
                <a:cs typeface="Calibri" panose="020F0502020204030204" pitchFamily="34" charset="0"/>
              </a:rPr>
            </a:br>
            <a:r>
              <a:rPr lang="en-IN" sz="4000" i="0" dirty="0">
                <a:solidFill>
                  <a:srgbClr val="1F2328"/>
                </a:solidFill>
                <a:effectLst/>
                <a:latin typeface="Calibri" panose="020F0502020204030204" pitchFamily="34" charset="0"/>
                <a:cs typeface="Calibri" panose="020F0502020204030204" pitchFamily="34" charset="0"/>
              </a:rPr>
              <a:t>Objectives</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5B6E36A1-6FB3-1BE5-8DF8-B804D07C3B87}"/>
              </a:ext>
            </a:extLst>
          </p:cNvPr>
          <p:cNvSpPr>
            <a:spLocks noGrp="1"/>
          </p:cNvSpPr>
          <p:nvPr>
            <p:ph idx="1"/>
          </p:nvPr>
        </p:nvSpPr>
        <p:spPr>
          <a:xfrm>
            <a:off x="681038" y="2441359"/>
            <a:ext cx="8543925" cy="4092606"/>
          </a:xfrm>
        </p:spPr>
        <p:txBody>
          <a:bodyPr>
            <a:normAutofit/>
          </a:bodyPr>
          <a:lstStyle/>
          <a:p>
            <a:pPr algn="just">
              <a:buFont typeface="Arial" panose="020B0604020202020204" pitchFamily="34" charset="0"/>
              <a:buChar char="•"/>
            </a:pPr>
            <a:r>
              <a:rPr lang="en-US" b="0" i="0" dirty="0">
                <a:solidFill>
                  <a:srgbClr val="1F2328"/>
                </a:solidFill>
                <a:effectLst/>
                <a:latin typeface="Calibri" panose="020F0502020204030204" pitchFamily="34" charset="0"/>
                <a:cs typeface="Calibri" panose="020F0502020204030204" pitchFamily="34" charset="0"/>
              </a:rPr>
              <a:t>Develop a predictive model: Create a machine learning model to predict movie ratings based on the provided dataset. This is essentially a regression problem, where we aim to estimate the numerical movie ratings based on various features.</a:t>
            </a:r>
          </a:p>
          <a:p>
            <a:pPr marL="0" indent="0" algn="just">
              <a:buNone/>
            </a:pPr>
            <a:endParaRPr lang="en-US" b="0" i="0" dirty="0">
              <a:solidFill>
                <a:srgbClr val="1F2328"/>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rgbClr val="1F2328"/>
                </a:solidFill>
                <a:effectLst/>
                <a:latin typeface="Calibri" panose="020F0502020204030204" pitchFamily="34" charset="0"/>
                <a:cs typeface="Calibri" panose="020F0502020204030204" pitchFamily="34" charset="0"/>
              </a:rPr>
              <a:t>Identify influential factors: Analyze the dataset to determine which factors (e.g., genre, director, actors) have the most significant impact on movie ratings.</a:t>
            </a:r>
          </a:p>
          <a:p>
            <a:pPr marL="0" indent="0" algn="just">
              <a:buNone/>
            </a:pPr>
            <a:endParaRPr lang="en-US" b="0" i="0" dirty="0">
              <a:solidFill>
                <a:srgbClr val="1F2328"/>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rgbClr val="1F2328"/>
                </a:solidFill>
                <a:effectLst/>
                <a:latin typeface="Calibri" panose="020F0502020204030204" pitchFamily="34" charset="0"/>
                <a:cs typeface="Calibri" panose="020F0502020204030204" pitchFamily="34" charset="0"/>
              </a:rPr>
              <a:t>Provide actionable insights: Offer insights to the film industry stakeholders to make informed decisions about movie production, casting, and marketing.</a:t>
            </a:r>
            <a:br>
              <a:rPr lang="en-US" b="0" i="0" dirty="0">
                <a:solidFill>
                  <a:srgbClr val="1F2328"/>
                </a:solidFill>
                <a:effectLst/>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842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C9BD-272A-E7D4-3F24-24101990A5C0}"/>
              </a:ext>
            </a:extLst>
          </p:cNvPr>
          <p:cNvSpPr>
            <a:spLocks noGrp="1"/>
          </p:cNvSpPr>
          <p:nvPr>
            <p:ph type="title"/>
          </p:nvPr>
        </p:nvSpPr>
        <p:spPr>
          <a:xfrm>
            <a:off x="1739883" y="568172"/>
            <a:ext cx="6432568" cy="870011"/>
          </a:xfrm>
        </p:spPr>
        <p:txBody>
          <a:bodyPr>
            <a:normAutofit fontScale="90000"/>
          </a:bodyPr>
          <a:lstStyle/>
          <a:p>
            <a:pPr algn="ctr"/>
            <a:r>
              <a:rPr kumimoji="0" lang="en-IN" sz="4000" b="0" i="0" u="none" strike="noStrike" kern="1200" cap="none" spc="0" normalizeH="0" baseline="0" noProof="0" dirty="0">
                <a:ln>
                  <a:noFill/>
                </a:ln>
                <a:solidFill>
                  <a:prstClr val="black"/>
                </a:solidFill>
                <a:effectLst/>
                <a:uLnTx/>
                <a:uFillTx/>
                <a:latin typeface="Calibri"/>
                <a:ea typeface="+mj-ea"/>
                <a:cs typeface="+mj-cs"/>
              </a:rPr>
              <a:t>Data Understanding</a:t>
            </a:r>
            <a:endParaRPr lang="en-IN" sz="4000" dirty="0"/>
          </a:p>
        </p:txBody>
      </p:sp>
      <p:sp>
        <p:nvSpPr>
          <p:cNvPr id="3" name="Content Placeholder 2">
            <a:extLst>
              <a:ext uri="{FF2B5EF4-FFF2-40B4-BE49-F238E27FC236}">
                <a16:creationId xmlns:a16="http://schemas.microsoft.com/office/drawing/2014/main" id="{62E9C0FA-32FD-A135-55B5-4ED11A094703}"/>
              </a:ext>
            </a:extLst>
          </p:cNvPr>
          <p:cNvSpPr>
            <a:spLocks noGrp="1"/>
          </p:cNvSpPr>
          <p:nvPr>
            <p:ph idx="1"/>
          </p:nvPr>
        </p:nvSpPr>
        <p:spPr>
          <a:xfrm>
            <a:off x="681038" y="2272683"/>
            <a:ext cx="8543925" cy="3846177"/>
          </a:xfrm>
        </p:spPr>
        <p:txBody>
          <a:bodyPr>
            <a:normAutofit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Dataset Source: </a:t>
            </a: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Kaggle (IMDb India Movies)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Key Features:</a:t>
            </a: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Name, Year, Duration, Genre</a:t>
            </a: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Rating (Target), Votes, Director</a:t>
            </a: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Actor 1, Actor 2, Actor 3</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Target Variable: Rating</a:t>
            </a:r>
          </a:p>
          <a:p>
            <a:pPr marL="0" indent="0">
              <a:buNone/>
            </a:pPr>
            <a:endParaRPr lang="en-IN" dirty="0"/>
          </a:p>
        </p:txBody>
      </p:sp>
    </p:spTree>
    <p:extLst>
      <p:ext uri="{BB962C8B-B14F-4D97-AF65-F5344CB8AC3E}">
        <p14:creationId xmlns:p14="http://schemas.microsoft.com/office/powerpoint/2010/main" val="14935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1378-F6C2-D1A9-4BC1-6396F7149F04}"/>
              </a:ext>
            </a:extLst>
          </p:cNvPr>
          <p:cNvSpPr>
            <a:spLocks noGrp="1"/>
          </p:cNvSpPr>
          <p:nvPr>
            <p:ph type="title"/>
          </p:nvPr>
        </p:nvSpPr>
        <p:spPr>
          <a:xfrm>
            <a:off x="1739143" y="497150"/>
            <a:ext cx="6872197" cy="861134"/>
          </a:xfrm>
        </p:spPr>
        <p:txBody>
          <a:bodyPr>
            <a:noAutofit/>
          </a:bodyPr>
          <a:lstStyle/>
          <a:p>
            <a:r>
              <a:rPr lang="en-IN" sz="3200" dirty="0">
                <a:latin typeface="Calibri" panose="020F0502020204030204" pitchFamily="34" charset="0"/>
                <a:cs typeface="Calibri" panose="020F0502020204030204" pitchFamily="34" charset="0"/>
              </a:rPr>
              <a:t>Tools and Technologies USED</a:t>
            </a:r>
          </a:p>
        </p:txBody>
      </p:sp>
      <p:sp>
        <p:nvSpPr>
          <p:cNvPr id="3" name="Content Placeholder 2">
            <a:extLst>
              <a:ext uri="{FF2B5EF4-FFF2-40B4-BE49-F238E27FC236}">
                <a16:creationId xmlns:a16="http://schemas.microsoft.com/office/drawing/2014/main" id="{84B3EAB2-A8C7-80A8-224D-6C2A55C21970}"/>
              </a:ext>
            </a:extLst>
          </p:cNvPr>
          <p:cNvSpPr>
            <a:spLocks noGrp="1"/>
          </p:cNvSpPr>
          <p:nvPr>
            <p:ph idx="1"/>
          </p:nvPr>
        </p:nvSpPr>
        <p:spPr>
          <a:xfrm>
            <a:off x="612559" y="1944210"/>
            <a:ext cx="8558074" cy="4749553"/>
          </a:xfrm>
        </p:spPr>
        <p:txBody>
          <a:bodyPr>
            <a:normAutofit fontScale="92500" lnSpcReduction="10000"/>
          </a:bodyPr>
          <a:lstStyle/>
          <a:p>
            <a:pPr algn="just"/>
            <a:r>
              <a:rPr lang="en-US" sz="2000" b="1" dirty="0">
                <a:latin typeface="Calibri" panose="020F0502020204030204" pitchFamily="34" charset="0"/>
                <a:cs typeface="Calibri" panose="020F0502020204030204" pitchFamily="34" charset="0"/>
              </a:rPr>
              <a:t>Programming Language</a:t>
            </a:r>
          </a:p>
          <a:p>
            <a:pPr marL="0" indent="0" algn="just">
              <a:buNone/>
            </a:pPr>
            <a:r>
              <a:rPr lang="en-US" sz="2000" b="1" dirty="0">
                <a:latin typeface="Calibri" panose="020F0502020204030204" pitchFamily="34" charset="0"/>
                <a:cs typeface="Calibri" panose="020F0502020204030204" pitchFamily="34" charset="0"/>
              </a:rPr>
              <a:t>- Python</a:t>
            </a:r>
            <a:r>
              <a:rPr lang="en-US" sz="2000" dirty="0">
                <a:latin typeface="Calibri" panose="020F0502020204030204" pitchFamily="34" charset="0"/>
                <a:cs typeface="Calibri" panose="020F0502020204030204" pitchFamily="34" charset="0"/>
              </a:rPr>
              <a:t>: The core language for the analysis and modeling.</a:t>
            </a:r>
          </a:p>
          <a:p>
            <a:pPr algn="just"/>
            <a:r>
              <a:rPr lang="en-US" sz="2000" b="1" dirty="0">
                <a:latin typeface="Calibri" panose="020F0502020204030204" pitchFamily="34" charset="0"/>
                <a:cs typeface="Calibri" panose="020F0502020204030204" pitchFamily="34" charset="0"/>
              </a:rPr>
              <a:t>Libraries for Data Analysis and Preprocessing</a:t>
            </a:r>
          </a:p>
          <a:p>
            <a:pPr marL="0" indent="0" algn="just">
              <a:buNone/>
            </a:pPr>
            <a:r>
              <a:rPr lang="en-US" sz="2000" b="1" dirty="0">
                <a:latin typeface="Calibri" panose="020F0502020204030204" pitchFamily="34" charset="0"/>
                <a:cs typeface="Calibri" panose="020F0502020204030204" pitchFamily="34" charset="0"/>
              </a:rPr>
              <a:t>- Pandas</a:t>
            </a:r>
            <a:r>
              <a:rPr lang="en-US" sz="2000" dirty="0">
                <a:latin typeface="Calibri" panose="020F0502020204030204" pitchFamily="34" charset="0"/>
                <a:cs typeface="Calibri" panose="020F0502020204030204" pitchFamily="34" charset="0"/>
              </a:rPr>
              <a:t>: For data manipulation and cleaning.</a:t>
            </a:r>
          </a:p>
          <a:p>
            <a:pPr marL="0" indent="0" algn="just">
              <a:buNone/>
            </a:pPr>
            <a:r>
              <a:rPr lang="en-US" sz="2000" b="1" dirty="0">
                <a:latin typeface="Calibri" panose="020F0502020204030204" pitchFamily="34" charset="0"/>
                <a:cs typeface="Calibri" panose="020F0502020204030204" pitchFamily="34" charset="0"/>
              </a:rPr>
              <a:t>- NumPy</a:t>
            </a:r>
            <a:r>
              <a:rPr lang="en-US" sz="2000" dirty="0">
                <a:latin typeface="Calibri" panose="020F0502020204030204" pitchFamily="34" charset="0"/>
                <a:cs typeface="Calibri" panose="020F0502020204030204" pitchFamily="34" charset="0"/>
              </a:rPr>
              <a:t>: For numerical computations.</a:t>
            </a:r>
          </a:p>
          <a:p>
            <a:pPr marL="0" indent="0" algn="just">
              <a:buNone/>
            </a:pPr>
            <a:r>
              <a:rPr lang="en-US" sz="2000" b="1" dirty="0">
                <a:latin typeface="Calibri" panose="020F0502020204030204" pitchFamily="34" charset="0"/>
                <a:cs typeface="Calibri" panose="020F0502020204030204" pitchFamily="34" charset="0"/>
              </a:rPr>
              <a:t>- Matplotlib/Seaborn</a:t>
            </a:r>
            <a:r>
              <a:rPr lang="en-US" sz="2000" dirty="0">
                <a:latin typeface="Calibri" panose="020F0502020204030204" pitchFamily="34" charset="0"/>
                <a:cs typeface="Calibri" panose="020F0502020204030204" pitchFamily="34" charset="0"/>
              </a:rPr>
              <a:t>: For data visualization.</a:t>
            </a:r>
          </a:p>
          <a:p>
            <a:pPr algn="just"/>
            <a:r>
              <a:rPr lang="en-US" sz="2000" b="1" dirty="0">
                <a:latin typeface="Calibri" panose="020F0502020204030204" pitchFamily="34" charset="0"/>
                <a:cs typeface="Calibri" panose="020F0502020204030204" pitchFamily="34" charset="0"/>
              </a:rPr>
              <a:t>Machine Learning and Model Building</a:t>
            </a:r>
          </a:p>
          <a:p>
            <a:pPr marL="0" indent="0" algn="just">
              <a:buNone/>
            </a:pPr>
            <a:r>
              <a:rPr lang="en-US" sz="2000" b="1" dirty="0">
                <a:latin typeface="Calibri" panose="020F0502020204030204" pitchFamily="34" charset="0"/>
                <a:cs typeface="Calibri" panose="020F0502020204030204" pitchFamily="34" charset="0"/>
              </a:rPr>
              <a:t>- Scikit-learn</a:t>
            </a:r>
            <a:r>
              <a:rPr lang="en-US" sz="2000" dirty="0">
                <a:latin typeface="Calibri" panose="020F0502020204030204" pitchFamily="34" charset="0"/>
                <a:cs typeface="Calibri" panose="020F0502020204030204" pitchFamily="34" charset="0"/>
              </a:rPr>
              <a:t>: For preprocessing, model training, and evaluation.</a:t>
            </a:r>
          </a:p>
          <a:p>
            <a:pPr marL="0" indent="0" algn="just">
              <a:buNone/>
            </a:pP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XGBoost</a:t>
            </a:r>
            <a:r>
              <a:rPr lang="en-US" sz="2000" b="1" dirty="0">
                <a:latin typeface="Calibri" panose="020F0502020204030204" pitchFamily="34" charset="0"/>
                <a:cs typeface="Calibri" panose="020F0502020204030204" pitchFamily="34" charset="0"/>
              </a:rPr>
              <a:t> or </a:t>
            </a:r>
            <a:r>
              <a:rPr lang="en-US" sz="2000" b="1" dirty="0" err="1">
                <a:latin typeface="Calibri" panose="020F0502020204030204" pitchFamily="34" charset="0"/>
                <a:cs typeface="Calibri" panose="020F0502020204030204" pitchFamily="34" charset="0"/>
              </a:rPr>
              <a:t>LightGBM</a:t>
            </a:r>
            <a:r>
              <a:rPr lang="en-US" sz="2000" dirty="0">
                <a:latin typeface="Calibri" panose="020F0502020204030204" pitchFamily="34" charset="0"/>
                <a:cs typeface="Calibri" panose="020F0502020204030204" pitchFamily="34" charset="0"/>
              </a:rPr>
              <a:t>: For gradient boosting techniques.</a:t>
            </a:r>
          </a:p>
          <a:p>
            <a:pPr algn="just"/>
            <a:r>
              <a:rPr lang="en-US" sz="2000" b="1" dirty="0">
                <a:latin typeface="Calibri" panose="020F0502020204030204" pitchFamily="34" charset="0"/>
                <a:cs typeface="Calibri" panose="020F0502020204030204" pitchFamily="34" charset="0"/>
              </a:rPr>
              <a:t>Others</a:t>
            </a:r>
          </a:p>
          <a:p>
            <a:pPr marL="0" indent="0" algn="just">
              <a:buNone/>
            </a:pP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Jupyter</a:t>
            </a:r>
            <a:r>
              <a:rPr lang="en-US" sz="2000" b="1" dirty="0">
                <a:latin typeface="Calibri" panose="020F0502020204030204" pitchFamily="34" charset="0"/>
                <a:cs typeface="Calibri" panose="020F0502020204030204" pitchFamily="34" charset="0"/>
              </a:rPr>
              <a:t> Notebook</a:t>
            </a:r>
            <a:r>
              <a:rPr lang="en-US" sz="2000" dirty="0">
                <a:latin typeface="Calibri" panose="020F0502020204030204" pitchFamily="34" charset="0"/>
                <a:cs typeface="Calibri" panose="020F0502020204030204" pitchFamily="34" charset="0"/>
              </a:rPr>
              <a:t>: Environment for writing code and documenting the project.</a:t>
            </a:r>
          </a:p>
          <a:p>
            <a:pPr marL="0" indent="0" algn="just">
              <a:buNone/>
            </a:pPr>
            <a:r>
              <a:rPr lang="en-US" sz="2000" b="1" dirty="0">
                <a:latin typeface="Calibri" panose="020F0502020204030204" pitchFamily="34" charset="0"/>
                <a:cs typeface="Calibri" panose="020F0502020204030204" pitchFamily="34" charset="0"/>
              </a:rPr>
              <a:t>- SciPy/</a:t>
            </a:r>
            <a:r>
              <a:rPr lang="en-US" sz="2000" b="1" dirty="0" err="1">
                <a:latin typeface="Calibri" panose="020F0502020204030204" pitchFamily="34" charset="0"/>
                <a:cs typeface="Calibri" panose="020F0502020204030204" pitchFamily="34" charset="0"/>
              </a:rPr>
              <a:t>Statsmodels</a:t>
            </a:r>
            <a:r>
              <a:rPr lang="en-US" sz="2000" dirty="0">
                <a:latin typeface="Calibri" panose="020F0502020204030204" pitchFamily="34" charset="0"/>
                <a:cs typeface="Calibri" panose="020F0502020204030204" pitchFamily="34" charset="0"/>
              </a:rPr>
              <a:t>: For statistical analysis.</a:t>
            </a:r>
          </a:p>
          <a:p>
            <a:pPr marL="0" indent="0">
              <a:buNone/>
            </a:pPr>
            <a:endParaRPr lang="en-IN" dirty="0"/>
          </a:p>
        </p:txBody>
      </p:sp>
    </p:spTree>
    <p:extLst>
      <p:ext uri="{BB962C8B-B14F-4D97-AF65-F5344CB8AC3E}">
        <p14:creationId xmlns:p14="http://schemas.microsoft.com/office/powerpoint/2010/main" val="64256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D656D8-54B4-BD39-F597-40DDCCA3257D}"/>
              </a:ext>
            </a:extLst>
          </p:cNvPr>
          <p:cNvSpPr>
            <a:spLocks noGrp="1"/>
          </p:cNvSpPr>
          <p:nvPr>
            <p:ph type="ctrTitle"/>
          </p:nvPr>
        </p:nvSpPr>
        <p:spPr>
          <a:xfrm>
            <a:off x="1238250" y="2281561"/>
            <a:ext cx="7429500" cy="1376039"/>
          </a:xfrm>
        </p:spPr>
        <p:txBody>
          <a:bodyPr>
            <a:normAutofit fontScale="90000"/>
          </a:bodyPr>
          <a:lstStyle/>
          <a:p>
            <a:r>
              <a:rPr lang="en-IN" sz="4800" dirty="0">
                <a:latin typeface="Calibri" panose="020F0502020204030204" pitchFamily="34" charset="0"/>
                <a:cs typeface="Calibri" panose="020F0502020204030204" pitchFamily="34" charset="0"/>
              </a:rPr>
              <a:t>Exploratory Data Analysis (EDA)</a:t>
            </a:r>
          </a:p>
        </p:txBody>
      </p:sp>
    </p:spTree>
    <p:extLst>
      <p:ext uri="{BB962C8B-B14F-4D97-AF65-F5344CB8AC3E}">
        <p14:creationId xmlns:p14="http://schemas.microsoft.com/office/powerpoint/2010/main" val="227228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3C19-FFC0-BEDF-523A-67BBBD929F4B}"/>
              </a:ext>
            </a:extLst>
          </p:cNvPr>
          <p:cNvSpPr>
            <a:spLocks noGrp="1"/>
          </p:cNvSpPr>
          <p:nvPr>
            <p:ph type="title"/>
          </p:nvPr>
        </p:nvSpPr>
        <p:spPr>
          <a:xfrm>
            <a:off x="681038" y="601980"/>
            <a:ext cx="8543925" cy="685282"/>
          </a:xfrm>
        </p:spPr>
        <p:txBody>
          <a:bodyPr>
            <a:normAutofit fontScale="90000"/>
          </a:bodyPr>
          <a:lstStyle/>
          <a:p>
            <a:pPr algn="ctr"/>
            <a:r>
              <a:rPr lang="en-IN" sz="3600" b="0" i="0" dirty="0">
                <a:solidFill>
                  <a:srgbClr val="1F2328"/>
                </a:solidFill>
                <a:effectLst/>
                <a:latin typeface="Calibri" panose="020F0502020204030204" pitchFamily="34" charset="0"/>
                <a:cs typeface="Calibri" panose="020F0502020204030204" pitchFamily="34" charset="0"/>
              </a:rPr>
              <a:t>Rating Analysis</a:t>
            </a:r>
            <a:endParaRPr lang="en-IN" sz="3600"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EE99C7B2-92D9-47D3-801A-686344F240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 y="1859280"/>
            <a:ext cx="5646420" cy="3970020"/>
          </a:xfrm>
        </p:spPr>
      </p:pic>
      <p:sp>
        <p:nvSpPr>
          <p:cNvPr id="9" name="TextBox 8">
            <a:extLst>
              <a:ext uri="{FF2B5EF4-FFF2-40B4-BE49-F238E27FC236}">
                <a16:creationId xmlns:a16="http://schemas.microsoft.com/office/drawing/2014/main" id="{F36BD38E-B31E-0F5C-FF7E-4C9F9BD5EB27}"/>
              </a:ext>
            </a:extLst>
          </p:cNvPr>
          <p:cNvSpPr txBox="1"/>
          <p:nvPr/>
        </p:nvSpPr>
        <p:spPr>
          <a:xfrm>
            <a:off x="5981700" y="2492279"/>
            <a:ext cx="3604260" cy="2854628"/>
          </a:xfrm>
          <a:prstGeom prst="rect">
            <a:avLst/>
          </a:prstGeom>
          <a:noFill/>
        </p:spPr>
        <p:txBody>
          <a:bodyPr wrap="square">
            <a:spAutoFit/>
          </a:bodyPr>
          <a:lstStyle/>
          <a:p>
            <a:pPr algn="just">
              <a:spcAft>
                <a:spcPts val="675"/>
              </a:spcAft>
              <a:buFont typeface="Arial" panose="020B0604020202020204" pitchFamily="34" charset="0"/>
              <a:buChar char="•"/>
            </a:pPr>
            <a:r>
              <a:rPr lang="en-US" b="0" i="0" dirty="0">
                <a:solidFill>
                  <a:srgbClr val="000000"/>
                </a:solidFill>
                <a:effectLst/>
                <a:latin typeface="Helvetica Neue"/>
              </a:rPr>
              <a:t> Rating Distribution: The histogram shows a slightly normal distribution with a peak around a 7 rating value.</a:t>
            </a:r>
          </a:p>
          <a:p>
            <a:pPr algn="just">
              <a:spcAft>
                <a:spcPts val="675"/>
              </a:spcAft>
              <a:buFont typeface="Arial" panose="020B0604020202020204" pitchFamily="34" charset="0"/>
              <a:buChar char="•"/>
            </a:pPr>
            <a:r>
              <a:rPr lang="en-US" b="0" i="0" dirty="0">
                <a:solidFill>
                  <a:srgbClr val="000000"/>
                </a:solidFill>
                <a:effectLst/>
                <a:latin typeface="Helvetica Neue"/>
              </a:rPr>
              <a:t> Common Rating Range falls between 5 to 7.</a:t>
            </a:r>
          </a:p>
          <a:p>
            <a:pPr algn="just">
              <a:spcAft>
                <a:spcPts val="675"/>
              </a:spcAft>
              <a:buFont typeface="Arial" panose="020B0604020202020204" pitchFamily="34" charset="0"/>
              <a:buChar char="•"/>
            </a:pPr>
            <a:r>
              <a:rPr lang="en-US" b="0" i="0" dirty="0">
                <a:solidFill>
                  <a:srgbClr val="000000"/>
                </a:solidFill>
                <a:effectLst/>
                <a:latin typeface="Helvetica Neue"/>
              </a:rPr>
              <a:t> All ratings are positive</a:t>
            </a:r>
          </a:p>
          <a:p>
            <a:pPr algn="just">
              <a:spcAft>
                <a:spcPts val="675"/>
              </a:spcAft>
              <a:buFont typeface="Arial" panose="020B0604020202020204" pitchFamily="34" charset="0"/>
              <a:buChar char="•"/>
            </a:pPr>
            <a:r>
              <a:rPr lang="en-US" b="0" i="0" dirty="0">
                <a:solidFill>
                  <a:srgbClr val="000000"/>
                </a:solidFill>
                <a:effectLst/>
                <a:latin typeface="Helvetica Neue"/>
              </a:rPr>
              <a:t> There are few movies rated below 2 and above 8</a:t>
            </a:r>
          </a:p>
        </p:txBody>
      </p:sp>
    </p:spTree>
    <p:extLst>
      <p:ext uri="{BB962C8B-B14F-4D97-AF65-F5344CB8AC3E}">
        <p14:creationId xmlns:p14="http://schemas.microsoft.com/office/powerpoint/2010/main" val="327133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080C-0CB8-4BE3-16D3-7EFDC533D514}"/>
              </a:ext>
            </a:extLst>
          </p:cNvPr>
          <p:cNvSpPr>
            <a:spLocks noGrp="1"/>
          </p:cNvSpPr>
          <p:nvPr>
            <p:ph type="title"/>
          </p:nvPr>
        </p:nvSpPr>
        <p:spPr>
          <a:xfrm>
            <a:off x="681038" y="495300"/>
            <a:ext cx="8543925" cy="685430"/>
          </a:xfrm>
        </p:spPr>
        <p:txBody>
          <a:bodyPr>
            <a:normAutofit fontScale="90000"/>
          </a:bodyPr>
          <a:lstStyle/>
          <a:p>
            <a:pPr algn="ctr"/>
            <a:r>
              <a:rPr lang="en-US" sz="4000" dirty="0">
                <a:latin typeface="Calibri" panose="020F0502020204030204" pitchFamily="34" charset="0"/>
                <a:cs typeface="Calibri" panose="020F0502020204030204" pitchFamily="34" charset="0"/>
              </a:rPr>
              <a:t>Votes Analysis</a:t>
            </a:r>
            <a:endParaRPr lang="en-IN" sz="4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377F0CCE-BDD6-E8BB-00E7-512BDDB1E9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01138"/>
            <a:ext cx="5946242" cy="4482411"/>
          </a:xfrm>
        </p:spPr>
      </p:pic>
      <p:sp>
        <p:nvSpPr>
          <p:cNvPr id="4" name="TextBox 3">
            <a:extLst>
              <a:ext uri="{FF2B5EF4-FFF2-40B4-BE49-F238E27FC236}">
                <a16:creationId xmlns:a16="http://schemas.microsoft.com/office/drawing/2014/main" id="{C63599E3-CEE7-D97C-F7BF-A2FD4397D01A}"/>
              </a:ext>
            </a:extLst>
          </p:cNvPr>
          <p:cNvSpPr txBox="1"/>
          <p:nvPr/>
        </p:nvSpPr>
        <p:spPr>
          <a:xfrm>
            <a:off x="6161203" y="1639953"/>
            <a:ext cx="3567259" cy="4412055"/>
          </a:xfrm>
          <a:prstGeom prst="rect">
            <a:avLst/>
          </a:prstGeom>
          <a:noFill/>
        </p:spPr>
        <p:txBody>
          <a:bodyPr wrap="square">
            <a:spAutoFit/>
          </a:bodyPr>
          <a:lstStyle/>
          <a:p>
            <a:pPr algn="just">
              <a:spcAft>
                <a:spcPts val="675"/>
              </a:spcAft>
              <a:buFont typeface="Arial" panose="020B0604020202020204" pitchFamily="34" charset="0"/>
              <a:buChar char="•"/>
            </a:pPr>
            <a:r>
              <a:rPr lang="en-US" b="0" i="0" dirty="0">
                <a:solidFill>
                  <a:srgbClr val="000000"/>
                </a:solidFill>
                <a:effectLst/>
                <a:latin typeface="Helvetica Neue"/>
              </a:rPr>
              <a:t> The distribution of votes is right-skewed, with the majority of movies receiving a relatively low number of votes. This suggests that many movies in the dataset may not be widely recognized or popular, as they have received fewer votes</a:t>
            </a:r>
          </a:p>
          <a:p>
            <a:pPr algn="just">
              <a:spcAft>
                <a:spcPts val="675"/>
              </a:spcAft>
              <a:buFont typeface="Arial" panose="020B0604020202020204" pitchFamily="34" charset="0"/>
              <a:buChar char="•"/>
            </a:pPr>
            <a:r>
              <a:rPr lang="en-US" dirty="0">
                <a:solidFill>
                  <a:srgbClr val="000000"/>
                </a:solidFill>
                <a:latin typeface="Helvetica Neue"/>
              </a:rPr>
              <a:t> </a:t>
            </a:r>
            <a:r>
              <a:rPr lang="en-US" b="0" i="0" dirty="0">
                <a:solidFill>
                  <a:srgbClr val="000000"/>
                </a:solidFill>
                <a:effectLst/>
                <a:latin typeface="Helvetica Neue"/>
              </a:rPr>
              <a:t>The long tail towards higher vote counts indicates that there are a smaller number of movies that have garnered a significant number of votes</a:t>
            </a:r>
          </a:p>
          <a:p>
            <a:pPr algn="just">
              <a:spcAft>
                <a:spcPts val="675"/>
              </a:spcAft>
              <a:buFont typeface="Arial" panose="020B0604020202020204" pitchFamily="34" charset="0"/>
              <a:buChar char="•"/>
            </a:pPr>
            <a:r>
              <a:rPr lang="en-US" dirty="0">
                <a:solidFill>
                  <a:srgbClr val="000000"/>
                </a:solidFill>
                <a:latin typeface="Helvetica Neue"/>
              </a:rPr>
              <a:t> </a:t>
            </a:r>
            <a:r>
              <a:rPr lang="en-US" b="0" i="0" dirty="0">
                <a:solidFill>
                  <a:srgbClr val="000000"/>
                </a:solidFill>
                <a:effectLst/>
                <a:latin typeface="Helvetica Neue"/>
              </a:rPr>
              <a:t>Popularity Range is between 0 and 50</a:t>
            </a:r>
          </a:p>
        </p:txBody>
      </p:sp>
    </p:spTree>
    <p:extLst>
      <p:ext uri="{BB962C8B-B14F-4D97-AF65-F5344CB8AC3E}">
        <p14:creationId xmlns:p14="http://schemas.microsoft.com/office/powerpoint/2010/main" val="24525004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486</TotalTime>
  <Words>1198</Words>
  <Application>Microsoft Office PowerPoint</Application>
  <PresentationFormat>A4 Paper (210x297 mm)</PresentationFormat>
  <Paragraphs>123</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Gill Sans MT</vt:lpstr>
      <vt:lpstr>Helvetica Neue</vt:lpstr>
      <vt:lpstr>Parcel</vt:lpstr>
      <vt:lpstr>Movie Rating Prediction with Python</vt:lpstr>
      <vt:lpstr>  Table of Contents  </vt:lpstr>
      <vt:lpstr>Project Overview</vt:lpstr>
      <vt:lpstr> Objectives </vt:lpstr>
      <vt:lpstr>Data Understanding</vt:lpstr>
      <vt:lpstr>Tools and Technologies USED</vt:lpstr>
      <vt:lpstr>Exploratory Data Analysis (EDA)</vt:lpstr>
      <vt:lpstr>Rating Analysis</vt:lpstr>
      <vt:lpstr>Votes Analysis</vt:lpstr>
      <vt:lpstr>Top 10 Directors with the Most Movies Directed</vt:lpstr>
      <vt:lpstr>Top 10 Actors with the Most Movie Appearances</vt:lpstr>
      <vt:lpstr>Top 10 Directors with the Highest-Rated Movies</vt:lpstr>
      <vt:lpstr>Top 10 Highly Rated Movie Genres</vt:lpstr>
      <vt:lpstr>Duration vs Rating</vt:lpstr>
      <vt:lpstr>Correlation Matrix</vt:lpstr>
      <vt:lpstr>Pairplot</vt:lpstr>
      <vt:lpstr>Modeling</vt:lpstr>
      <vt:lpstr>Model Evaluation</vt:lpstr>
      <vt:lpstr>PowerPoint Presentation</vt:lpstr>
      <vt:lpstr>Most Important Features</vt:lpstr>
      <vt:lpstr>Recommendations</vt:lpstr>
      <vt:lpstr>Conclusion</vt:lpstr>
      <vt:lpstr>Next Steps</vt:lpstr>
      <vt:lpstr> 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K Khanna</dc:creator>
  <cp:lastModifiedBy>S K Khanna</cp:lastModifiedBy>
  <cp:revision>2</cp:revision>
  <dcterms:created xsi:type="dcterms:W3CDTF">2024-12-05T07:27:48Z</dcterms:created>
  <dcterms:modified xsi:type="dcterms:W3CDTF">2024-12-09T06:04:15Z</dcterms:modified>
</cp:coreProperties>
</file>