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088311" cy="6857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12264" y="3355847"/>
            <a:ext cx="2819400" cy="3502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5375" y="1189228"/>
            <a:ext cx="8341248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9496" y="6395211"/>
            <a:ext cx="920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7F7F7F"/>
                </a:solidFill>
                <a:latin typeface="Trebuchet MS"/>
                <a:cs typeface="Trebuchet MS"/>
              </a:rPr>
              <a:t>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84535" y="3891210"/>
            <a:ext cx="128905" cy="2660015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700" spc="-5">
                <a:solidFill>
                  <a:srgbClr val="7F7F7F"/>
                </a:solidFill>
                <a:latin typeface="Trebuchet MS"/>
                <a:cs typeface="Trebuchet MS"/>
              </a:rPr>
              <a:t>Copyright </a:t>
            </a:r>
            <a:r>
              <a:rPr dirty="0" sz="700">
                <a:solidFill>
                  <a:srgbClr val="7F7F7F"/>
                </a:solidFill>
                <a:latin typeface="Trebuchet MS"/>
                <a:cs typeface="Trebuchet MS"/>
              </a:rPr>
              <a:t>© </a:t>
            </a:r>
            <a:r>
              <a:rPr dirty="0" sz="700" spc="-5">
                <a:solidFill>
                  <a:srgbClr val="7F7F7F"/>
                </a:solidFill>
                <a:latin typeface="Trebuchet MS"/>
                <a:cs typeface="Trebuchet MS"/>
              </a:rPr>
              <a:t>2020</a:t>
            </a:r>
            <a:r>
              <a:rPr dirty="0" sz="70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700" spc="-5">
                <a:solidFill>
                  <a:srgbClr val="7F7F7F"/>
                </a:solidFill>
                <a:latin typeface="Trebuchet MS"/>
                <a:cs typeface="Trebuchet MS"/>
              </a:rPr>
              <a:t>by</a:t>
            </a:r>
            <a:r>
              <a:rPr dirty="0" sz="700" spc="5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700" spc="-5">
                <a:solidFill>
                  <a:srgbClr val="7F7F7F"/>
                </a:solidFill>
                <a:latin typeface="Trebuchet MS"/>
                <a:cs typeface="Trebuchet MS"/>
              </a:rPr>
              <a:t>Boston</a:t>
            </a:r>
            <a:r>
              <a:rPr dirty="0" sz="700" spc="1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700" spc="-5">
                <a:solidFill>
                  <a:srgbClr val="7F7F7F"/>
                </a:solidFill>
                <a:latin typeface="Trebuchet MS"/>
                <a:cs typeface="Trebuchet MS"/>
              </a:rPr>
              <a:t>Consulting</a:t>
            </a:r>
            <a:r>
              <a:rPr dirty="0" sz="70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700" spc="-5">
                <a:solidFill>
                  <a:srgbClr val="7F7F7F"/>
                </a:solidFill>
                <a:latin typeface="Trebuchet MS"/>
                <a:cs typeface="Trebuchet MS"/>
              </a:rPr>
              <a:t>Group.</a:t>
            </a:r>
            <a:r>
              <a:rPr dirty="0" sz="700" spc="1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7F7F7F"/>
                </a:solidFill>
                <a:latin typeface="Trebuchet MS"/>
                <a:cs typeface="Trebuchet MS"/>
              </a:rPr>
              <a:t>All</a:t>
            </a:r>
            <a:r>
              <a:rPr dirty="0" sz="700" spc="5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700" spc="-5">
                <a:solidFill>
                  <a:srgbClr val="7F7F7F"/>
                </a:solidFill>
                <a:latin typeface="Trebuchet MS"/>
                <a:cs typeface="Trebuchet MS"/>
              </a:rPr>
              <a:t>rights</a:t>
            </a:r>
            <a:r>
              <a:rPr dirty="0" sz="700" spc="1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7F7F7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00" y="2467356"/>
            <a:ext cx="1791335" cy="183324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ct val="90200"/>
              </a:lnSpc>
              <a:spcBef>
                <a:spcPts val="475"/>
              </a:spcBef>
            </a:pPr>
            <a:r>
              <a:rPr dirty="0" sz="3200" spc="-5">
                <a:solidFill>
                  <a:srgbClr val="D4DF33"/>
                </a:solidFill>
                <a:latin typeface="Trebuchet MS"/>
                <a:cs typeface="Trebuchet MS"/>
              </a:rPr>
              <a:t>Ex</a:t>
            </a:r>
            <a:r>
              <a:rPr dirty="0" sz="3200" spc="5">
                <a:solidFill>
                  <a:srgbClr val="D4DF33"/>
                </a:solidFill>
                <a:latin typeface="Trebuchet MS"/>
                <a:cs typeface="Trebuchet MS"/>
              </a:rPr>
              <a:t>e</a:t>
            </a:r>
            <a:r>
              <a:rPr dirty="0" sz="3200">
                <a:solidFill>
                  <a:srgbClr val="D4DF33"/>
                </a:solidFill>
                <a:latin typeface="Trebuchet MS"/>
                <a:cs typeface="Trebuchet MS"/>
              </a:rPr>
              <a:t>cu</a:t>
            </a:r>
            <a:r>
              <a:rPr dirty="0" sz="3200" spc="5">
                <a:solidFill>
                  <a:srgbClr val="D4DF33"/>
                </a:solidFill>
                <a:latin typeface="Trebuchet MS"/>
                <a:cs typeface="Trebuchet MS"/>
              </a:rPr>
              <a:t>t</a:t>
            </a:r>
            <a:r>
              <a:rPr dirty="0" sz="3200">
                <a:solidFill>
                  <a:srgbClr val="D4DF33"/>
                </a:solidFill>
                <a:latin typeface="Trebuchet MS"/>
                <a:cs typeface="Trebuchet MS"/>
              </a:rPr>
              <a:t>i</a:t>
            </a:r>
            <a:r>
              <a:rPr dirty="0" sz="3200" spc="-5">
                <a:solidFill>
                  <a:srgbClr val="D4DF33"/>
                </a:solidFill>
                <a:latin typeface="Trebuchet MS"/>
                <a:cs typeface="Trebuchet MS"/>
              </a:rPr>
              <a:t>v</a:t>
            </a:r>
            <a:r>
              <a:rPr dirty="0" sz="3200">
                <a:solidFill>
                  <a:srgbClr val="D4DF33"/>
                </a:solidFill>
                <a:latin typeface="Trebuchet MS"/>
                <a:cs typeface="Trebuchet MS"/>
              </a:rPr>
              <a:t>e  </a:t>
            </a:r>
            <a:r>
              <a:rPr dirty="0" sz="3200">
                <a:solidFill>
                  <a:srgbClr val="D4DF33"/>
                </a:solidFill>
                <a:latin typeface="Trebuchet MS"/>
                <a:cs typeface="Trebuchet MS"/>
              </a:rPr>
              <a:t>summary </a:t>
            </a:r>
            <a:r>
              <a:rPr dirty="0" sz="3200" spc="-950">
                <a:solidFill>
                  <a:srgbClr val="D4DF33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D4DF33"/>
                </a:solidFill>
                <a:latin typeface="Trebuchet MS"/>
                <a:cs typeface="Trebuchet MS"/>
              </a:rPr>
              <a:t>model </a:t>
            </a:r>
            <a:r>
              <a:rPr dirty="0" sz="3200" spc="5">
                <a:solidFill>
                  <a:srgbClr val="D4DF33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D4DF33"/>
                </a:solidFill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702175">
              <a:lnSpc>
                <a:spcPct val="100000"/>
              </a:lnSpc>
              <a:spcBef>
                <a:spcPts val="100"/>
              </a:spcBef>
            </a:pPr>
            <a:r>
              <a:rPr dirty="0"/>
              <a:t>Churn</a:t>
            </a:r>
            <a:r>
              <a:rPr dirty="0" spc="-5"/>
              <a:t> </a:t>
            </a:r>
            <a:r>
              <a:rPr dirty="0"/>
              <a:t>is</a:t>
            </a:r>
            <a:r>
              <a:rPr dirty="0" spc="-5"/>
              <a:t> </a:t>
            </a:r>
            <a:r>
              <a:rPr dirty="0"/>
              <a:t>indeed</a:t>
            </a:r>
            <a:r>
              <a:rPr dirty="0" spc="-10"/>
              <a:t> </a:t>
            </a:r>
            <a:r>
              <a:rPr dirty="0"/>
              <a:t>high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SME division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15374" y="1466596"/>
            <a:ext cx="28543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Clr>
                <a:srgbClr val="28BA73"/>
              </a:buClr>
              <a:buChar char="•"/>
              <a:tabLst>
                <a:tab pos="228600" algn="l"/>
              </a:tabLst>
            </a:pP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9.7% across 14606</a:t>
            </a:r>
            <a:r>
              <a:rPr dirty="0" sz="1600" spc="-1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customers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5374" y="2713228"/>
            <a:ext cx="4507230" cy="101917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340"/>
              </a:spcBef>
            </a:pP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Predictive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model</a:t>
            </a:r>
            <a:r>
              <a:rPr dirty="0" sz="1600" spc="1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is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able</a:t>
            </a:r>
            <a:r>
              <a:rPr dirty="0" sz="1600" spc="1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to</a:t>
            </a:r>
            <a:r>
              <a:rPr dirty="0" sz="1600" spc="1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predict</a:t>
            </a:r>
            <a:r>
              <a:rPr dirty="0" sz="1600" spc="1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churn</a:t>
            </a:r>
            <a:r>
              <a:rPr dirty="0" sz="1600" spc="1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but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the </a:t>
            </a:r>
            <a:r>
              <a:rPr dirty="0" sz="1600" spc="-46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main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 driver</a:t>
            </a:r>
            <a:r>
              <a:rPr dirty="0" sz="1600" spc="1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is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not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customer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price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sensitivity</a:t>
            </a:r>
            <a:endParaRPr sz="1600">
              <a:latin typeface="Trebuchet MS"/>
              <a:cs typeface="Trebuchet MS"/>
            </a:endParaRPr>
          </a:p>
          <a:p>
            <a:pPr marL="228600" marR="156210" indent="-215900">
              <a:lnSpc>
                <a:spcPct val="100000"/>
              </a:lnSpc>
              <a:spcBef>
                <a:spcPts val="340"/>
              </a:spcBef>
              <a:buClr>
                <a:srgbClr val="28BA73"/>
              </a:buClr>
              <a:buChar char="•"/>
              <a:tabLst>
                <a:tab pos="228600" algn="l"/>
              </a:tabLst>
            </a:pP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Yearly</a:t>
            </a:r>
            <a:r>
              <a:rPr dirty="0" sz="1600" spc="1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consumption,</a:t>
            </a:r>
            <a:r>
              <a:rPr dirty="0" sz="1600" spc="1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forecasted</a:t>
            </a:r>
            <a:r>
              <a:rPr dirty="0" sz="1600" spc="2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consumption </a:t>
            </a:r>
            <a:r>
              <a:rPr dirty="0" sz="1600" spc="-47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and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net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margin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are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the 3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largest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 drivers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5374" y="4453635"/>
            <a:ext cx="4489450" cy="101600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148590">
              <a:lnSpc>
                <a:spcPts val="1680"/>
              </a:lnSpc>
              <a:spcBef>
                <a:spcPts val="355"/>
              </a:spcBef>
            </a:pP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Discount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strategy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 of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20%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is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effective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but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only 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if </a:t>
            </a:r>
            <a:r>
              <a:rPr dirty="0" sz="1600" spc="-47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targeted appropriately</a:t>
            </a:r>
            <a:endParaRPr sz="1600">
              <a:latin typeface="Trebuchet MS"/>
              <a:cs typeface="Trebuchet MS"/>
            </a:endParaRPr>
          </a:p>
          <a:p>
            <a:pPr marL="228600" marR="5080" indent="-215900">
              <a:lnSpc>
                <a:spcPct val="103800"/>
              </a:lnSpc>
              <a:spcBef>
                <a:spcPts val="200"/>
              </a:spcBef>
              <a:buClr>
                <a:srgbClr val="28BA73"/>
              </a:buClr>
              <a:buChar char="•"/>
              <a:tabLst>
                <a:tab pos="228600" algn="l"/>
              </a:tabLst>
            </a:pP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Offer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discount</a:t>
            </a:r>
            <a:r>
              <a:rPr dirty="0" sz="1600" spc="1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to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only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to</a:t>
            </a:r>
            <a:r>
              <a:rPr dirty="0" sz="1600" spc="1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high-value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customers </a:t>
            </a:r>
            <a:r>
              <a:rPr dirty="0" sz="1600" spc="-46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with high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churn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probability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85944" y="1057655"/>
            <a:ext cx="1195070" cy="4456430"/>
            <a:chOff x="4885944" y="1057655"/>
            <a:chExt cx="1195070" cy="44564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4" y="1057655"/>
              <a:ext cx="1194815" cy="8564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816" y="2703576"/>
              <a:ext cx="957072" cy="10607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6904" y="4404359"/>
              <a:ext cx="1072896" cy="11094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2023-12-25T11:30:03Z</dcterms:created>
  <dcterms:modified xsi:type="dcterms:W3CDTF">2023-12-25T11:30:03Z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2021-12-09T00:00:00Z</vt:filetime>
  </property>
  <property fmtid="{D5CDD505-2E9C-101B-9397-08002B2CF9AE}" pid="3" name="LastSaved">
    <vt:filetime>2023-12-25T00:00:00Z</vt:filetime>
  </property>
</Properties>
</file>