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6"/>
  </p:notesMasterIdLst>
  <p:sldIdLst>
    <p:sldId id="256" r:id="rId2"/>
    <p:sldId id="271" r:id="rId3"/>
    <p:sldId id="272" r:id="rId4"/>
    <p:sldId id="259" r:id="rId5"/>
    <p:sldId id="260" r:id="rId6"/>
    <p:sldId id="261" r:id="rId7"/>
    <p:sldId id="262" r:id="rId8"/>
    <p:sldId id="269" r:id="rId9"/>
    <p:sldId id="264" r:id="rId10"/>
    <p:sldId id="270" r:id="rId11"/>
    <p:sldId id="274" r:id="rId12"/>
    <p:sldId id="265" r:id="rId13"/>
    <p:sldId id="273"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p:cViewPr varScale="1">
        <p:scale>
          <a:sx n="90" d="100"/>
          <a:sy n="90" d="100"/>
        </p:scale>
        <p:origin x="-23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1D8BD707-D9CF-40AE-B4C6-C98DA3205C09}" type="datetimeFigureOut">
              <a:rPr lang="en-US" smtClean="0"/>
              <a:pPr/>
              <a:t>8/29/2024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8/29/2024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8/29/2024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8/29/2024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8/29/2024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8/29/2024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8/29/2024</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400" y="6096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14600" y="2971800"/>
            <a:ext cx="8610600" cy="2862322"/>
          </a:xfrm>
          <a:prstGeom prst="rect">
            <a:avLst/>
          </a:prstGeom>
          <a:noFill/>
        </p:spPr>
        <p:txBody>
          <a:bodyPr wrap="square" rtlCol="0">
            <a:spAutoFit/>
          </a:bodyPr>
          <a:lstStyle/>
          <a:p>
            <a:r>
              <a:rPr lang="en-US" sz="3000" dirty="0"/>
              <a:t>STUDENT NAME: S.AJAY</a:t>
            </a:r>
          </a:p>
          <a:p>
            <a:r>
              <a:rPr lang="en-US" sz="3000" dirty="0"/>
              <a:t>REGISTER </a:t>
            </a:r>
            <a:r>
              <a:rPr lang="en-US" sz="3000" dirty="0" err="1"/>
              <a:t>NO:User</a:t>
            </a:r>
            <a:r>
              <a:rPr lang="en-US" sz="3000" dirty="0"/>
              <a:t> ID-autunm110312201220</a:t>
            </a:r>
          </a:p>
          <a:p>
            <a:r>
              <a:rPr lang="en-US" sz="3000" dirty="0"/>
              <a:t>1E729D29C990F449255480D1B38252FD</a:t>
            </a:r>
          </a:p>
          <a:p>
            <a:r>
              <a:rPr lang="en-US" sz="3000" dirty="0"/>
              <a:t>DEPARTMENT:III B.COM(GENERAL)</a:t>
            </a:r>
          </a:p>
          <a:p>
            <a:r>
              <a:rPr lang="en-US" sz="3000" dirty="0"/>
              <a:t>COLLEGE  : D.R.B.C.C.C.HINDU COLLEGE</a:t>
            </a:r>
          </a:p>
          <a:p>
            <a:r>
              <a:rPr lang="en-US" sz="3000" dirty="0"/>
              <a:t>           </a:t>
            </a:r>
            <a:endParaRPr lang="en-IN" sz="3000" dirty="0"/>
          </a:p>
        </p:txBody>
      </p:sp>
      <p:sp>
        <p:nvSpPr>
          <p:cNvPr id="12" name="Rectangle 11"/>
          <p:cNvSpPr/>
          <p:nvPr/>
        </p:nvSpPr>
        <p:spPr>
          <a:xfrm>
            <a:off x="228600" y="1905000"/>
            <a:ext cx="11658600" cy="76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305342"/>
            <a:ext cx="8382000" cy="3693319"/>
          </a:xfrm>
          <a:prstGeom prst="rect">
            <a:avLst/>
          </a:prstGeom>
        </p:spPr>
        <p:txBody>
          <a:bodyPr wrap="square">
            <a:spAutoFit/>
          </a:bodyPr>
          <a:lstStyle/>
          <a:p>
            <a:r>
              <a:rPr lang="en-US" dirty="0"/>
              <a:t>"5. **Add Data Labels** (optional):   - You can add data labels to your chart to show exact values by right-clicking on the lines in the chart and selecting `Add Data Labels`.</a:t>
            </a:r>
          </a:p>
          <a:p>
            <a:r>
              <a:rPr lang="en-US" dirty="0"/>
              <a:t>6. **Linear </a:t>
            </a:r>
            <a:r>
              <a:rPr lang="en-US" dirty="0" err="1"/>
              <a:t>Trendline</a:t>
            </a:r>
            <a:r>
              <a:rPr lang="en-US" dirty="0"/>
              <a:t>**:   - If you want to include a linear </a:t>
            </a:r>
            <a:r>
              <a:rPr lang="en-US" dirty="0" err="1"/>
              <a:t>trendline</a:t>
            </a:r>
            <a:r>
              <a:rPr lang="en-US" dirty="0"/>
              <a:t> for any of the series (e.g., "VERY HIGH"), click on that line in the chart, then select `Add </a:t>
            </a:r>
            <a:r>
              <a:rPr lang="en-US" dirty="0" err="1"/>
              <a:t>Trendline</a:t>
            </a:r>
            <a:r>
              <a:rPr lang="en-US" dirty="0"/>
              <a:t>`. Choose `Linear` from the options.</a:t>
            </a:r>
          </a:p>
          <a:p>
            <a:r>
              <a:rPr lang="en-US" dirty="0"/>
              <a:t>7. **Save Your Work**:   - Ensure you save the Excel file frequently to avoid losing any data.### </a:t>
            </a:r>
          </a:p>
          <a:p>
            <a:r>
              <a:rPr lang="en-US" dirty="0"/>
              <a:t>Additional Tips:- **Filtering Data**: You can filter your data by using the drop-down menus in your pivot table or by applying filters in the original data range.- **Formatting**: Use cell formatting to make the table and chart more visually appealing (e.g., adjusting font size, color, and border styles).If you need more specific help with your project, you can describe the exact part you're working on, and I can guide you further!</a:t>
            </a:r>
          </a:p>
        </p:txBody>
      </p:sp>
      <p:sp>
        <p:nvSpPr>
          <p:cNvPr id="5" name="Rectangle 4"/>
          <p:cNvSpPr/>
          <p:nvPr/>
        </p:nvSpPr>
        <p:spPr>
          <a:xfrm>
            <a:off x="1143000" y="468868"/>
            <a:ext cx="2647584" cy="369332"/>
          </a:xfrm>
          <a:prstGeom prst="rect">
            <a:avLst/>
          </a:prstGeom>
        </p:spPr>
        <p:txBody>
          <a:bodyPr wrap="none">
            <a:spAutoFit/>
          </a:bodyPr>
          <a:lstStyle/>
          <a:p>
            <a:r>
              <a:rPr lang="en-US" b="1" spc="15" dirty="0">
                <a:latin typeface="Trebuchet MS"/>
                <a:cs typeface="Trebuchet MS"/>
              </a:rPr>
              <a:t>M</a:t>
            </a:r>
            <a:r>
              <a:rPr lang="en-US" b="1" dirty="0">
                <a:latin typeface="Trebuchet MS"/>
                <a:cs typeface="Trebuchet MS"/>
              </a:rPr>
              <a:t>O</a:t>
            </a:r>
            <a:r>
              <a:rPr lang="en-US" b="1" spc="-15" dirty="0">
                <a:latin typeface="Trebuchet MS"/>
                <a:cs typeface="Trebuchet MS"/>
              </a:rPr>
              <a:t>D</a:t>
            </a:r>
            <a:r>
              <a:rPr lang="en-US" b="1" spc="-35" dirty="0">
                <a:latin typeface="Trebuchet MS"/>
                <a:cs typeface="Trebuchet MS"/>
              </a:rPr>
              <a:t>E</a:t>
            </a:r>
            <a:r>
              <a:rPr lang="en-US" b="1" spc="-30" dirty="0">
                <a:latin typeface="Trebuchet MS"/>
                <a:cs typeface="Trebuchet MS"/>
              </a:rPr>
              <a:t>LL</a:t>
            </a:r>
            <a:r>
              <a:rPr lang="en-US" b="1" spc="-5" dirty="0">
                <a:latin typeface="Trebuchet MS"/>
                <a:cs typeface="Trebuchet MS"/>
              </a:rPr>
              <a:t>I</a:t>
            </a:r>
            <a:r>
              <a:rPr lang="en-US" b="1" spc="30" dirty="0">
                <a:latin typeface="Trebuchet MS"/>
                <a:cs typeface="Trebuchet MS"/>
              </a:rPr>
              <a:t>N</a:t>
            </a:r>
            <a:r>
              <a:rPr lang="en-US" b="1" spc="5" dirty="0">
                <a:latin typeface="Trebuchet MS"/>
                <a:cs typeface="Trebuchet MS"/>
              </a:rPr>
              <a:t>G APPROACH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92D38-E69E-2372-B365-7BB2C04A5939}"/>
              </a:ext>
            </a:extLst>
          </p:cNvPr>
          <p:cNvSpPr>
            <a:spLocks noGrp="1"/>
          </p:cNvSpPr>
          <p:nvPr>
            <p:ph idx="1"/>
          </p:nvPr>
        </p:nvSpPr>
        <p:spPr/>
        <p:txBody>
          <a:bodyPr/>
          <a:lstStyle/>
          <a:p>
            <a:r>
              <a:rPr lang="en-US" dirty="0"/>
              <a:t> •The formula used in the solution is •=IFS(Z8&gt;=5, “VERY HIGH" ,z8&gt;=4, “HIGH " Z8&gt;-3, “MED", “TRUE", "LOW") 10</a:t>
            </a:r>
          </a:p>
        </p:txBody>
      </p:sp>
      <p:sp>
        <p:nvSpPr>
          <p:cNvPr id="5" name="TextBox 4">
            <a:extLst>
              <a:ext uri="{FF2B5EF4-FFF2-40B4-BE49-F238E27FC236}">
                <a16:creationId xmlns:a16="http://schemas.microsoft.com/office/drawing/2014/main" id="{00206DC3-27CB-A312-C6C5-6D068512F982}"/>
              </a:ext>
            </a:extLst>
          </p:cNvPr>
          <p:cNvSpPr txBox="1"/>
          <p:nvPr/>
        </p:nvSpPr>
        <p:spPr>
          <a:xfrm>
            <a:off x="867350" y="593208"/>
            <a:ext cx="6102656" cy="369332"/>
          </a:xfrm>
          <a:prstGeom prst="rect">
            <a:avLst/>
          </a:prstGeom>
          <a:noFill/>
        </p:spPr>
        <p:txBody>
          <a:bodyPr wrap="square">
            <a:spAutoFit/>
          </a:bodyPr>
          <a:lstStyle/>
          <a:p>
            <a:r>
              <a:rPr lang="en-US" dirty="0"/>
              <a:t>THE "WOW" IN OUR SOLUTION</a:t>
            </a:r>
          </a:p>
        </p:txBody>
      </p:sp>
    </p:spTree>
    <p:extLst>
      <p:ext uri="{BB962C8B-B14F-4D97-AF65-F5344CB8AC3E}">
        <p14:creationId xmlns:p14="http://schemas.microsoft.com/office/powerpoint/2010/main" val="25992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1" name="TextBox 10">
            <a:extLst>
              <a:ext uri="{FF2B5EF4-FFF2-40B4-BE49-F238E27FC236}">
                <a16:creationId xmlns:a16="http://schemas.microsoft.com/office/drawing/2014/main" id="{919E2E49-37A1-50A9-CA0E-210E338F7589}"/>
              </a:ext>
            </a:extLst>
          </p:cNvPr>
          <p:cNvSpPr txBox="1"/>
          <p:nvPr/>
        </p:nvSpPr>
        <p:spPr>
          <a:xfrm>
            <a:off x="3050241" y="2279320"/>
            <a:ext cx="6100482" cy="369332"/>
          </a:xfrm>
          <a:prstGeom prst="rect">
            <a:avLst/>
          </a:prstGeom>
          <a:noFill/>
        </p:spPr>
        <p:txBody>
          <a:bodyPr wrap="square">
            <a:spAutoFit/>
          </a:bodyPr>
          <a:lstStyle/>
          <a:p>
            <a:r>
              <a:rPr lang="en-US" dirty="0"/>
              <a:t>.</a:t>
            </a:r>
            <a:endParaRPr lang="en-IN" dirty="0"/>
          </a:p>
        </p:txBody>
      </p:sp>
      <p:sp>
        <p:nvSpPr>
          <p:cNvPr id="8" name="TextBox 7">
            <a:extLst>
              <a:ext uri="{FF2B5EF4-FFF2-40B4-BE49-F238E27FC236}">
                <a16:creationId xmlns:a16="http://schemas.microsoft.com/office/drawing/2014/main" id="{730FCE20-64E2-2FAC-29BD-EFB245F7464D}"/>
              </a:ext>
            </a:extLst>
          </p:cNvPr>
          <p:cNvSpPr txBox="1"/>
          <p:nvPr/>
        </p:nvSpPr>
        <p:spPr>
          <a:xfrm>
            <a:off x="746335" y="1143634"/>
            <a:ext cx="6106902" cy="2031325"/>
          </a:xfrm>
          <a:prstGeom prst="rect">
            <a:avLst/>
          </a:prstGeom>
          <a:noFill/>
        </p:spPr>
        <p:txBody>
          <a:bodyPr wrap="square">
            <a:spAutoFit/>
          </a:bodyPr>
          <a:lstStyle/>
          <a:p>
            <a:r>
              <a:rPr lang="en-US" dirty="0"/>
              <a:t>The analysis reveals significant variations in performance levels across different departments. Some departments have a balanced distribution across performance levels, while others have more extreme variations. The trend analysis for the VERY HIGH performance level shows a linear pattern, indicating a need for strategic focus on departments with consistently low performance levels.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pic>
        <p:nvPicPr>
          <p:cNvPr id="3" name="Picture 2">
            <a:extLst>
              <a:ext uri="{FF2B5EF4-FFF2-40B4-BE49-F238E27FC236}">
                <a16:creationId xmlns:a16="http://schemas.microsoft.com/office/drawing/2014/main" id="{58406512-0C51-3660-1D70-70354F2DE6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3429000"/>
            <a:ext cx="6277374" cy="30521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6EF42D8-C4E2-ED83-B727-541C71000B61}"/>
              </a:ext>
            </a:extLst>
          </p:cNvPr>
          <p:cNvSpPr txBox="1"/>
          <p:nvPr/>
        </p:nvSpPr>
        <p:spPr>
          <a:xfrm>
            <a:off x="3051328" y="2422542"/>
            <a:ext cx="6102656" cy="2031325"/>
          </a:xfrm>
          <a:prstGeom prst="rect">
            <a:avLst/>
          </a:prstGeom>
          <a:noFill/>
        </p:spPr>
        <p:txBody>
          <a:bodyPr wrap="square">
            <a:spAutoFit/>
          </a:bodyPr>
          <a:lstStyle/>
          <a:p>
            <a:r>
              <a:rPr lang="en-US" dirty="0"/>
              <a:t>The project successfully identifies the performance distribution across departments, highlighting areas that require attention. The results suggest that while some departments excel, others may need targeted interventions to boost performance. This data-driven approach provides actionable insights for HR and management, ultimately leading to improved organizational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5000" y="2667000"/>
            <a:ext cx="7960641" cy="584775"/>
          </a:xfrm>
          <a:prstGeom prst="rect">
            <a:avLst/>
          </a:prstGeom>
        </p:spPr>
        <p:txBody>
          <a:bodyPr wrap="none">
            <a:spAutoFit/>
          </a:bodyPr>
          <a:lstStyle/>
          <a:p>
            <a:r>
              <a:rPr lang="en-US" sz="32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3200" dirty="0">
              <a:solidFill>
                <a:srgbClr val="7030A0"/>
              </a:solidFill>
              <a:latin typeface="Times New Roman" panose="02020603050405020304" pitchFamily="18" charset="0"/>
              <a:cs typeface="Times New Roman" panose="02020603050405020304" pitchFamily="18" charset="0"/>
            </a:endParaRPr>
          </a:p>
        </p:txBody>
      </p:sp>
      <p:sp>
        <p:nvSpPr>
          <p:cNvPr id="4" name="Rectangle 3"/>
          <p:cNvSpPr/>
          <p:nvPr/>
        </p:nvSpPr>
        <p:spPr>
          <a:xfrm>
            <a:off x="533400" y="152400"/>
            <a:ext cx="4057393" cy="830997"/>
          </a:xfrm>
          <a:prstGeom prst="rect">
            <a:avLst/>
          </a:prstGeom>
        </p:spPr>
        <p:txBody>
          <a:bodyPr wrap="none">
            <a:spAutoFit/>
          </a:bodyPr>
          <a:lstStyle/>
          <a:p>
            <a:r>
              <a:rPr lang="en-US" sz="4800" spc="5" dirty="0"/>
              <a:t>PROJECT</a:t>
            </a:r>
            <a:r>
              <a:rPr lang="en-US" sz="4800" spc="-85" dirty="0"/>
              <a:t> </a:t>
            </a:r>
            <a:r>
              <a:rPr lang="en-US" sz="4800" spc="25" dirty="0"/>
              <a:t>TITLE</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304800"/>
            <a:ext cx="1990160" cy="707886"/>
          </a:xfrm>
          <a:prstGeom prst="rect">
            <a:avLst/>
          </a:prstGeom>
        </p:spPr>
        <p:txBody>
          <a:bodyPr wrap="none">
            <a:spAutoFit/>
          </a:bodyPr>
          <a:lstStyle/>
          <a:p>
            <a:r>
              <a:rPr lang="en-US" sz="4000" spc="25" dirty="0"/>
              <a:t>A</a:t>
            </a:r>
            <a:r>
              <a:rPr lang="en-US" sz="4000" spc="-5" dirty="0"/>
              <a:t>G</a:t>
            </a:r>
            <a:r>
              <a:rPr lang="en-US" sz="4000" spc="-35" dirty="0"/>
              <a:t>E</a:t>
            </a:r>
            <a:r>
              <a:rPr lang="en-US" sz="4000" spc="15" dirty="0"/>
              <a:t>N</a:t>
            </a:r>
            <a:r>
              <a:rPr lang="en-US" sz="4000" dirty="0"/>
              <a:t>DA</a:t>
            </a:r>
          </a:p>
        </p:txBody>
      </p:sp>
      <p:sp>
        <p:nvSpPr>
          <p:cNvPr id="4" name="Rectangle 3"/>
          <p:cNvSpPr/>
          <p:nvPr/>
        </p:nvSpPr>
        <p:spPr>
          <a:xfrm>
            <a:off x="3048000" y="1997839"/>
            <a:ext cx="6096000" cy="4401205"/>
          </a:xfrm>
          <a:prstGeom prst="rect">
            <a:avLst/>
          </a:prstGeom>
        </p:spPr>
        <p:txBody>
          <a:bodyPr>
            <a:spAutoFit/>
          </a:bodyPr>
          <a:lstStyle/>
          <a:p>
            <a:endParaRPr lang="en-US" sz="28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Modelling</a:t>
            </a:r>
            <a:r>
              <a:rPr lang="en-US" sz="2800" dirty="0">
                <a:solidFill>
                  <a:srgbClr val="0D0D0D"/>
                </a:solidFill>
                <a:latin typeface="Times New Roman" panose="02020603050405020304" pitchFamily="18" charset="0"/>
                <a:cs typeface="Times New Roman" panose="02020603050405020304" pitchFamily="18" charset="0"/>
              </a:rPr>
              <a:t> Approach</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1143000" y="6477000"/>
            <a:ext cx="2143125" cy="200025"/>
          </a:xfrm>
          <a:prstGeom prst="rect">
            <a:avLst/>
          </a:prstGeom>
        </p:spPr>
      </p:pic>
      <p:sp>
        <p:nvSpPr>
          <p:cNvPr id="11" name="TextBox 10">
            <a:extLst>
              <a:ext uri="{FF2B5EF4-FFF2-40B4-BE49-F238E27FC236}">
                <a16:creationId xmlns:a16="http://schemas.microsoft.com/office/drawing/2014/main" id="{9296B315-448F-CEFC-2D85-D38556CD3363}"/>
              </a:ext>
            </a:extLst>
          </p:cNvPr>
          <p:cNvSpPr txBox="1"/>
          <p:nvPr/>
        </p:nvSpPr>
        <p:spPr>
          <a:xfrm>
            <a:off x="685800" y="2568476"/>
            <a:ext cx="6165476" cy="2308324"/>
          </a:xfrm>
          <a:prstGeom prst="rect">
            <a:avLst/>
          </a:prstGeom>
          <a:noFill/>
        </p:spPr>
        <p:txBody>
          <a:bodyPr wrap="square">
            <a:spAutoFit/>
          </a:bodyPr>
          <a:lstStyle/>
          <a:p>
            <a:r>
              <a:rPr lang="en-IN" dirty="0"/>
              <a:t>         Organizations need to effectively monitor and evaluate employee performance across various departments to ensure consistent productivity and identify areas that require improvement. However, it can be challenging to track, </a:t>
            </a:r>
            <a:r>
              <a:rPr lang="en-IN" dirty="0" err="1"/>
              <a:t>analyze</a:t>
            </a:r>
            <a:r>
              <a:rPr lang="en-IN" dirty="0"/>
              <a:t>, and compare performance levels across different teams. The primary issue is determining how to categorize and quantify these performance levels to make informed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178BC05-F4B4-DB69-2B28-E2082D92488D}"/>
              </a:ext>
            </a:extLst>
          </p:cNvPr>
          <p:cNvSpPr txBox="1"/>
          <p:nvPr/>
        </p:nvSpPr>
        <p:spPr>
          <a:xfrm>
            <a:off x="3051328" y="2284042"/>
            <a:ext cx="6102656" cy="2308324"/>
          </a:xfrm>
          <a:prstGeom prst="rect">
            <a:avLst/>
          </a:prstGeom>
          <a:noFill/>
        </p:spPr>
        <p:txBody>
          <a:bodyPr wrap="square">
            <a:spAutoFit/>
          </a:bodyPr>
          <a:lstStyle/>
          <a:p>
            <a:r>
              <a:rPr lang="en-US" dirty="0"/>
              <a:t>This project aims to analyze employee performance levels across different departments within an organization. By categorizing performance into four levels—HIGH, LOW, MED, and VERY HIGH—the analysis provides a clear understanding of the distribution of performance across the teams. This data-driven approach helps identify patterns, trends, and potential areas of concern, allowing management to make informed decisions to enhance overall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2A8D49B7-88CC-0C68-6A6A-E72CFF16BAAE}"/>
              </a:ext>
            </a:extLst>
          </p:cNvPr>
          <p:cNvSpPr txBox="1"/>
          <p:nvPr/>
        </p:nvSpPr>
        <p:spPr>
          <a:xfrm>
            <a:off x="3051328" y="2422542"/>
            <a:ext cx="6102656" cy="2031325"/>
          </a:xfrm>
          <a:prstGeom prst="rect">
            <a:avLst/>
          </a:prstGeom>
          <a:noFill/>
        </p:spPr>
        <p:txBody>
          <a:bodyPr wrap="square">
            <a:spAutoFit/>
          </a:bodyPr>
          <a:lstStyle/>
          <a:p>
            <a:r>
              <a:rPr lang="en-US" dirty="0"/>
              <a:t>The end users of this project </a:t>
            </a:r>
            <a:r>
              <a:rPr lang="en-US" dirty="0" err="1"/>
              <a:t>include:HR</a:t>
            </a:r>
            <a:r>
              <a:rPr lang="en-US" dirty="0"/>
              <a:t> Managers: To identify teams that may need additional support or </a:t>
            </a:r>
            <a:r>
              <a:rPr lang="en-US" dirty="0" err="1"/>
              <a:t>resources.Department</a:t>
            </a:r>
            <a:r>
              <a:rPr lang="en-US" dirty="0"/>
              <a:t> Heads: To gain insights into their team's </a:t>
            </a:r>
            <a:r>
              <a:rPr lang="en-US" dirty="0" err="1"/>
              <a:t>performance.Top</a:t>
            </a:r>
            <a:r>
              <a:rPr lang="en-US" dirty="0"/>
              <a:t> Management: To make strategic decisions regarding workforce </a:t>
            </a:r>
            <a:r>
              <a:rPr lang="en-US" dirty="0" err="1"/>
              <a:t>optimization.Employee</a:t>
            </a:r>
            <a:r>
              <a:rPr lang="en-US" dirty="0"/>
              <a:t> Development Teams: To target specific training programs based on performance gaps.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FD74A417-67FC-DACE-D738-7F5259F100EA}"/>
              </a:ext>
            </a:extLst>
          </p:cNvPr>
          <p:cNvSpPr txBox="1"/>
          <p:nvPr/>
        </p:nvSpPr>
        <p:spPr>
          <a:xfrm>
            <a:off x="3051328" y="2284042"/>
            <a:ext cx="6102656" cy="2308324"/>
          </a:xfrm>
          <a:prstGeom prst="rect">
            <a:avLst/>
          </a:prstGeom>
          <a:noFill/>
        </p:spPr>
        <p:txBody>
          <a:bodyPr wrap="square">
            <a:spAutoFit/>
          </a:bodyPr>
          <a:lstStyle/>
          <a:p>
            <a:r>
              <a:rPr lang="en-US" dirty="0"/>
              <a:t>Our solution involves creating a detailed dataset that categorizes employee performance levels across various departments. We used data visualization techniques to represent this information clearly. By using a pivot table and line chart, we can quickly identify trends, outliers, and potential areas of improvement. We propose using this analysis to guide decisions related to employee development, resource allocation, and overall organizational strategy.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4E4D5A5-C4B4-C5CF-0090-60A99EA48F7F}"/>
              </a:ext>
            </a:extLst>
          </p:cNvPr>
          <p:cNvSpPr txBox="1"/>
          <p:nvPr/>
        </p:nvSpPr>
        <p:spPr>
          <a:xfrm>
            <a:off x="3051328" y="2422542"/>
            <a:ext cx="6102656" cy="2031325"/>
          </a:xfrm>
          <a:prstGeom prst="rect">
            <a:avLst/>
          </a:prstGeom>
          <a:noFill/>
        </p:spPr>
        <p:txBody>
          <a:bodyPr wrap="square">
            <a:spAutoFit/>
          </a:bodyPr>
          <a:lstStyle/>
          <a:p>
            <a:r>
              <a:rPr lang="en-US" dirty="0"/>
              <a:t>The dataset consists of performance data categorized into four levels—HIGH, LOW, MED, and VERY HIGH—across different departments labeled as BPC, CCDR, EW, MSC, etc. The data captures the frequency count of employees at each performance level within these departments, providing a comprehensive view of team performance across the organization.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4" y="291147"/>
            <a:ext cx="9547226"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APPROACH</a:t>
            </a:r>
            <a:endParaRPr sz="4800" dirty="0">
              <a:latin typeface="Trebuchet MS"/>
              <a:cs typeface="Trebuchet MS"/>
            </a:endParaRPr>
          </a:p>
        </p:txBody>
      </p:sp>
      <p:sp>
        <p:nvSpPr>
          <p:cNvPr id="3" name="TextBox 2">
            <a:extLst>
              <a:ext uri="{FF2B5EF4-FFF2-40B4-BE49-F238E27FC236}">
                <a16:creationId xmlns:a16="http://schemas.microsoft.com/office/drawing/2014/main" id="{B4099824-3150-7448-1783-F2D6A5B0FFF4}"/>
              </a:ext>
            </a:extLst>
          </p:cNvPr>
          <p:cNvSpPr txBox="1"/>
          <p:nvPr/>
        </p:nvSpPr>
        <p:spPr>
          <a:xfrm>
            <a:off x="0" y="1266885"/>
            <a:ext cx="11168162" cy="5355312"/>
          </a:xfrm>
          <a:prstGeom prst="rect">
            <a:avLst/>
          </a:prstGeom>
          <a:noFill/>
        </p:spPr>
        <p:txBody>
          <a:bodyPr wrap="square">
            <a:spAutoFit/>
          </a:bodyPr>
          <a:lstStyle/>
          <a:p>
            <a:r>
              <a:rPr lang="en-US" dirty="0"/>
              <a:t>Steps to Create the Table and Chart in Excel:</a:t>
            </a:r>
          </a:p>
          <a:p>
            <a:pPr marL="342900" indent="-342900">
              <a:buAutoNum type="arabicPeriod"/>
            </a:pPr>
            <a:r>
              <a:rPr lang="en-US" dirty="0"/>
              <a:t>**Open Excel**:   - Launch Microsoft Excel and open your file "NM project" to work with the data.</a:t>
            </a:r>
          </a:p>
          <a:p>
            <a:pPr marL="342900" indent="-342900">
              <a:buAutoNum type="arabicPeriod"/>
            </a:pPr>
            <a:endParaRPr lang="en-US" dirty="0"/>
          </a:p>
          <a:p>
            <a:pPr marL="342900" indent="-342900"/>
            <a:r>
              <a:rPr lang="en-US" dirty="0"/>
              <a:t>2. **Input the Data**:   - In the first step, ensure that your data is entered correctly in a table format. Each category (e.g., BPC, CCDR, EW, etc.) should be in one column, with corresponding values for "HIGH," "LOW," "MED," and "VERY HIGH" in the rows.</a:t>
            </a:r>
          </a:p>
          <a:p>
            <a:pPr marL="342900" indent="-342900"/>
            <a:endParaRPr lang="en-US" dirty="0"/>
          </a:p>
          <a:p>
            <a:pPr marL="342900" indent="-342900"/>
            <a:r>
              <a:rPr lang="en-US" dirty="0"/>
              <a:t>3. **Create a Pivot Table (if needed)**:   - **Select your data**: Highlight the data you want to include.   - **Insert Pivot Table**: Go to the `Insert` tab on the ribbon, then select `PivotTable`. Choose whether to place it in a new worksheet or the existing one.   - **Configure the Pivot Table**: Drag and drop the necessary fields to the `Rows`, `Columns`, and `Values` areas to display counts for each category under the "HIGH," "LOW," "MED," and "VERY HIGH" labels.</a:t>
            </a:r>
          </a:p>
          <a:p>
            <a:pPr marL="342900" indent="-342900"/>
            <a:endParaRPr lang="en-US" dirty="0"/>
          </a:p>
          <a:p>
            <a:pPr marL="342900" indent="-342900"/>
            <a:r>
              <a:rPr lang="en-US" dirty="0"/>
              <a:t>4. **Insert the Chart**:   - **Select your data range**: Highlight the range of cells that include the data you want to visualize.   - **Insert a Line Chart**: Go to the `Insert` tab, select `Line or Area Chart`, and choose the line chart option. This will plot your data with the different categories on the X-axis and their corresponding values on the Y-axis.   - **Customize the Chart**:      - Add a title by clicking on the chart title and typing in "Employee Data Set" or your desired title.     - Customize the chart lines and markers if necessary by right-clicking on them and choosing "Format Data Series.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241</TotalTime>
  <Words>1030</Words>
  <Application>Microsoft Office PowerPoint</Application>
  <PresentationFormat>Widescreen</PresentationFormat>
  <Paragraphs>58</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Trek</vt:lpstr>
      <vt:lpstr>Employee Data Analysis using Excel  </vt:lpstr>
      <vt:lpstr>PowerPoint Presentation</vt:lpstr>
      <vt:lpstr>PowerPoint Presentation</vt:lpstr>
      <vt:lpstr>PROBLEM STATEMENT</vt:lpstr>
      <vt:lpstr>PROJECT OVERVIEW</vt:lpstr>
      <vt:lpstr>WHO ARE THE END USERS?</vt:lpstr>
      <vt:lpstr>OUR SOLUTION AND ITS VALUE PROPOSITION</vt:lpstr>
      <vt:lpstr>Dataset Description</vt:lpstr>
      <vt:lpstr>PowerPoint Presentation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Ajay Ajay</cp:lastModifiedBy>
  <cp:revision>33</cp:revision>
  <dcterms:created xsi:type="dcterms:W3CDTF">2024-03-29T15:07:22Z</dcterms:created>
  <dcterms:modified xsi:type="dcterms:W3CDTF">2024-08-29T10:40:17Z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