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90" r:id="rId5"/>
    <p:sldId id="291" r:id="rId6"/>
    <p:sldId id="295" r:id="rId7"/>
    <p:sldId id="292" r:id="rId8"/>
    <p:sldId id="293" r:id="rId9"/>
    <p:sldId id="296" r:id="rId10"/>
    <p:sldId id="297" r:id="rId11"/>
    <p:sldId id="305" r:id="rId12"/>
    <p:sldId id="300" r:id="rId13"/>
    <p:sldId id="306" r:id="rId14"/>
    <p:sldId id="298" r:id="rId15"/>
    <p:sldId id="299" r:id="rId16"/>
    <p:sldId id="302" r:id="rId17"/>
    <p:sldId id="303" r:id="rId18"/>
    <p:sldId id="307" r:id="rId19"/>
    <p:sldId id="304" r:id="rId20"/>
    <p:sldId id="26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0400"/>
    <a:srgbClr val="0BF806"/>
    <a:srgbClr val="D72DD7"/>
    <a:srgbClr val="1506CA"/>
    <a:srgbClr val="F2ED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sorterViewPr>
    <p:cViewPr>
      <p:scale>
        <a:sx n="100" d="100"/>
        <a:sy n="100" d="100"/>
      </p:scale>
      <p:origin x="0" y="-40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6000" b="1"/>
            </a:lvl1pPr>
          </a:lstStyle>
          <a:p>
            <a:r>
              <a:rPr lang="en-US" dirty="0"/>
              <a:t>[Method]</a:t>
            </a:r>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[Method]</a:t>
            </a:r>
          </a:p>
          <a:p>
            <a:r>
              <a:rPr lang="en-US" dirty="0"/>
              <a:t>[Your name]</a:t>
            </a:r>
          </a:p>
          <a:p>
            <a:r>
              <a:rPr lang="en-US" dirty="0"/>
              <a:t>[Presentation date]</a:t>
            </a:r>
          </a:p>
        </p:txBody>
      </p:sp>
      <p:sp>
        <p:nvSpPr>
          <p:cNvPr id="4" name="Date Placeholder 3"/>
          <p:cNvSpPr>
            <a:spLocks noGrp="1"/>
          </p:cNvSpPr>
          <p:nvPr>
            <p:ph type="dt" sz="half" idx="10"/>
          </p:nvPr>
        </p:nvSpPr>
        <p:spPr/>
        <p:txBody>
          <a:bodyPr/>
          <a:lstStyle/>
          <a:p>
            <a:fld id="{97996451-D6BA-4265-ADAE-0287C5D07339}"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1E810-4D48-457B-8E5B-AA799206C4F1}" type="slidenum">
              <a:rPr lang="en-US" smtClean="0"/>
              <a:t>‹#›</a:t>
            </a:fld>
            <a:endParaRPr lang="en-US"/>
          </a:p>
        </p:txBody>
      </p:sp>
    </p:spTree>
    <p:extLst>
      <p:ext uri="{BB962C8B-B14F-4D97-AF65-F5344CB8AC3E}">
        <p14:creationId xmlns:p14="http://schemas.microsoft.com/office/powerpoint/2010/main" val="1161848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996451-D6BA-4265-ADAE-0287C5D07339}"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1E810-4D48-457B-8E5B-AA799206C4F1}" type="slidenum">
              <a:rPr lang="en-US" smtClean="0"/>
              <a:t>‹#›</a:t>
            </a:fld>
            <a:endParaRPr lang="en-US"/>
          </a:p>
        </p:txBody>
      </p:sp>
    </p:spTree>
    <p:extLst>
      <p:ext uri="{BB962C8B-B14F-4D97-AF65-F5344CB8AC3E}">
        <p14:creationId xmlns:p14="http://schemas.microsoft.com/office/powerpoint/2010/main" val="2578658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996451-D6BA-4265-ADAE-0287C5D07339}"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1E810-4D48-457B-8E5B-AA799206C4F1}" type="slidenum">
              <a:rPr lang="en-US" smtClean="0"/>
              <a:t>‹#›</a:t>
            </a:fld>
            <a:endParaRPr lang="en-US"/>
          </a:p>
        </p:txBody>
      </p:sp>
    </p:spTree>
    <p:extLst>
      <p:ext uri="{BB962C8B-B14F-4D97-AF65-F5344CB8AC3E}">
        <p14:creationId xmlns:p14="http://schemas.microsoft.com/office/powerpoint/2010/main" val="1690462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02/12/2018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914089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02/12/2018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3783741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744CE3-0875-4B69-89C0-6F72D8139561}" type="datetimeFigureOut">
              <a:rPr lang="en-GB" smtClean="0"/>
              <a:t>02/12/2018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548726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6744CE3-0875-4B69-89C0-6F72D8139561}" type="datetimeFigureOut">
              <a:rPr lang="en-GB" smtClean="0"/>
              <a:t>02/12/2018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3296887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6744CE3-0875-4B69-89C0-6F72D8139561}" type="datetimeFigureOut">
              <a:rPr lang="en-GB" smtClean="0"/>
              <a:t>02/12/2018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73303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6744CE3-0875-4B69-89C0-6F72D8139561}" type="datetimeFigureOut">
              <a:rPr lang="en-GB" smtClean="0"/>
              <a:t>02/12/2018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1495589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44CE3-0875-4B69-89C0-6F72D8139561}" type="datetimeFigureOut">
              <a:rPr lang="en-GB" smtClean="0"/>
              <a:t>02/12/2018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239100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996451-D6BA-4265-ADAE-0287C5D07339}"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1E810-4D48-457B-8E5B-AA799206C4F1}" type="slidenum">
              <a:rPr lang="en-US" smtClean="0"/>
              <a:t>‹#›</a:t>
            </a:fld>
            <a:endParaRPr lang="en-US"/>
          </a:p>
        </p:txBody>
      </p:sp>
    </p:spTree>
    <p:extLst>
      <p:ext uri="{BB962C8B-B14F-4D97-AF65-F5344CB8AC3E}">
        <p14:creationId xmlns:p14="http://schemas.microsoft.com/office/powerpoint/2010/main" val="1002860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96451-D6BA-4265-ADAE-0287C5D07339}"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1E810-4D48-457B-8E5B-AA799206C4F1}" type="slidenum">
              <a:rPr lang="en-US" smtClean="0"/>
              <a:t>‹#›</a:t>
            </a:fld>
            <a:endParaRPr lang="en-US"/>
          </a:p>
        </p:txBody>
      </p:sp>
    </p:spTree>
    <p:extLst>
      <p:ext uri="{BB962C8B-B14F-4D97-AF65-F5344CB8AC3E}">
        <p14:creationId xmlns:p14="http://schemas.microsoft.com/office/powerpoint/2010/main" val="4044917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96451-D6BA-4265-ADAE-0287C5D07339}"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21E810-4D48-457B-8E5B-AA799206C4F1}" type="slidenum">
              <a:rPr lang="en-US" smtClean="0"/>
              <a:t>‹#›</a:t>
            </a:fld>
            <a:endParaRPr lang="en-US"/>
          </a:p>
        </p:txBody>
      </p:sp>
    </p:spTree>
    <p:extLst>
      <p:ext uri="{BB962C8B-B14F-4D97-AF65-F5344CB8AC3E}">
        <p14:creationId xmlns:p14="http://schemas.microsoft.com/office/powerpoint/2010/main" val="175429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96451-D6BA-4265-ADAE-0287C5D07339}" type="datetimeFigureOut">
              <a:rPr lang="en-US" smtClean="0"/>
              <a:t>12/2/2018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21E810-4D48-457B-8E5B-AA799206C4F1}" type="slidenum">
              <a:rPr lang="en-US" smtClean="0"/>
              <a:t>‹#›</a:t>
            </a:fld>
            <a:endParaRPr lang="en-US"/>
          </a:p>
        </p:txBody>
      </p:sp>
    </p:spTree>
    <p:extLst>
      <p:ext uri="{BB962C8B-B14F-4D97-AF65-F5344CB8AC3E}">
        <p14:creationId xmlns:p14="http://schemas.microsoft.com/office/powerpoint/2010/main" val="869150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7996451-D6BA-4265-ADAE-0287C5D07339}" type="datetimeFigureOut">
              <a:rPr lang="en-US" smtClean="0"/>
              <a:t>12/2/2018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21E810-4D48-457B-8E5B-AA799206C4F1}" type="slidenum">
              <a:rPr lang="en-US" smtClean="0"/>
              <a:t>‹#›</a:t>
            </a:fld>
            <a:endParaRPr lang="en-US"/>
          </a:p>
        </p:txBody>
      </p:sp>
    </p:spTree>
    <p:extLst>
      <p:ext uri="{BB962C8B-B14F-4D97-AF65-F5344CB8AC3E}">
        <p14:creationId xmlns:p14="http://schemas.microsoft.com/office/powerpoint/2010/main" val="3377869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996451-D6BA-4265-ADAE-0287C5D07339}" type="datetimeFigureOut">
              <a:rPr lang="en-US" smtClean="0"/>
              <a:t>12/2/2018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21E810-4D48-457B-8E5B-AA799206C4F1}" type="slidenum">
              <a:rPr lang="en-US" smtClean="0"/>
              <a:t>‹#›</a:t>
            </a:fld>
            <a:endParaRPr lang="en-US"/>
          </a:p>
        </p:txBody>
      </p:sp>
    </p:spTree>
    <p:extLst>
      <p:ext uri="{BB962C8B-B14F-4D97-AF65-F5344CB8AC3E}">
        <p14:creationId xmlns:p14="http://schemas.microsoft.com/office/powerpoint/2010/main" val="1551035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996451-D6BA-4265-ADAE-0287C5D07339}"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21E810-4D48-457B-8E5B-AA799206C4F1}" type="slidenum">
              <a:rPr lang="en-US" smtClean="0"/>
              <a:t>‹#›</a:t>
            </a:fld>
            <a:endParaRPr lang="en-US"/>
          </a:p>
        </p:txBody>
      </p:sp>
    </p:spTree>
    <p:extLst>
      <p:ext uri="{BB962C8B-B14F-4D97-AF65-F5344CB8AC3E}">
        <p14:creationId xmlns:p14="http://schemas.microsoft.com/office/powerpoint/2010/main" val="1386683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996451-D6BA-4265-ADAE-0287C5D07339}"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21E810-4D48-457B-8E5B-AA799206C4F1}" type="slidenum">
              <a:rPr lang="en-US" smtClean="0"/>
              <a:t>‹#›</a:t>
            </a:fld>
            <a:endParaRPr lang="en-US"/>
          </a:p>
        </p:txBody>
      </p:sp>
    </p:spTree>
    <p:extLst>
      <p:ext uri="{BB962C8B-B14F-4D97-AF65-F5344CB8AC3E}">
        <p14:creationId xmlns:p14="http://schemas.microsoft.com/office/powerpoint/2010/main" val="3877429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996451-D6BA-4265-ADAE-0287C5D07339}" type="datetimeFigureOut">
              <a:rPr lang="en-US" smtClean="0"/>
              <a:t>12/2/2018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21E810-4D48-457B-8E5B-AA799206C4F1}" type="slidenum">
              <a:rPr lang="en-US" smtClean="0"/>
              <a:t>‹#›</a:t>
            </a:fld>
            <a:endParaRPr lang="en-US"/>
          </a:p>
        </p:txBody>
      </p:sp>
    </p:spTree>
    <p:extLst>
      <p:ext uri="{BB962C8B-B14F-4D97-AF65-F5344CB8AC3E}">
        <p14:creationId xmlns:p14="http://schemas.microsoft.com/office/powerpoint/2010/main" val="1012950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44CE3-0875-4B69-89C0-6F72D8139561}" type="datetimeFigureOut">
              <a:rPr lang="en-GB" smtClean="0"/>
              <a:t>02/12/2018</a:t>
            </a:fld>
            <a:endParaRPr lang="en-GB"/>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ADB20D-508E-4C6D-A9E4-257D5607B0F6}" type="slidenum">
              <a:rPr lang="en-GB" smtClean="0"/>
              <a:t>‹#›</a:t>
            </a:fld>
            <a:endParaRPr lang="en-GB"/>
          </a:p>
        </p:txBody>
      </p:sp>
    </p:spTree>
    <p:extLst>
      <p:ext uri="{BB962C8B-B14F-4D97-AF65-F5344CB8AC3E}">
        <p14:creationId xmlns:p14="http://schemas.microsoft.com/office/powerpoint/2010/main" val="9016075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 Id="rId5" Type="http://schemas.openxmlformats.org/officeDocument/2006/relationships/image" Target="../media/image18.jpeg"/><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Multivariate Analysis</a:t>
            </a:r>
          </a:p>
        </p:txBody>
      </p:sp>
      <p:sp>
        <p:nvSpPr>
          <p:cNvPr id="3" name="Subtitle 2"/>
          <p:cNvSpPr>
            <a:spLocks noGrp="1"/>
          </p:cNvSpPr>
          <p:nvPr>
            <p:ph type="subTitle" idx="1"/>
          </p:nvPr>
        </p:nvSpPr>
        <p:spPr/>
        <p:txBody>
          <a:bodyPr/>
          <a:lstStyle/>
          <a:p>
            <a:endParaRPr lang="en-US" dirty="0"/>
          </a:p>
          <a:p>
            <a:r>
              <a:rPr lang="en-US" dirty="0"/>
              <a:t>Ajay</a:t>
            </a:r>
          </a:p>
          <a:p>
            <a:r>
              <a:rPr lang="en-US" dirty="0"/>
              <a:t>	</a:t>
            </a:r>
          </a:p>
        </p:txBody>
      </p:sp>
    </p:spTree>
    <p:extLst>
      <p:ext uri="{BB962C8B-B14F-4D97-AF65-F5344CB8AC3E}">
        <p14:creationId xmlns:p14="http://schemas.microsoft.com/office/powerpoint/2010/main" val="2573513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generated with high confidence">
            <a:extLst>
              <a:ext uri="{FF2B5EF4-FFF2-40B4-BE49-F238E27FC236}">
                <a16:creationId xmlns:a16="http://schemas.microsoft.com/office/drawing/2014/main" id="{458A1DE8-7EB6-4A8F-B499-635609745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793" y="-61079"/>
            <a:ext cx="10770165" cy="6980158"/>
          </a:xfrm>
          <a:prstGeom prst="rect">
            <a:avLst/>
          </a:prstGeom>
        </p:spPr>
      </p:pic>
      <p:sp>
        <p:nvSpPr>
          <p:cNvPr id="7" name="TextBox 6">
            <a:extLst>
              <a:ext uri="{FF2B5EF4-FFF2-40B4-BE49-F238E27FC236}">
                <a16:creationId xmlns:a16="http://schemas.microsoft.com/office/drawing/2014/main" id="{B82F08AE-87CC-492A-8171-9ABEB0A1311D}"/>
              </a:ext>
            </a:extLst>
          </p:cNvPr>
          <p:cNvSpPr txBox="1"/>
          <p:nvPr/>
        </p:nvSpPr>
        <p:spPr>
          <a:xfrm>
            <a:off x="2928280" y="623217"/>
            <a:ext cx="879793" cy="1015663"/>
          </a:xfrm>
          <a:prstGeom prst="rect">
            <a:avLst/>
          </a:prstGeom>
          <a:noFill/>
        </p:spPr>
        <p:txBody>
          <a:bodyPr wrap="none" rtlCol="0">
            <a:spAutoFit/>
          </a:bodyPr>
          <a:lstStyle/>
          <a:p>
            <a:r>
              <a:rPr lang="en-US" sz="1200" b="1" dirty="0">
                <a:solidFill>
                  <a:srgbClr val="F2ED39"/>
                </a:solidFill>
              </a:rPr>
              <a:t>Job Level 1</a:t>
            </a:r>
            <a:endParaRPr lang="en-US" sz="1200" b="1" dirty="0">
              <a:solidFill>
                <a:srgbClr val="1506CA"/>
              </a:solidFill>
            </a:endParaRPr>
          </a:p>
          <a:p>
            <a:r>
              <a:rPr lang="en-US" sz="1200" b="1" dirty="0">
                <a:solidFill>
                  <a:srgbClr val="1506CA"/>
                </a:solidFill>
              </a:rPr>
              <a:t>Job Level 2</a:t>
            </a:r>
            <a:endParaRPr lang="en-US" sz="1200" b="1" dirty="0">
              <a:solidFill>
                <a:srgbClr val="D72DD7"/>
              </a:solidFill>
            </a:endParaRPr>
          </a:p>
          <a:p>
            <a:r>
              <a:rPr lang="en-US" sz="1200" b="1" dirty="0">
                <a:solidFill>
                  <a:srgbClr val="D72DD7"/>
                </a:solidFill>
              </a:rPr>
              <a:t>Job Level 3</a:t>
            </a:r>
            <a:endParaRPr lang="en-US" sz="1200" b="1" dirty="0">
              <a:solidFill>
                <a:srgbClr val="0BF806"/>
              </a:solidFill>
            </a:endParaRPr>
          </a:p>
          <a:p>
            <a:r>
              <a:rPr lang="en-US" sz="1200" b="1" dirty="0">
                <a:solidFill>
                  <a:srgbClr val="0BF806"/>
                </a:solidFill>
              </a:rPr>
              <a:t>Job Level 4</a:t>
            </a:r>
            <a:endParaRPr lang="en-US" sz="1200" b="1" dirty="0">
              <a:solidFill>
                <a:srgbClr val="D80400"/>
              </a:solidFill>
            </a:endParaRPr>
          </a:p>
          <a:p>
            <a:r>
              <a:rPr lang="en-US" sz="1200" b="1" dirty="0">
                <a:solidFill>
                  <a:srgbClr val="D80400"/>
                </a:solidFill>
              </a:rPr>
              <a:t>Job Level 5</a:t>
            </a:r>
            <a:endParaRPr lang="en-US" sz="1200" b="1" dirty="0">
              <a:solidFill>
                <a:srgbClr val="F2ED39"/>
              </a:solidFill>
            </a:endParaRPr>
          </a:p>
        </p:txBody>
      </p:sp>
    </p:spTree>
    <p:extLst>
      <p:ext uri="{BB962C8B-B14F-4D97-AF65-F5344CB8AC3E}">
        <p14:creationId xmlns:p14="http://schemas.microsoft.com/office/powerpoint/2010/main" val="3379826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9B3E43D-3BCB-46D8-8D22-AF895E4D9DC0}"/>
              </a:ext>
            </a:extLst>
          </p:cNvPr>
          <p:cNvSpPr/>
          <p:nvPr/>
        </p:nvSpPr>
        <p:spPr>
          <a:xfrm>
            <a:off x="423857" y="2253006"/>
            <a:ext cx="1650040" cy="78242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u="sng" dirty="0" err="1"/>
              <a:t>DiCA</a:t>
            </a:r>
            <a:endParaRPr lang="en-US" sz="2800" b="1" u="sng" dirty="0"/>
          </a:p>
        </p:txBody>
      </p:sp>
      <p:sp>
        <p:nvSpPr>
          <p:cNvPr id="5" name="Rectangle 4">
            <a:extLst>
              <a:ext uri="{FF2B5EF4-FFF2-40B4-BE49-F238E27FC236}">
                <a16:creationId xmlns:a16="http://schemas.microsoft.com/office/drawing/2014/main" id="{8091A46C-191D-4C02-92ED-CC8F96D36488}"/>
              </a:ext>
            </a:extLst>
          </p:cNvPr>
          <p:cNvSpPr/>
          <p:nvPr/>
        </p:nvSpPr>
        <p:spPr>
          <a:xfrm>
            <a:off x="225894" y="4263272"/>
            <a:ext cx="2177941" cy="14493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Again we bin the data as done during MCA</a:t>
            </a:r>
          </a:p>
        </p:txBody>
      </p:sp>
      <p:pic>
        <p:nvPicPr>
          <p:cNvPr id="3" name="Picture 2" descr="A close up of a map&#10;&#10;Description generated with very high confidence">
            <a:extLst>
              <a:ext uri="{FF2B5EF4-FFF2-40B4-BE49-F238E27FC236}">
                <a16:creationId xmlns:a16="http://schemas.microsoft.com/office/drawing/2014/main" id="{EE991A90-C66C-46DC-A2B0-E921EF3B69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2486" y="1145357"/>
            <a:ext cx="8049627" cy="5227163"/>
          </a:xfrm>
          <a:prstGeom prst="rect">
            <a:avLst/>
          </a:prstGeom>
        </p:spPr>
      </p:pic>
    </p:spTree>
    <p:extLst>
      <p:ext uri="{BB962C8B-B14F-4D97-AF65-F5344CB8AC3E}">
        <p14:creationId xmlns:p14="http://schemas.microsoft.com/office/powerpoint/2010/main" val="1302737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generated with very high confidence">
            <a:extLst>
              <a:ext uri="{FF2B5EF4-FFF2-40B4-BE49-F238E27FC236}">
                <a16:creationId xmlns:a16="http://schemas.microsoft.com/office/drawing/2014/main" id="{D58D8F43-4472-45DB-A4A6-77FE244408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774" y="1097596"/>
            <a:ext cx="6821170" cy="4429443"/>
          </a:xfrm>
          <a:prstGeom prst="rect">
            <a:avLst/>
          </a:prstGeom>
        </p:spPr>
      </p:pic>
      <p:sp>
        <p:nvSpPr>
          <p:cNvPr id="8" name="TextBox 7">
            <a:extLst>
              <a:ext uri="{FF2B5EF4-FFF2-40B4-BE49-F238E27FC236}">
                <a16:creationId xmlns:a16="http://schemas.microsoft.com/office/drawing/2014/main" id="{885C7A09-158E-4E54-B802-64114B594C3F}"/>
              </a:ext>
            </a:extLst>
          </p:cNvPr>
          <p:cNvSpPr txBox="1"/>
          <p:nvPr/>
        </p:nvSpPr>
        <p:spPr>
          <a:xfrm>
            <a:off x="4322036" y="1330961"/>
            <a:ext cx="879793" cy="1015663"/>
          </a:xfrm>
          <a:prstGeom prst="rect">
            <a:avLst/>
          </a:prstGeom>
          <a:noFill/>
        </p:spPr>
        <p:txBody>
          <a:bodyPr wrap="none" rtlCol="0">
            <a:spAutoFit/>
          </a:bodyPr>
          <a:lstStyle/>
          <a:p>
            <a:r>
              <a:rPr lang="en-US" sz="1200" b="1" dirty="0">
                <a:solidFill>
                  <a:srgbClr val="F2ED39"/>
                </a:solidFill>
              </a:rPr>
              <a:t>Job Level 1</a:t>
            </a:r>
            <a:endParaRPr lang="en-US" sz="1200" b="1" dirty="0">
              <a:solidFill>
                <a:srgbClr val="1506CA"/>
              </a:solidFill>
            </a:endParaRPr>
          </a:p>
          <a:p>
            <a:r>
              <a:rPr lang="en-US" sz="1200" b="1" dirty="0">
                <a:solidFill>
                  <a:srgbClr val="1506CA"/>
                </a:solidFill>
              </a:rPr>
              <a:t>Job Level 2</a:t>
            </a:r>
            <a:endParaRPr lang="en-US" sz="1200" b="1" dirty="0">
              <a:solidFill>
                <a:srgbClr val="D72DD7"/>
              </a:solidFill>
            </a:endParaRPr>
          </a:p>
          <a:p>
            <a:r>
              <a:rPr lang="en-US" sz="1200" b="1" dirty="0">
                <a:solidFill>
                  <a:srgbClr val="D72DD7"/>
                </a:solidFill>
              </a:rPr>
              <a:t>Job Level 3</a:t>
            </a:r>
            <a:endParaRPr lang="en-US" sz="1200" b="1" dirty="0">
              <a:solidFill>
                <a:srgbClr val="0BF806"/>
              </a:solidFill>
            </a:endParaRPr>
          </a:p>
          <a:p>
            <a:r>
              <a:rPr lang="en-US" sz="1200" b="1" dirty="0">
                <a:solidFill>
                  <a:srgbClr val="0BF806"/>
                </a:solidFill>
              </a:rPr>
              <a:t>Job Level 4</a:t>
            </a:r>
            <a:endParaRPr lang="en-US" sz="1200" b="1" dirty="0">
              <a:solidFill>
                <a:srgbClr val="D80400"/>
              </a:solidFill>
            </a:endParaRPr>
          </a:p>
          <a:p>
            <a:r>
              <a:rPr lang="en-US" sz="1200" b="1" dirty="0">
                <a:solidFill>
                  <a:srgbClr val="D80400"/>
                </a:solidFill>
              </a:rPr>
              <a:t>Job Level 5</a:t>
            </a:r>
            <a:endParaRPr lang="en-US" sz="1200" b="1" dirty="0">
              <a:solidFill>
                <a:srgbClr val="F2ED39"/>
              </a:solidFill>
            </a:endParaRPr>
          </a:p>
        </p:txBody>
      </p:sp>
      <p:pic>
        <p:nvPicPr>
          <p:cNvPr id="3" name="Picture 2" descr="A close up of a map&#10;&#10;Description generated with high confidence">
            <a:extLst>
              <a:ext uri="{FF2B5EF4-FFF2-40B4-BE49-F238E27FC236}">
                <a16:creationId xmlns:a16="http://schemas.microsoft.com/office/drawing/2014/main" id="{FA3F35FB-776C-4027-806D-FC8CFBEE5C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9007" y="1239520"/>
            <a:ext cx="6500753" cy="4213146"/>
          </a:xfrm>
          <a:prstGeom prst="rect">
            <a:avLst/>
          </a:prstGeom>
        </p:spPr>
      </p:pic>
    </p:spTree>
    <p:extLst>
      <p:ext uri="{BB962C8B-B14F-4D97-AF65-F5344CB8AC3E}">
        <p14:creationId xmlns:p14="http://schemas.microsoft.com/office/powerpoint/2010/main" val="1024214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3EFB3D4-5F83-4E19-B010-CC4D2B3CC363}"/>
              </a:ext>
            </a:extLst>
          </p:cNvPr>
          <p:cNvSpPr/>
          <p:nvPr/>
        </p:nvSpPr>
        <p:spPr>
          <a:xfrm>
            <a:off x="131974" y="3412504"/>
            <a:ext cx="1442300" cy="53497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u="sng" dirty="0"/>
              <a:t>PLSC</a:t>
            </a:r>
          </a:p>
        </p:txBody>
      </p:sp>
      <p:sp>
        <p:nvSpPr>
          <p:cNvPr id="5" name="Rectangle: Rounded Corners 4">
            <a:extLst>
              <a:ext uri="{FF2B5EF4-FFF2-40B4-BE49-F238E27FC236}">
                <a16:creationId xmlns:a16="http://schemas.microsoft.com/office/drawing/2014/main" id="{32B2A3C4-427F-4258-B8C3-D6AFA883E4FB}"/>
              </a:ext>
            </a:extLst>
          </p:cNvPr>
          <p:cNvSpPr/>
          <p:nvPr/>
        </p:nvSpPr>
        <p:spPr>
          <a:xfrm>
            <a:off x="1781666" y="3412504"/>
            <a:ext cx="1857081" cy="55618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Data</a:t>
            </a:r>
          </a:p>
        </p:txBody>
      </p:sp>
      <p:sp>
        <p:nvSpPr>
          <p:cNvPr id="6" name="Rectangle: Rounded Corners 5">
            <a:extLst>
              <a:ext uri="{FF2B5EF4-FFF2-40B4-BE49-F238E27FC236}">
                <a16:creationId xmlns:a16="http://schemas.microsoft.com/office/drawing/2014/main" id="{075FA4EB-DDC4-4CA3-B45B-FF36C429E4C2}"/>
              </a:ext>
            </a:extLst>
          </p:cNvPr>
          <p:cNvSpPr/>
          <p:nvPr/>
        </p:nvSpPr>
        <p:spPr>
          <a:xfrm>
            <a:off x="122548" y="4732257"/>
            <a:ext cx="2017338" cy="119720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Arial" panose="020B0604020202020204" pitchFamily="34" charset="0"/>
              <a:buChar char="•"/>
            </a:pPr>
            <a:r>
              <a:rPr lang="en-US" sz="1400" dirty="0"/>
              <a:t>Monthly Income</a:t>
            </a:r>
          </a:p>
          <a:p>
            <a:pPr marL="285750" indent="-285750">
              <a:buFont typeface="Arial" panose="020B0604020202020204" pitchFamily="34" charset="0"/>
              <a:buChar char="•"/>
            </a:pPr>
            <a:r>
              <a:rPr lang="en-US" sz="1400" dirty="0"/>
              <a:t>Daily Rate</a:t>
            </a:r>
          </a:p>
          <a:p>
            <a:pPr marL="285750" indent="-285750">
              <a:buFont typeface="Arial" panose="020B0604020202020204" pitchFamily="34" charset="0"/>
              <a:buChar char="•"/>
            </a:pPr>
            <a:r>
              <a:rPr lang="en-US" sz="1400" dirty="0"/>
              <a:t>Hourly Rate</a:t>
            </a:r>
          </a:p>
          <a:p>
            <a:pPr marL="285750" indent="-285750">
              <a:buFont typeface="Arial" panose="020B0604020202020204" pitchFamily="34" charset="0"/>
              <a:buChar char="•"/>
            </a:pPr>
            <a:r>
              <a:rPr lang="en-US" sz="1400" dirty="0"/>
              <a:t>Monthly Rate</a:t>
            </a:r>
          </a:p>
        </p:txBody>
      </p:sp>
      <p:sp>
        <p:nvSpPr>
          <p:cNvPr id="7" name="Rectangle: Rounded Corners 6">
            <a:extLst>
              <a:ext uri="{FF2B5EF4-FFF2-40B4-BE49-F238E27FC236}">
                <a16:creationId xmlns:a16="http://schemas.microsoft.com/office/drawing/2014/main" id="{F4D8A473-B0C6-486A-BEFA-1BC50CCC0212}"/>
              </a:ext>
            </a:extLst>
          </p:cNvPr>
          <p:cNvSpPr/>
          <p:nvPr/>
        </p:nvSpPr>
        <p:spPr>
          <a:xfrm>
            <a:off x="122547" y="96626"/>
            <a:ext cx="2705493" cy="204325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Arial" panose="020B0604020202020204" pitchFamily="34" charset="0"/>
              <a:buChar char="•"/>
            </a:pPr>
            <a:r>
              <a:rPr lang="en-US" sz="1400" dirty="0" err="1"/>
              <a:t>Num</a:t>
            </a:r>
            <a:r>
              <a:rPr lang="en-US" sz="1400" dirty="0"/>
              <a:t> Of Companies</a:t>
            </a:r>
          </a:p>
          <a:p>
            <a:pPr marL="285750" indent="-285750">
              <a:buFont typeface="Arial" panose="020B0604020202020204" pitchFamily="34" charset="0"/>
              <a:buChar char="•"/>
            </a:pPr>
            <a:r>
              <a:rPr lang="en-US" sz="1400" dirty="0"/>
              <a:t>Percent Salary Hike</a:t>
            </a:r>
          </a:p>
          <a:p>
            <a:pPr marL="285750" indent="-285750">
              <a:buFont typeface="Arial" panose="020B0604020202020204" pitchFamily="34" charset="0"/>
              <a:buChar char="•"/>
            </a:pPr>
            <a:r>
              <a:rPr lang="en-US" sz="1400" dirty="0"/>
              <a:t>Total Working Years</a:t>
            </a:r>
          </a:p>
          <a:p>
            <a:pPr marL="285750" indent="-285750">
              <a:buFont typeface="Arial" panose="020B0604020202020204" pitchFamily="34" charset="0"/>
              <a:buChar char="•"/>
            </a:pPr>
            <a:r>
              <a:rPr lang="en-US" sz="1400" dirty="0"/>
              <a:t>Training Time Since Last Year</a:t>
            </a:r>
          </a:p>
          <a:p>
            <a:pPr marL="285750" indent="-285750">
              <a:buFont typeface="Arial" panose="020B0604020202020204" pitchFamily="34" charset="0"/>
              <a:buChar char="•"/>
            </a:pPr>
            <a:r>
              <a:rPr lang="en-US" sz="1400" dirty="0"/>
              <a:t>Years at Company</a:t>
            </a:r>
          </a:p>
          <a:p>
            <a:pPr marL="285750" indent="-285750">
              <a:buFont typeface="Arial" panose="020B0604020202020204" pitchFamily="34" charset="0"/>
              <a:buChar char="•"/>
            </a:pPr>
            <a:r>
              <a:rPr lang="en-US" sz="1400" dirty="0"/>
              <a:t>Years In Current Role</a:t>
            </a:r>
          </a:p>
          <a:p>
            <a:pPr marL="285750" indent="-285750">
              <a:buFont typeface="Arial" panose="020B0604020202020204" pitchFamily="34" charset="0"/>
              <a:buChar char="•"/>
            </a:pPr>
            <a:r>
              <a:rPr lang="en-US" sz="1400" dirty="0"/>
              <a:t>Years Since Last Promotion</a:t>
            </a:r>
          </a:p>
          <a:p>
            <a:pPr marL="285750" indent="-285750">
              <a:buFont typeface="Arial" panose="020B0604020202020204" pitchFamily="34" charset="0"/>
              <a:buChar char="•"/>
            </a:pPr>
            <a:r>
              <a:rPr lang="en-US" sz="1400" dirty="0"/>
              <a:t>Years Wit </a:t>
            </a:r>
            <a:r>
              <a:rPr lang="en-US" sz="1400" dirty="0" err="1"/>
              <a:t>Curr</a:t>
            </a:r>
            <a:r>
              <a:rPr lang="en-US" sz="1400" dirty="0"/>
              <a:t> Manager</a:t>
            </a:r>
          </a:p>
        </p:txBody>
      </p:sp>
      <p:cxnSp>
        <p:nvCxnSpPr>
          <p:cNvPr id="9" name="Straight Arrow Connector 8">
            <a:extLst>
              <a:ext uri="{FF2B5EF4-FFF2-40B4-BE49-F238E27FC236}">
                <a16:creationId xmlns:a16="http://schemas.microsoft.com/office/drawing/2014/main" id="{D378D8A4-D0C7-432F-A09E-AE4F46057A1C}"/>
              </a:ext>
            </a:extLst>
          </p:cNvPr>
          <p:cNvCxnSpPr>
            <a:cxnSpLocks/>
            <a:endCxn id="6" idx="0"/>
          </p:cNvCxnSpPr>
          <p:nvPr/>
        </p:nvCxnSpPr>
        <p:spPr>
          <a:xfrm flipH="1">
            <a:off x="1131217" y="3968685"/>
            <a:ext cx="1310326" cy="763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DC10682-A734-4EC6-A2B3-2787B4281824}"/>
              </a:ext>
            </a:extLst>
          </p:cNvPr>
          <p:cNvCxnSpPr>
            <a:cxnSpLocks/>
            <a:endCxn id="7" idx="2"/>
          </p:cNvCxnSpPr>
          <p:nvPr/>
        </p:nvCxnSpPr>
        <p:spPr>
          <a:xfrm flipH="1" flipV="1">
            <a:off x="1475294" y="2139885"/>
            <a:ext cx="966250" cy="1272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descr="A screenshot of a cell phone&#10;&#10;Description generated with very high confidence">
            <a:extLst>
              <a:ext uri="{FF2B5EF4-FFF2-40B4-BE49-F238E27FC236}">
                <a16:creationId xmlns:a16="http://schemas.microsoft.com/office/drawing/2014/main" id="{D4F3A0E6-2B7E-4046-BB89-45B8EBB66A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303" y="1014117"/>
            <a:ext cx="7874290" cy="5113305"/>
          </a:xfrm>
          <a:prstGeom prst="rect">
            <a:avLst/>
          </a:prstGeom>
        </p:spPr>
      </p:pic>
    </p:spTree>
    <p:extLst>
      <p:ext uri="{BB962C8B-B14F-4D97-AF65-F5344CB8AC3E}">
        <p14:creationId xmlns:p14="http://schemas.microsoft.com/office/powerpoint/2010/main" val="1944467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generated with high confidence">
            <a:extLst>
              <a:ext uri="{FF2B5EF4-FFF2-40B4-BE49-F238E27FC236}">
                <a16:creationId xmlns:a16="http://schemas.microsoft.com/office/drawing/2014/main" id="{69D9F4D3-7A36-4F98-86E9-684ABFCF5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00" y="-60441"/>
            <a:ext cx="4613930" cy="2996134"/>
          </a:xfrm>
          <a:prstGeom prst="rect">
            <a:avLst/>
          </a:prstGeom>
        </p:spPr>
      </p:pic>
      <p:pic>
        <p:nvPicPr>
          <p:cNvPr id="9" name="Picture 8" descr="A screenshot of a social media post&#10;&#10;Description generated with very high confidence">
            <a:extLst>
              <a:ext uri="{FF2B5EF4-FFF2-40B4-BE49-F238E27FC236}">
                <a16:creationId xmlns:a16="http://schemas.microsoft.com/office/drawing/2014/main" id="{6C4CB65C-E3CA-4A8D-A422-577B23EF33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100" y="3384170"/>
            <a:ext cx="5520997" cy="3585154"/>
          </a:xfrm>
          <a:prstGeom prst="rect">
            <a:avLst/>
          </a:prstGeom>
        </p:spPr>
      </p:pic>
      <p:pic>
        <p:nvPicPr>
          <p:cNvPr id="3" name="Picture 2" descr="A screenshot of a cell phone&#10;&#10;Description generated with high confidence">
            <a:extLst>
              <a:ext uri="{FF2B5EF4-FFF2-40B4-BE49-F238E27FC236}">
                <a16:creationId xmlns:a16="http://schemas.microsoft.com/office/drawing/2014/main" id="{D2DC0BBB-C622-4C05-B1CB-1C35278010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6500" y="-60441"/>
            <a:ext cx="5986780" cy="3938273"/>
          </a:xfrm>
          <a:prstGeom prst="rect">
            <a:avLst/>
          </a:prstGeom>
        </p:spPr>
      </p:pic>
      <p:pic>
        <p:nvPicPr>
          <p:cNvPr id="6" name="Picture 5" descr="A close up of a map&#10;&#10;Description generated with high confidence">
            <a:extLst>
              <a:ext uri="{FF2B5EF4-FFF2-40B4-BE49-F238E27FC236}">
                <a16:creationId xmlns:a16="http://schemas.microsoft.com/office/drawing/2014/main" id="{5E7695F7-1A30-4176-85CA-3D469DB326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84217" y="3918297"/>
            <a:ext cx="4468800" cy="2939703"/>
          </a:xfrm>
          <a:prstGeom prst="rect">
            <a:avLst/>
          </a:prstGeom>
        </p:spPr>
      </p:pic>
      <p:sp>
        <p:nvSpPr>
          <p:cNvPr id="11" name="TextBox 10">
            <a:extLst>
              <a:ext uri="{FF2B5EF4-FFF2-40B4-BE49-F238E27FC236}">
                <a16:creationId xmlns:a16="http://schemas.microsoft.com/office/drawing/2014/main" id="{E0F8350F-8E9C-44DA-ABA7-652287582F95}"/>
              </a:ext>
            </a:extLst>
          </p:cNvPr>
          <p:cNvSpPr txBox="1"/>
          <p:nvPr/>
        </p:nvSpPr>
        <p:spPr>
          <a:xfrm>
            <a:off x="9966508" y="1961694"/>
            <a:ext cx="879793" cy="1015663"/>
          </a:xfrm>
          <a:prstGeom prst="rect">
            <a:avLst/>
          </a:prstGeom>
          <a:noFill/>
        </p:spPr>
        <p:txBody>
          <a:bodyPr wrap="none" rtlCol="0">
            <a:spAutoFit/>
          </a:bodyPr>
          <a:lstStyle/>
          <a:p>
            <a:r>
              <a:rPr lang="en-US" sz="1200" b="1" dirty="0">
                <a:solidFill>
                  <a:srgbClr val="F2ED39"/>
                </a:solidFill>
              </a:rPr>
              <a:t>Job Level 1</a:t>
            </a:r>
            <a:endParaRPr lang="en-US" sz="1200" b="1" dirty="0">
              <a:solidFill>
                <a:srgbClr val="1506CA"/>
              </a:solidFill>
            </a:endParaRPr>
          </a:p>
          <a:p>
            <a:r>
              <a:rPr lang="en-US" sz="1200" b="1" dirty="0">
                <a:solidFill>
                  <a:srgbClr val="1506CA"/>
                </a:solidFill>
              </a:rPr>
              <a:t>Job Level 2</a:t>
            </a:r>
            <a:endParaRPr lang="en-US" sz="1200" b="1" dirty="0">
              <a:solidFill>
                <a:srgbClr val="D72DD7"/>
              </a:solidFill>
            </a:endParaRPr>
          </a:p>
          <a:p>
            <a:r>
              <a:rPr lang="en-US" sz="1200" b="1" dirty="0">
                <a:solidFill>
                  <a:srgbClr val="D72DD7"/>
                </a:solidFill>
              </a:rPr>
              <a:t>Job Level 3</a:t>
            </a:r>
            <a:endParaRPr lang="en-US" sz="1200" b="1" dirty="0">
              <a:solidFill>
                <a:srgbClr val="0BF806"/>
              </a:solidFill>
            </a:endParaRPr>
          </a:p>
          <a:p>
            <a:r>
              <a:rPr lang="en-US" sz="1200" b="1" dirty="0">
                <a:solidFill>
                  <a:srgbClr val="0BF806"/>
                </a:solidFill>
              </a:rPr>
              <a:t>Job Level 4</a:t>
            </a:r>
            <a:endParaRPr lang="en-US" sz="1200" b="1" dirty="0">
              <a:solidFill>
                <a:srgbClr val="D80400"/>
              </a:solidFill>
            </a:endParaRPr>
          </a:p>
          <a:p>
            <a:r>
              <a:rPr lang="en-US" sz="1200" b="1" dirty="0">
                <a:solidFill>
                  <a:srgbClr val="D80400"/>
                </a:solidFill>
              </a:rPr>
              <a:t>Job Level 5</a:t>
            </a:r>
            <a:endParaRPr lang="en-US" sz="1200" b="1" dirty="0">
              <a:solidFill>
                <a:srgbClr val="F2ED39"/>
              </a:solidFill>
            </a:endParaRPr>
          </a:p>
        </p:txBody>
      </p:sp>
    </p:spTree>
    <p:extLst>
      <p:ext uri="{BB962C8B-B14F-4D97-AF65-F5344CB8AC3E}">
        <p14:creationId xmlns:p14="http://schemas.microsoft.com/office/powerpoint/2010/main" val="589115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39EDD30-D28F-4A2F-9B01-1A4EA2CE63E2}"/>
              </a:ext>
            </a:extLst>
          </p:cNvPr>
          <p:cNvSpPr/>
          <p:nvPr/>
        </p:nvSpPr>
        <p:spPr>
          <a:xfrm>
            <a:off x="460430" y="2846284"/>
            <a:ext cx="1828800" cy="87206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t>MFA</a:t>
            </a:r>
          </a:p>
        </p:txBody>
      </p:sp>
      <p:pic>
        <p:nvPicPr>
          <p:cNvPr id="3" name="Picture 2" descr="A close up of a map&#10;&#10;Description generated with very high confidence">
            <a:extLst>
              <a:ext uri="{FF2B5EF4-FFF2-40B4-BE49-F238E27FC236}">
                <a16:creationId xmlns:a16="http://schemas.microsoft.com/office/drawing/2014/main" id="{ADA7916D-B9F5-4AB9-9BE4-F5256858DE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2804" y="985837"/>
            <a:ext cx="7524750" cy="4886325"/>
          </a:xfrm>
          <a:prstGeom prst="rect">
            <a:avLst/>
          </a:prstGeom>
        </p:spPr>
      </p:pic>
    </p:spTree>
    <p:extLst>
      <p:ext uri="{BB962C8B-B14F-4D97-AF65-F5344CB8AC3E}">
        <p14:creationId xmlns:p14="http://schemas.microsoft.com/office/powerpoint/2010/main" val="1660571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piece of paper&#10;&#10;Description generated with high confidence">
            <a:extLst>
              <a:ext uri="{FF2B5EF4-FFF2-40B4-BE49-F238E27FC236}">
                <a16:creationId xmlns:a16="http://schemas.microsoft.com/office/drawing/2014/main" id="{7C100809-89E9-47B6-9932-9C7513837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39" y="0"/>
            <a:ext cx="5586389" cy="3627617"/>
          </a:xfrm>
          <a:prstGeom prst="rect">
            <a:avLst/>
          </a:prstGeom>
        </p:spPr>
      </p:pic>
      <p:sp>
        <p:nvSpPr>
          <p:cNvPr id="4" name="TextBox 3">
            <a:extLst>
              <a:ext uri="{FF2B5EF4-FFF2-40B4-BE49-F238E27FC236}">
                <a16:creationId xmlns:a16="http://schemas.microsoft.com/office/drawing/2014/main" id="{C945E273-4AAF-4494-88F2-E9D400B5D705}"/>
              </a:ext>
            </a:extLst>
          </p:cNvPr>
          <p:cNvSpPr txBox="1"/>
          <p:nvPr/>
        </p:nvSpPr>
        <p:spPr>
          <a:xfrm>
            <a:off x="558871" y="2045618"/>
            <a:ext cx="879793" cy="1015663"/>
          </a:xfrm>
          <a:prstGeom prst="rect">
            <a:avLst/>
          </a:prstGeom>
          <a:noFill/>
        </p:spPr>
        <p:txBody>
          <a:bodyPr wrap="none" rtlCol="0">
            <a:spAutoFit/>
          </a:bodyPr>
          <a:lstStyle/>
          <a:p>
            <a:r>
              <a:rPr lang="en-US" sz="1200" b="1" dirty="0">
                <a:solidFill>
                  <a:srgbClr val="F2ED39"/>
                </a:solidFill>
              </a:rPr>
              <a:t>Job Level 1</a:t>
            </a:r>
            <a:endParaRPr lang="en-US" sz="1200" b="1" dirty="0">
              <a:solidFill>
                <a:srgbClr val="1506CA"/>
              </a:solidFill>
            </a:endParaRPr>
          </a:p>
          <a:p>
            <a:r>
              <a:rPr lang="en-US" sz="1200" b="1" dirty="0">
                <a:solidFill>
                  <a:srgbClr val="1506CA"/>
                </a:solidFill>
              </a:rPr>
              <a:t>Job Level 2</a:t>
            </a:r>
            <a:endParaRPr lang="en-US" sz="1200" b="1" dirty="0">
              <a:solidFill>
                <a:srgbClr val="D72DD7"/>
              </a:solidFill>
            </a:endParaRPr>
          </a:p>
          <a:p>
            <a:r>
              <a:rPr lang="en-US" sz="1200" b="1" dirty="0">
                <a:solidFill>
                  <a:srgbClr val="D72DD7"/>
                </a:solidFill>
              </a:rPr>
              <a:t>Job Level 3</a:t>
            </a:r>
            <a:endParaRPr lang="en-US" sz="1200" b="1" dirty="0">
              <a:solidFill>
                <a:srgbClr val="0BF806"/>
              </a:solidFill>
            </a:endParaRPr>
          </a:p>
          <a:p>
            <a:r>
              <a:rPr lang="en-US" sz="1200" b="1" dirty="0">
                <a:solidFill>
                  <a:srgbClr val="0BF806"/>
                </a:solidFill>
              </a:rPr>
              <a:t>Job Level 4</a:t>
            </a:r>
            <a:endParaRPr lang="en-US" sz="1200" b="1" dirty="0">
              <a:solidFill>
                <a:srgbClr val="D80400"/>
              </a:solidFill>
            </a:endParaRPr>
          </a:p>
          <a:p>
            <a:r>
              <a:rPr lang="en-US" sz="1200" b="1" dirty="0">
                <a:solidFill>
                  <a:srgbClr val="D80400"/>
                </a:solidFill>
              </a:rPr>
              <a:t>Job Level 5</a:t>
            </a:r>
            <a:endParaRPr lang="en-US" sz="1200" b="1" dirty="0">
              <a:solidFill>
                <a:srgbClr val="F2ED39"/>
              </a:solidFill>
            </a:endParaRPr>
          </a:p>
        </p:txBody>
      </p:sp>
      <p:sp>
        <p:nvSpPr>
          <p:cNvPr id="2" name="Rectangle: Rounded Corners 1">
            <a:extLst>
              <a:ext uri="{FF2B5EF4-FFF2-40B4-BE49-F238E27FC236}">
                <a16:creationId xmlns:a16="http://schemas.microsoft.com/office/drawing/2014/main" id="{AE8BFE54-D55A-4612-A474-74CF8347E086}"/>
              </a:ext>
            </a:extLst>
          </p:cNvPr>
          <p:cNvSpPr/>
          <p:nvPr/>
        </p:nvSpPr>
        <p:spPr>
          <a:xfrm>
            <a:off x="433633" y="4958498"/>
            <a:ext cx="2576208" cy="150828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1400" dirty="0"/>
              <a:t>Age</a:t>
            </a:r>
          </a:p>
          <a:p>
            <a:pPr marL="285750" indent="-285750">
              <a:buFont typeface="Arial" panose="020B0604020202020204" pitchFamily="34" charset="0"/>
              <a:buChar char="•"/>
            </a:pPr>
            <a:r>
              <a:rPr lang="en-US" sz="1400" dirty="0"/>
              <a:t>Monthly Income</a:t>
            </a:r>
          </a:p>
          <a:p>
            <a:pPr marL="285750" indent="-285750">
              <a:buFont typeface="Arial" panose="020B0604020202020204" pitchFamily="34" charset="0"/>
              <a:buChar char="•"/>
            </a:pPr>
            <a:r>
              <a:rPr lang="en-US" sz="1400" dirty="0"/>
              <a:t>Monthly Rate</a:t>
            </a:r>
          </a:p>
          <a:p>
            <a:pPr marL="285750" indent="-285750">
              <a:buFont typeface="Arial" panose="020B0604020202020204" pitchFamily="34" charset="0"/>
              <a:buChar char="•"/>
            </a:pPr>
            <a:r>
              <a:rPr lang="en-US" sz="1400" dirty="0"/>
              <a:t>Daily Rate</a:t>
            </a:r>
          </a:p>
          <a:p>
            <a:pPr marL="285750" indent="-285750">
              <a:buFont typeface="Arial" panose="020B0604020202020204" pitchFamily="34" charset="0"/>
              <a:buChar char="•"/>
            </a:pPr>
            <a:r>
              <a:rPr lang="en-US" sz="1400" dirty="0"/>
              <a:t>Hourly Rate</a:t>
            </a:r>
          </a:p>
          <a:p>
            <a:pPr marL="285750" indent="-285750">
              <a:buFont typeface="Arial" panose="020B0604020202020204" pitchFamily="34" charset="0"/>
              <a:buChar char="•"/>
            </a:pPr>
            <a:r>
              <a:rPr lang="en-US" sz="1400" dirty="0"/>
              <a:t>Distance From Home</a:t>
            </a:r>
          </a:p>
        </p:txBody>
      </p:sp>
      <p:sp>
        <p:nvSpPr>
          <p:cNvPr id="3" name="Rectangle: Rounded Corners 2">
            <a:extLst>
              <a:ext uri="{FF2B5EF4-FFF2-40B4-BE49-F238E27FC236}">
                <a16:creationId xmlns:a16="http://schemas.microsoft.com/office/drawing/2014/main" id="{1DACA390-E33C-4355-A0D2-B73DFCC34C73}"/>
              </a:ext>
            </a:extLst>
          </p:cNvPr>
          <p:cNvSpPr/>
          <p:nvPr/>
        </p:nvSpPr>
        <p:spPr>
          <a:xfrm>
            <a:off x="4440025" y="4156331"/>
            <a:ext cx="2752626" cy="24424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1400" dirty="0"/>
              <a:t>Performance Rating</a:t>
            </a:r>
          </a:p>
          <a:p>
            <a:pPr marL="285750" indent="-285750">
              <a:buFont typeface="Arial" panose="020B0604020202020204" pitchFamily="34" charset="0"/>
              <a:buChar char="•"/>
            </a:pPr>
            <a:r>
              <a:rPr lang="en-US" sz="1400" dirty="0"/>
              <a:t>Education</a:t>
            </a:r>
          </a:p>
          <a:p>
            <a:pPr marL="285750" indent="-285750">
              <a:buFont typeface="Arial" panose="020B0604020202020204" pitchFamily="34" charset="0"/>
              <a:buChar char="•"/>
            </a:pPr>
            <a:r>
              <a:rPr lang="en-US" sz="1400" dirty="0"/>
              <a:t>Job Involvement</a:t>
            </a:r>
          </a:p>
          <a:p>
            <a:pPr marL="285750" indent="-285750">
              <a:buFont typeface="Arial" panose="020B0604020202020204" pitchFamily="34" charset="0"/>
              <a:buChar char="•"/>
            </a:pPr>
            <a:r>
              <a:rPr lang="en-US" sz="1400" dirty="0"/>
              <a:t>Stock Option Level</a:t>
            </a:r>
          </a:p>
          <a:p>
            <a:pPr marL="285750" indent="-285750">
              <a:buFont typeface="Arial" panose="020B0604020202020204" pitchFamily="34" charset="0"/>
              <a:buChar char="•"/>
            </a:pPr>
            <a:r>
              <a:rPr lang="en-US" sz="1400" dirty="0" err="1"/>
              <a:t>Num</a:t>
            </a:r>
            <a:r>
              <a:rPr lang="en-US" sz="1400" dirty="0"/>
              <a:t> Companies Worked</a:t>
            </a:r>
          </a:p>
          <a:p>
            <a:pPr marL="285750" indent="-285750">
              <a:buFont typeface="Arial" panose="020B0604020202020204" pitchFamily="34" charset="0"/>
              <a:buChar char="•"/>
            </a:pPr>
            <a:r>
              <a:rPr lang="en-US" sz="1400" dirty="0"/>
              <a:t>Percent Salary Hike</a:t>
            </a:r>
          </a:p>
          <a:p>
            <a:pPr marL="285750" indent="-285750">
              <a:buFont typeface="Arial" panose="020B0604020202020204" pitchFamily="34" charset="0"/>
              <a:buChar char="•"/>
            </a:pPr>
            <a:r>
              <a:rPr lang="en-US" sz="1400" dirty="0"/>
              <a:t>Work Life Balance</a:t>
            </a:r>
          </a:p>
          <a:p>
            <a:pPr marL="285750" indent="-285750">
              <a:buFont typeface="Arial" panose="020B0604020202020204" pitchFamily="34" charset="0"/>
              <a:buChar char="•"/>
            </a:pPr>
            <a:r>
              <a:rPr lang="en-US" sz="1400" dirty="0"/>
              <a:t>Environment Satisfaction</a:t>
            </a:r>
          </a:p>
          <a:p>
            <a:pPr marL="285750" indent="-285750">
              <a:buFont typeface="Arial" panose="020B0604020202020204" pitchFamily="34" charset="0"/>
              <a:buChar char="•"/>
            </a:pPr>
            <a:r>
              <a:rPr lang="en-US" sz="1400" dirty="0"/>
              <a:t>Relationship Satisfaction</a:t>
            </a:r>
          </a:p>
          <a:p>
            <a:pPr marL="285750" indent="-285750">
              <a:buFont typeface="Arial" panose="020B0604020202020204" pitchFamily="34" charset="0"/>
              <a:buChar char="•"/>
            </a:pPr>
            <a:r>
              <a:rPr lang="en-US" sz="1400" dirty="0"/>
              <a:t>Job Satisfaction</a:t>
            </a:r>
          </a:p>
        </p:txBody>
      </p:sp>
      <p:sp>
        <p:nvSpPr>
          <p:cNvPr id="6" name="Rectangle: Rounded Corners 5">
            <a:extLst>
              <a:ext uri="{FF2B5EF4-FFF2-40B4-BE49-F238E27FC236}">
                <a16:creationId xmlns:a16="http://schemas.microsoft.com/office/drawing/2014/main" id="{64EDA161-E1D6-4A0B-8D05-0331E17C33CF}"/>
              </a:ext>
            </a:extLst>
          </p:cNvPr>
          <p:cNvSpPr/>
          <p:nvPr/>
        </p:nvSpPr>
        <p:spPr>
          <a:xfrm>
            <a:off x="8263500" y="4621214"/>
            <a:ext cx="3254939" cy="204864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1400" dirty="0"/>
              <a:t>Total Working Years</a:t>
            </a:r>
          </a:p>
          <a:p>
            <a:pPr marL="285750" indent="-285750">
              <a:buFont typeface="Arial" panose="020B0604020202020204" pitchFamily="34" charset="0"/>
              <a:buChar char="•"/>
            </a:pPr>
            <a:r>
              <a:rPr lang="en-US" sz="1400" dirty="0"/>
              <a:t>Training Time Since Last Year</a:t>
            </a:r>
          </a:p>
          <a:p>
            <a:pPr marL="285750" indent="-285750">
              <a:buFont typeface="Arial" panose="020B0604020202020204" pitchFamily="34" charset="0"/>
              <a:buChar char="•"/>
            </a:pPr>
            <a:r>
              <a:rPr lang="en-US" sz="1400" dirty="0"/>
              <a:t>Years At Company</a:t>
            </a:r>
          </a:p>
          <a:p>
            <a:pPr marL="285750" indent="-285750">
              <a:buFont typeface="Arial" panose="020B0604020202020204" pitchFamily="34" charset="0"/>
              <a:buChar char="•"/>
            </a:pPr>
            <a:r>
              <a:rPr lang="en-US" sz="1400" dirty="0"/>
              <a:t>Years In Current Role</a:t>
            </a:r>
          </a:p>
          <a:p>
            <a:pPr marL="285750" indent="-285750">
              <a:buFont typeface="Arial" panose="020B0604020202020204" pitchFamily="34" charset="0"/>
              <a:buChar char="•"/>
            </a:pPr>
            <a:r>
              <a:rPr lang="en-US" sz="1400" dirty="0"/>
              <a:t>Years Since Last Promotion</a:t>
            </a:r>
          </a:p>
          <a:p>
            <a:pPr marL="285750" indent="-285750">
              <a:buFont typeface="Arial" panose="020B0604020202020204" pitchFamily="34" charset="0"/>
              <a:buChar char="•"/>
            </a:pPr>
            <a:r>
              <a:rPr lang="en-US" sz="1400" dirty="0"/>
              <a:t>Years With Current Manager</a:t>
            </a:r>
          </a:p>
          <a:p>
            <a:endParaRPr lang="en-US" sz="1400" dirty="0"/>
          </a:p>
        </p:txBody>
      </p:sp>
      <p:sp>
        <p:nvSpPr>
          <p:cNvPr id="7" name="TextBox 6">
            <a:extLst>
              <a:ext uri="{FF2B5EF4-FFF2-40B4-BE49-F238E27FC236}">
                <a16:creationId xmlns:a16="http://schemas.microsoft.com/office/drawing/2014/main" id="{A4786328-E499-4D04-82B1-7EB37F580330}"/>
              </a:ext>
            </a:extLst>
          </p:cNvPr>
          <p:cNvSpPr txBox="1"/>
          <p:nvPr/>
        </p:nvSpPr>
        <p:spPr>
          <a:xfrm>
            <a:off x="851269" y="4506012"/>
            <a:ext cx="890437" cy="369332"/>
          </a:xfrm>
          <a:prstGeom prst="rect">
            <a:avLst/>
          </a:prstGeom>
          <a:noFill/>
        </p:spPr>
        <p:txBody>
          <a:bodyPr wrap="none" rtlCol="0">
            <a:spAutoFit/>
          </a:bodyPr>
          <a:lstStyle/>
          <a:p>
            <a:r>
              <a:rPr lang="en-US" b="1" dirty="0"/>
              <a:t>Income</a:t>
            </a:r>
          </a:p>
        </p:txBody>
      </p:sp>
      <p:sp>
        <p:nvSpPr>
          <p:cNvPr id="8" name="TextBox 7">
            <a:extLst>
              <a:ext uri="{FF2B5EF4-FFF2-40B4-BE49-F238E27FC236}">
                <a16:creationId xmlns:a16="http://schemas.microsoft.com/office/drawing/2014/main" id="{C1C22236-6660-43E2-8F78-DFC3A2BF2C7D}"/>
              </a:ext>
            </a:extLst>
          </p:cNvPr>
          <p:cNvSpPr txBox="1"/>
          <p:nvPr/>
        </p:nvSpPr>
        <p:spPr>
          <a:xfrm>
            <a:off x="4745253" y="3739059"/>
            <a:ext cx="891975" cy="369332"/>
          </a:xfrm>
          <a:prstGeom prst="rect">
            <a:avLst/>
          </a:prstGeom>
          <a:noFill/>
        </p:spPr>
        <p:txBody>
          <a:bodyPr wrap="none" rtlCol="0">
            <a:spAutoFit/>
          </a:bodyPr>
          <a:lstStyle/>
          <a:p>
            <a:r>
              <a:rPr lang="en-US" b="1" dirty="0"/>
              <a:t>Ordinal</a:t>
            </a:r>
          </a:p>
        </p:txBody>
      </p:sp>
      <p:sp>
        <p:nvSpPr>
          <p:cNvPr id="9" name="TextBox 8">
            <a:extLst>
              <a:ext uri="{FF2B5EF4-FFF2-40B4-BE49-F238E27FC236}">
                <a16:creationId xmlns:a16="http://schemas.microsoft.com/office/drawing/2014/main" id="{8F669ACC-93A9-4EA0-8058-7FC3268CFE3D}"/>
              </a:ext>
            </a:extLst>
          </p:cNvPr>
          <p:cNvSpPr txBox="1"/>
          <p:nvPr/>
        </p:nvSpPr>
        <p:spPr>
          <a:xfrm>
            <a:off x="8615910" y="4242456"/>
            <a:ext cx="597408" cy="369332"/>
          </a:xfrm>
          <a:prstGeom prst="rect">
            <a:avLst/>
          </a:prstGeom>
          <a:noFill/>
        </p:spPr>
        <p:txBody>
          <a:bodyPr wrap="none" rtlCol="0">
            <a:spAutoFit/>
          </a:bodyPr>
          <a:lstStyle/>
          <a:p>
            <a:r>
              <a:rPr lang="en-US" b="1" dirty="0"/>
              <a:t>Year</a:t>
            </a:r>
          </a:p>
        </p:txBody>
      </p:sp>
      <p:pic>
        <p:nvPicPr>
          <p:cNvPr id="11" name="Picture 10" descr="A screenshot of a cell phone&#10;&#10;Description generated with very high confidence">
            <a:extLst>
              <a:ext uri="{FF2B5EF4-FFF2-40B4-BE49-F238E27FC236}">
                <a16:creationId xmlns:a16="http://schemas.microsoft.com/office/drawing/2014/main" id="{22D6F411-DB53-482D-8E3B-268B319D47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7228" y="-267025"/>
            <a:ext cx="6554772" cy="4311914"/>
          </a:xfrm>
          <a:prstGeom prst="rect">
            <a:avLst/>
          </a:prstGeom>
        </p:spPr>
      </p:pic>
    </p:spTree>
    <p:extLst>
      <p:ext uri="{BB962C8B-B14F-4D97-AF65-F5344CB8AC3E}">
        <p14:creationId xmlns:p14="http://schemas.microsoft.com/office/powerpoint/2010/main" val="400870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generated with high confidence">
            <a:extLst>
              <a:ext uri="{FF2B5EF4-FFF2-40B4-BE49-F238E27FC236}">
                <a16:creationId xmlns:a16="http://schemas.microsoft.com/office/drawing/2014/main" id="{F926BE19-3AD0-425D-A4EE-E500037D9A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394" y="0"/>
            <a:ext cx="10425212" cy="6857999"/>
          </a:xfrm>
          <a:prstGeom prst="rect">
            <a:avLst/>
          </a:prstGeom>
        </p:spPr>
      </p:pic>
    </p:spTree>
    <p:extLst>
      <p:ext uri="{BB962C8B-B14F-4D97-AF65-F5344CB8AC3E}">
        <p14:creationId xmlns:p14="http://schemas.microsoft.com/office/powerpoint/2010/main" val="4081758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72FD-7FC8-4014-9E39-B81C96AB2C37}"/>
              </a:ext>
            </a:extLst>
          </p:cNvPr>
          <p:cNvSpPr>
            <a:spLocks noGrp="1"/>
          </p:cNvSpPr>
          <p:nvPr>
            <p:ph type="title"/>
          </p:nvPr>
        </p:nvSpPr>
        <p:spPr>
          <a:xfrm>
            <a:off x="-81280" y="0"/>
            <a:ext cx="2523067" cy="512762"/>
          </a:xfrm>
        </p:spPr>
        <p:txBody>
          <a:bodyPr>
            <a:normAutofit fontScale="90000"/>
          </a:bodyPr>
          <a:lstStyle/>
          <a:p>
            <a:r>
              <a:rPr lang="en-US" sz="2800" b="1" dirty="0"/>
              <a:t>Conclusions</a:t>
            </a:r>
          </a:p>
        </p:txBody>
      </p:sp>
      <p:sp>
        <p:nvSpPr>
          <p:cNvPr id="3" name="TextBox 2">
            <a:extLst>
              <a:ext uri="{FF2B5EF4-FFF2-40B4-BE49-F238E27FC236}">
                <a16:creationId xmlns:a16="http://schemas.microsoft.com/office/drawing/2014/main" id="{61EA6C47-4978-4910-9905-1DAC895F1861}"/>
              </a:ext>
            </a:extLst>
          </p:cNvPr>
          <p:cNvSpPr txBox="1"/>
          <p:nvPr/>
        </p:nvSpPr>
        <p:spPr>
          <a:xfrm>
            <a:off x="235670" y="512763"/>
            <a:ext cx="11585542" cy="5909310"/>
          </a:xfrm>
          <a:prstGeom prst="rect">
            <a:avLst/>
          </a:prstGeom>
          <a:noFill/>
        </p:spPr>
        <p:txBody>
          <a:bodyPr wrap="square" rtlCol="0">
            <a:spAutoFit/>
          </a:bodyPr>
          <a:lstStyle/>
          <a:p>
            <a:r>
              <a:rPr lang="en-US" b="1" dirty="0"/>
              <a:t>PCA :</a:t>
            </a:r>
            <a:r>
              <a:rPr lang="en-US" dirty="0"/>
              <a:t> Dimension 1 showed difference amongst Factor score when colored by Job Level.</a:t>
            </a:r>
          </a:p>
          <a:p>
            <a:pPr marL="742950" lvl="1" indent="-285750">
              <a:buFont typeface="Arial" panose="020B0604020202020204" pitchFamily="34" charset="0"/>
              <a:buChar char="•"/>
            </a:pPr>
            <a:r>
              <a:rPr lang="en-US" dirty="0"/>
              <a:t>	Dimension 2 (+</a:t>
            </a:r>
            <a:r>
              <a:rPr lang="en-US" dirty="0" err="1"/>
              <a:t>ve</a:t>
            </a:r>
            <a:r>
              <a:rPr lang="en-US" dirty="0"/>
              <a:t>) : Job Satisfaction, </a:t>
            </a:r>
            <a:r>
              <a:rPr lang="en-US" dirty="0" err="1"/>
              <a:t>Num</a:t>
            </a:r>
            <a:r>
              <a:rPr lang="en-US" dirty="0"/>
              <a:t> of Companies Worked.</a:t>
            </a:r>
          </a:p>
          <a:p>
            <a:pPr marL="742950" lvl="1" indent="-285750">
              <a:buFont typeface="Arial" panose="020B0604020202020204" pitchFamily="34" charset="0"/>
              <a:buChar char="•"/>
            </a:pPr>
            <a:r>
              <a:rPr lang="en-US" dirty="0"/>
              <a:t>	Dimension 2 (-</a:t>
            </a:r>
            <a:r>
              <a:rPr lang="en-US" dirty="0" err="1"/>
              <a:t>ve</a:t>
            </a:r>
            <a:r>
              <a:rPr lang="en-US" dirty="0"/>
              <a:t>) : Percent Salary Hike, Performance Rating</a:t>
            </a:r>
          </a:p>
          <a:p>
            <a:pPr marL="742950" lvl="1" indent="-285750">
              <a:buFont typeface="Arial" panose="020B0604020202020204" pitchFamily="34" charset="0"/>
              <a:buChar char="•"/>
            </a:pPr>
            <a:r>
              <a:rPr lang="en-US" dirty="0"/>
              <a:t>	Dimension 1 (-</a:t>
            </a:r>
            <a:r>
              <a:rPr lang="en-US" dirty="0" err="1"/>
              <a:t>ve</a:t>
            </a:r>
            <a:r>
              <a:rPr lang="en-US" dirty="0"/>
              <a:t>) : Year (at Company, Current manager, Current Role)</a:t>
            </a:r>
          </a:p>
          <a:p>
            <a:pPr lvl="1"/>
            <a:endParaRPr lang="en-US" dirty="0"/>
          </a:p>
          <a:p>
            <a:r>
              <a:rPr lang="en-US" b="1" dirty="0"/>
              <a:t>MCA</a:t>
            </a:r>
            <a:r>
              <a:rPr lang="en-US" dirty="0"/>
              <a:t> </a:t>
            </a:r>
            <a:r>
              <a:rPr lang="en-US" b="1" dirty="0"/>
              <a:t>:</a:t>
            </a:r>
            <a:r>
              <a:rPr lang="en-US" dirty="0"/>
              <a:t> Also showed difference for Job Levels, and on plotting the loadings after binning, Years (at company, with manager) 	showed similar pattern as Job Level. (Job Level Increased as years passed on)</a:t>
            </a:r>
          </a:p>
          <a:p>
            <a:endParaRPr lang="en-US" dirty="0"/>
          </a:p>
          <a:p>
            <a:r>
              <a:rPr lang="en-US" b="1" dirty="0" err="1"/>
              <a:t>DiCA</a:t>
            </a:r>
            <a:r>
              <a:rPr lang="en-US" b="1" dirty="0"/>
              <a:t> : </a:t>
            </a:r>
            <a:r>
              <a:rPr lang="en-US" dirty="0"/>
              <a:t>Similar plots and results as for the MCA</a:t>
            </a:r>
          </a:p>
          <a:p>
            <a:endParaRPr lang="en-US" dirty="0"/>
          </a:p>
          <a:p>
            <a:r>
              <a:rPr lang="en-US" b="1" dirty="0"/>
              <a:t>PLSC : </a:t>
            </a:r>
            <a:r>
              <a:rPr lang="en-US" dirty="0"/>
              <a:t>Saliences Fi() when considered with factor score plot, showed higher Job Levels coincided with higher monthly 	income.</a:t>
            </a:r>
          </a:p>
          <a:p>
            <a:r>
              <a:rPr lang="en-US" b="1" dirty="0"/>
              <a:t>            </a:t>
            </a:r>
            <a:r>
              <a:rPr lang="en-US" dirty="0"/>
              <a:t>Saliences Fj() when considered with factor score plot, showed similar trend as above with all the year related 	variables.</a:t>
            </a:r>
            <a:r>
              <a:rPr lang="en-US" b="1" dirty="0"/>
              <a:t>	</a:t>
            </a:r>
          </a:p>
          <a:p>
            <a:endParaRPr lang="en-US" b="1" dirty="0"/>
          </a:p>
          <a:p>
            <a:r>
              <a:rPr lang="en-US" b="1" dirty="0"/>
              <a:t>MFA : </a:t>
            </a:r>
            <a:r>
              <a:rPr lang="en-US" dirty="0"/>
              <a:t>As Job Level increased, the table with year variables had more inertia as compared to the Ordinal and the Income 	ones.</a:t>
            </a:r>
          </a:p>
          <a:p>
            <a:endParaRPr lang="en-US" b="1" dirty="0"/>
          </a:p>
          <a:p>
            <a:endParaRPr lang="en-US" b="1" dirty="0"/>
          </a:p>
          <a:p>
            <a:r>
              <a:rPr lang="en-US" b="1" dirty="0"/>
              <a:t>PCA showed a pattern with Job Level and the same pattern was seen through till MFA, and MFA showed some new insights on employees on higher positions.</a:t>
            </a:r>
          </a:p>
        </p:txBody>
      </p:sp>
    </p:spTree>
    <p:extLst>
      <p:ext uri="{BB962C8B-B14F-4D97-AF65-F5344CB8AC3E}">
        <p14:creationId xmlns:p14="http://schemas.microsoft.com/office/powerpoint/2010/main" val="3760508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b="0" dirty="0"/>
              <a:t>Questions or comments?</a:t>
            </a:r>
          </a:p>
        </p:txBody>
      </p:sp>
    </p:spTree>
    <p:extLst>
      <p:ext uri="{BB962C8B-B14F-4D97-AF65-F5344CB8AC3E}">
        <p14:creationId xmlns:p14="http://schemas.microsoft.com/office/powerpoint/2010/main" val="424033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B5263F6-132E-4CCC-8D64-7725DE722B9A}"/>
              </a:ext>
            </a:extLst>
          </p:cNvPr>
          <p:cNvSpPr txBox="1"/>
          <p:nvPr/>
        </p:nvSpPr>
        <p:spPr>
          <a:xfrm>
            <a:off x="716438" y="631596"/>
            <a:ext cx="10416618" cy="923330"/>
          </a:xfrm>
          <a:prstGeom prst="rect">
            <a:avLst/>
          </a:prstGeom>
          <a:noFill/>
        </p:spPr>
        <p:txBody>
          <a:bodyPr wrap="square" rtlCol="0">
            <a:spAutoFit/>
          </a:bodyPr>
          <a:lstStyle/>
          <a:p>
            <a:r>
              <a:rPr lang="en-US" dirty="0"/>
              <a:t>Applying various statistical techniques, on the data that consists of multiple varying factors.</a:t>
            </a:r>
          </a:p>
          <a:p>
            <a:r>
              <a:rPr lang="en-US" dirty="0"/>
              <a:t>The output of such techniques help us in gaining good insight into the data, which can later on help us for tasks such as prediction or classifications.</a:t>
            </a:r>
          </a:p>
        </p:txBody>
      </p:sp>
      <p:sp>
        <p:nvSpPr>
          <p:cNvPr id="10" name="TextBox 9">
            <a:extLst>
              <a:ext uri="{FF2B5EF4-FFF2-40B4-BE49-F238E27FC236}">
                <a16:creationId xmlns:a16="http://schemas.microsoft.com/office/drawing/2014/main" id="{08861873-FBBE-47C9-AA7B-253AC8BEC8CD}"/>
              </a:ext>
            </a:extLst>
          </p:cNvPr>
          <p:cNvSpPr txBox="1"/>
          <p:nvPr/>
        </p:nvSpPr>
        <p:spPr>
          <a:xfrm>
            <a:off x="414780" y="2448096"/>
            <a:ext cx="1449949" cy="369332"/>
          </a:xfrm>
          <a:prstGeom prst="rect">
            <a:avLst/>
          </a:prstGeom>
          <a:noFill/>
        </p:spPr>
        <p:txBody>
          <a:bodyPr wrap="none" rtlCol="0">
            <a:spAutoFit/>
          </a:bodyPr>
          <a:lstStyle/>
          <a:p>
            <a:r>
              <a:rPr lang="en-US" b="1" dirty="0"/>
              <a:t>Few Terms:</a:t>
            </a:r>
          </a:p>
        </p:txBody>
      </p:sp>
      <p:sp>
        <p:nvSpPr>
          <p:cNvPr id="11" name="Oval 10">
            <a:extLst>
              <a:ext uri="{FF2B5EF4-FFF2-40B4-BE49-F238E27FC236}">
                <a16:creationId xmlns:a16="http://schemas.microsoft.com/office/drawing/2014/main" id="{3DEB717B-4472-4BB3-92A7-34A6340824F2}"/>
              </a:ext>
            </a:extLst>
          </p:cNvPr>
          <p:cNvSpPr/>
          <p:nvPr/>
        </p:nvSpPr>
        <p:spPr>
          <a:xfrm>
            <a:off x="4037812" y="2426213"/>
            <a:ext cx="3880701" cy="144180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b="1" dirty="0"/>
              <a:t>SVD, Eigen Values, Eigen Vectors</a:t>
            </a:r>
          </a:p>
        </p:txBody>
      </p:sp>
      <p:sp>
        <p:nvSpPr>
          <p:cNvPr id="12" name="Oval 11">
            <a:extLst>
              <a:ext uri="{FF2B5EF4-FFF2-40B4-BE49-F238E27FC236}">
                <a16:creationId xmlns:a16="http://schemas.microsoft.com/office/drawing/2014/main" id="{40D79567-7E08-48A4-854F-B69E28D86EE7}"/>
              </a:ext>
            </a:extLst>
          </p:cNvPr>
          <p:cNvSpPr/>
          <p:nvPr/>
        </p:nvSpPr>
        <p:spPr>
          <a:xfrm>
            <a:off x="8059916" y="2619309"/>
            <a:ext cx="4025246" cy="14418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b="1" dirty="0"/>
              <a:t>Factor Scores, Loadings, Latent Variables, Partial Factor Scores, Saliences</a:t>
            </a:r>
          </a:p>
        </p:txBody>
      </p:sp>
      <p:sp>
        <p:nvSpPr>
          <p:cNvPr id="13" name="Oval 12">
            <a:extLst>
              <a:ext uri="{FF2B5EF4-FFF2-40B4-BE49-F238E27FC236}">
                <a16:creationId xmlns:a16="http://schemas.microsoft.com/office/drawing/2014/main" id="{7CEB5B6C-4747-40D1-AE2D-2C734D53219F}"/>
              </a:ext>
            </a:extLst>
          </p:cNvPr>
          <p:cNvSpPr/>
          <p:nvPr/>
        </p:nvSpPr>
        <p:spPr>
          <a:xfrm>
            <a:off x="7667133" y="4259232"/>
            <a:ext cx="3714161" cy="1359296"/>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a:t>Scree Plots, Factor Map, Correlation Plot, Heat Map, Contribution Graphs, Bootstrap Bars</a:t>
            </a:r>
          </a:p>
        </p:txBody>
      </p:sp>
      <p:sp>
        <p:nvSpPr>
          <p:cNvPr id="14" name="Oval 13">
            <a:extLst>
              <a:ext uri="{FF2B5EF4-FFF2-40B4-BE49-F238E27FC236}">
                <a16:creationId xmlns:a16="http://schemas.microsoft.com/office/drawing/2014/main" id="{CD6B5A93-C588-4523-9A67-2C7FEAE277E1}"/>
              </a:ext>
            </a:extLst>
          </p:cNvPr>
          <p:cNvSpPr/>
          <p:nvPr/>
        </p:nvSpPr>
        <p:spPr>
          <a:xfrm>
            <a:off x="3393647" y="5191836"/>
            <a:ext cx="4524866" cy="126552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t>Binning, Contingency Tables, Mean, Confidence Interval, Convex Hull</a:t>
            </a:r>
          </a:p>
        </p:txBody>
      </p:sp>
      <p:sp>
        <p:nvSpPr>
          <p:cNvPr id="15" name="Oval 14">
            <a:extLst>
              <a:ext uri="{FF2B5EF4-FFF2-40B4-BE49-F238E27FC236}">
                <a16:creationId xmlns:a16="http://schemas.microsoft.com/office/drawing/2014/main" id="{F3C14756-D79F-4B03-871D-50C4B0B68176}"/>
              </a:ext>
            </a:extLst>
          </p:cNvPr>
          <p:cNvSpPr/>
          <p:nvPr/>
        </p:nvSpPr>
        <p:spPr>
          <a:xfrm>
            <a:off x="332307" y="3406352"/>
            <a:ext cx="4044099" cy="92333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b="1" dirty="0"/>
              <a:t>Quantitative, Qualitative, Nominal, Ordinal</a:t>
            </a:r>
          </a:p>
        </p:txBody>
      </p:sp>
    </p:spTree>
    <p:extLst>
      <p:ext uri="{BB962C8B-B14F-4D97-AF65-F5344CB8AC3E}">
        <p14:creationId xmlns:p14="http://schemas.microsoft.com/office/powerpoint/2010/main" val="3365556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71EE6-1A48-453F-ACD6-DF8C62172338}"/>
              </a:ext>
            </a:extLst>
          </p:cNvPr>
          <p:cNvSpPr>
            <a:spLocks noGrp="1"/>
          </p:cNvSpPr>
          <p:nvPr>
            <p:ph type="title"/>
          </p:nvPr>
        </p:nvSpPr>
        <p:spPr>
          <a:xfrm>
            <a:off x="536542" y="365126"/>
            <a:ext cx="6448720" cy="888640"/>
          </a:xfrm>
        </p:spPr>
        <p:txBody>
          <a:bodyPr>
            <a:normAutofit/>
          </a:bodyPr>
          <a:lstStyle/>
          <a:p>
            <a:r>
              <a:rPr lang="en-US" sz="2800" dirty="0"/>
              <a:t>Data: IBM Employees With Attrition</a:t>
            </a:r>
          </a:p>
        </p:txBody>
      </p:sp>
      <p:sp>
        <p:nvSpPr>
          <p:cNvPr id="4" name="TextBox 3">
            <a:extLst>
              <a:ext uri="{FF2B5EF4-FFF2-40B4-BE49-F238E27FC236}">
                <a16:creationId xmlns:a16="http://schemas.microsoft.com/office/drawing/2014/main" id="{275EBED4-5192-4AD4-8015-9E192F5669BC}"/>
              </a:ext>
            </a:extLst>
          </p:cNvPr>
          <p:cNvSpPr txBox="1"/>
          <p:nvPr/>
        </p:nvSpPr>
        <p:spPr>
          <a:xfrm>
            <a:off x="707010" y="1414022"/>
            <a:ext cx="9605914" cy="2031325"/>
          </a:xfrm>
          <a:prstGeom prst="rect">
            <a:avLst/>
          </a:prstGeom>
          <a:noFill/>
        </p:spPr>
        <p:txBody>
          <a:bodyPr wrap="square" rtlCol="0">
            <a:spAutoFit/>
          </a:bodyPr>
          <a:lstStyle/>
          <a:p>
            <a:r>
              <a:rPr lang="en-US" dirty="0"/>
              <a:t>Details of IBM Employees who faced attrition.</a:t>
            </a:r>
          </a:p>
          <a:p>
            <a:endParaRPr lang="en-US" dirty="0"/>
          </a:p>
          <a:p>
            <a:r>
              <a:rPr lang="en-US" b="1" dirty="0"/>
              <a:t>Rows: </a:t>
            </a:r>
            <a:r>
              <a:rPr lang="en-US" dirty="0"/>
              <a:t>Total of 238 Employees</a:t>
            </a:r>
          </a:p>
          <a:p>
            <a:r>
              <a:rPr lang="en-US" b="1" dirty="0"/>
              <a:t>Columns:</a:t>
            </a:r>
            <a:r>
              <a:rPr lang="en-US" dirty="0"/>
              <a:t> Variables measured 32</a:t>
            </a:r>
          </a:p>
          <a:p>
            <a:endParaRPr lang="en-US" dirty="0"/>
          </a:p>
          <a:p>
            <a:r>
              <a:rPr lang="en-US" b="1" dirty="0"/>
              <a:t>Research Question :</a:t>
            </a:r>
            <a:r>
              <a:rPr lang="en-US" dirty="0"/>
              <a:t> How different variables affect employees captured in this data?</a:t>
            </a:r>
          </a:p>
          <a:p>
            <a:endParaRPr lang="en-US" b="1" dirty="0"/>
          </a:p>
        </p:txBody>
      </p:sp>
      <p:sp>
        <p:nvSpPr>
          <p:cNvPr id="6" name="Rectangle: Rounded Corners 5">
            <a:extLst>
              <a:ext uri="{FF2B5EF4-FFF2-40B4-BE49-F238E27FC236}">
                <a16:creationId xmlns:a16="http://schemas.microsoft.com/office/drawing/2014/main" id="{CBBD584D-BDB4-4639-B7A4-479BAEA9D390}"/>
              </a:ext>
            </a:extLst>
          </p:cNvPr>
          <p:cNvSpPr/>
          <p:nvPr/>
        </p:nvSpPr>
        <p:spPr>
          <a:xfrm>
            <a:off x="5081047" y="3252246"/>
            <a:ext cx="3082565" cy="263007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Nominal:</a:t>
            </a:r>
          </a:p>
          <a:p>
            <a:pPr algn="ctr"/>
            <a:endParaRPr lang="en-US" sz="1400" b="1" dirty="0"/>
          </a:p>
          <a:p>
            <a:pPr marL="285750" indent="-285750">
              <a:buFont typeface="Arial" panose="020B0604020202020204" pitchFamily="34" charset="0"/>
              <a:buChar char="•"/>
            </a:pPr>
            <a:r>
              <a:rPr lang="en-US" altLang="en-US" sz="1400" b="1" dirty="0">
                <a:solidFill>
                  <a:srgbClr val="000000"/>
                </a:solidFill>
                <a:cs typeface="Arial" panose="020B0604020202020204" pitchFamily="34" charset="0"/>
              </a:rPr>
              <a:t>Marital Status</a:t>
            </a:r>
          </a:p>
          <a:p>
            <a:pPr marL="285750" indent="-285750">
              <a:buFont typeface="Arial" panose="020B0604020202020204" pitchFamily="34" charset="0"/>
              <a:buChar char="•"/>
            </a:pPr>
            <a:r>
              <a:rPr lang="en-US" altLang="en-US" sz="1400" b="1" dirty="0">
                <a:solidFill>
                  <a:srgbClr val="000000"/>
                </a:solidFill>
                <a:cs typeface="Arial" panose="020B0604020202020204" pitchFamily="34" charset="0"/>
              </a:rPr>
              <a:t>Education</a:t>
            </a:r>
          </a:p>
          <a:p>
            <a:pPr marL="285750" indent="-285750">
              <a:buFont typeface="Arial" panose="020B0604020202020204" pitchFamily="34" charset="0"/>
              <a:buChar char="•"/>
            </a:pPr>
            <a:r>
              <a:rPr lang="en-US" altLang="en-US" sz="1400" b="1" dirty="0">
                <a:solidFill>
                  <a:srgbClr val="000000"/>
                </a:solidFill>
                <a:cs typeface="Arial" panose="020B0604020202020204" pitchFamily="34" charset="0"/>
              </a:rPr>
              <a:t>Department</a:t>
            </a:r>
          </a:p>
          <a:p>
            <a:pPr marL="285750" indent="-285750">
              <a:buFont typeface="Arial" panose="020B0604020202020204" pitchFamily="34" charset="0"/>
              <a:buChar char="•"/>
            </a:pPr>
            <a:r>
              <a:rPr lang="en-US" altLang="en-US" sz="1400" b="1" dirty="0">
                <a:solidFill>
                  <a:srgbClr val="000000"/>
                </a:solidFill>
                <a:cs typeface="Arial" panose="020B0604020202020204" pitchFamily="34" charset="0"/>
              </a:rPr>
              <a:t>Job Role</a:t>
            </a:r>
          </a:p>
          <a:p>
            <a:pPr marL="285750" indent="-285750">
              <a:buFont typeface="Arial" panose="020B0604020202020204" pitchFamily="34" charset="0"/>
              <a:buChar char="•"/>
            </a:pPr>
            <a:r>
              <a:rPr lang="en-US" altLang="en-US" sz="1400" b="1" dirty="0">
                <a:solidFill>
                  <a:srgbClr val="000000"/>
                </a:solidFill>
                <a:cs typeface="Arial" panose="020B0604020202020204" pitchFamily="34" charset="0"/>
              </a:rPr>
              <a:t>Overtime</a:t>
            </a:r>
          </a:p>
          <a:p>
            <a:pPr marL="285750" indent="-285750">
              <a:buFont typeface="Arial" panose="020B0604020202020204" pitchFamily="34" charset="0"/>
              <a:buChar char="•"/>
            </a:pPr>
            <a:r>
              <a:rPr lang="en-US" altLang="en-US" sz="1400" b="1" dirty="0">
                <a:solidFill>
                  <a:srgbClr val="000000"/>
                </a:solidFill>
                <a:cs typeface="Arial" panose="020B0604020202020204" pitchFamily="34" charset="0"/>
              </a:rPr>
              <a:t>Gender</a:t>
            </a:r>
            <a:endParaRPr lang="en-US" sz="1400" b="1" dirty="0"/>
          </a:p>
        </p:txBody>
      </p:sp>
      <p:sp>
        <p:nvSpPr>
          <p:cNvPr id="7" name="Rectangle: Rounded Corners 6">
            <a:extLst>
              <a:ext uri="{FF2B5EF4-FFF2-40B4-BE49-F238E27FC236}">
                <a16:creationId xmlns:a16="http://schemas.microsoft.com/office/drawing/2014/main" id="{351867B6-36BD-4B47-BF7F-E901894BA0FC}"/>
              </a:ext>
            </a:extLst>
          </p:cNvPr>
          <p:cNvSpPr/>
          <p:nvPr/>
        </p:nvSpPr>
        <p:spPr>
          <a:xfrm>
            <a:off x="707010" y="3372438"/>
            <a:ext cx="3836709" cy="263007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Quantitative: </a:t>
            </a:r>
          </a:p>
          <a:p>
            <a:pPr algn="ctr"/>
            <a:endParaRPr lang="en-US" sz="1400" b="1" dirty="0"/>
          </a:p>
          <a:p>
            <a:pPr marL="285750" indent="-285750">
              <a:buFont typeface="Arial" panose="020B0604020202020204" pitchFamily="34" charset="0"/>
              <a:buChar char="•"/>
            </a:pPr>
            <a:r>
              <a:rPr lang="en-US" altLang="en-US" sz="1400" b="1" dirty="0"/>
              <a:t>Age</a:t>
            </a:r>
          </a:p>
          <a:p>
            <a:pPr marL="285750" indent="-285750">
              <a:buFont typeface="Arial" panose="020B0604020202020204" pitchFamily="34" charset="0"/>
              <a:buChar char="•"/>
            </a:pPr>
            <a:r>
              <a:rPr lang="en-US" altLang="en-US" sz="1400" b="1" dirty="0"/>
              <a:t>Monthly Income</a:t>
            </a:r>
          </a:p>
          <a:p>
            <a:pPr marL="285750" indent="-285750">
              <a:buFont typeface="Arial" panose="020B0604020202020204" pitchFamily="34" charset="0"/>
              <a:buChar char="•"/>
            </a:pPr>
            <a:r>
              <a:rPr lang="en-US" altLang="en-US" sz="1400" b="1" dirty="0"/>
              <a:t>Daily Rate</a:t>
            </a:r>
          </a:p>
          <a:p>
            <a:pPr marL="285750" indent="-285750">
              <a:buFont typeface="Arial" panose="020B0604020202020204" pitchFamily="34" charset="0"/>
              <a:buChar char="•"/>
            </a:pPr>
            <a:r>
              <a:rPr lang="en-US" altLang="en-US" sz="1400" b="1" dirty="0"/>
              <a:t>Hourly Rate</a:t>
            </a:r>
          </a:p>
          <a:p>
            <a:pPr marL="285750" indent="-285750">
              <a:buFont typeface="Arial" panose="020B0604020202020204" pitchFamily="34" charset="0"/>
              <a:buChar char="•"/>
            </a:pPr>
            <a:r>
              <a:rPr lang="en-US" altLang="en-US" sz="1400" b="1" dirty="0"/>
              <a:t>Distance From Home</a:t>
            </a:r>
          </a:p>
          <a:p>
            <a:pPr marL="285750" indent="-285750">
              <a:buFont typeface="Arial" panose="020B0604020202020204" pitchFamily="34" charset="0"/>
              <a:buChar char="•"/>
            </a:pPr>
            <a:r>
              <a:rPr lang="en-US" altLang="en-US" sz="1400" b="1" dirty="0" err="1"/>
              <a:t>Num</a:t>
            </a:r>
            <a:r>
              <a:rPr lang="en-US" altLang="en-US" sz="1400" b="1" dirty="0"/>
              <a:t> of Companies Worked</a:t>
            </a:r>
          </a:p>
          <a:p>
            <a:pPr marL="285750" indent="-285750">
              <a:buFont typeface="Arial" panose="020B0604020202020204" pitchFamily="34" charset="0"/>
              <a:buChar char="•"/>
            </a:pPr>
            <a:r>
              <a:rPr lang="en-US" altLang="en-US" sz="1400" b="1" dirty="0"/>
              <a:t>Percent Salary Hike </a:t>
            </a:r>
            <a:endParaRPr lang="en-US" sz="1400" b="1" dirty="0"/>
          </a:p>
          <a:p>
            <a:pPr algn="ctr"/>
            <a:endParaRPr lang="en-US" sz="1400" dirty="0"/>
          </a:p>
        </p:txBody>
      </p:sp>
      <p:sp>
        <p:nvSpPr>
          <p:cNvPr id="8" name="Rectangle: Rounded Corners 7">
            <a:extLst>
              <a:ext uri="{FF2B5EF4-FFF2-40B4-BE49-F238E27FC236}">
                <a16:creationId xmlns:a16="http://schemas.microsoft.com/office/drawing/2014/main" id="{7A5827C4-02E9-4458-9D75-CE8E2AC0258B}"/>
              </a:ext>
            </a:extLst>
          </p:cNvPr>
          <p:cNvSpPr/>
          <p:nvPr/>
        </p:nvSpPr>
        <p:spPr>
          <a:xfrm>
            <a:off x="8449559" y="3429000"/>
            <a:ext cx="3346516" cy="1857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Ordinal:</a:t>
            </a:r>
          </a:p>
          <a:p>
            <a:pPr algn="ctr"/>
            <a:endParaRPr lang="en-US" sz="1400" b="1" dirty="0"/>
          </a:p>
          <a:p>
            <a:pPr marL="285750" indent="-285750">
              <a:buFont typeface="Arial" panose="020B0604020202020204" pitchFamily="34" charset="0"/>
              <a:buChar char="•"/>
            </a:pPr>
            <a:r>
              <a:rPr lang="en-US" altLang="en-US" sz="1400" b="1" dirty="0">
                <a:solidFill>
                  <a:srgbClr val="000000"/>
                </a:solidFill>
                <a:cs typeface="Arial" panose="020B0604020202020204" pitchFamily="34" charset="0"/>
              </a:rPr>
              <a:t>Performance Rating</a:t>
            </a:r>
          </a:p>
          <a:p>
            <a:pPr marL="285750" indent="-285750">
              <a:buFont typeface="Arial" panose="020B0604020202020204" pitchFamily="34" charset="0"/>
              <a:buChar char="•"/>
            </a:pPr>
            <a:r>
              <a:rPr lang="en-US" altLang="en-US" sz="1400" b="1" dirty="0">
                <a:solidFill>
                  <a:srgbClr val="000000"/>
                </a:solidFill>
                <a:cs typeface="Arial" panose="020B0604020202020204" pitchFamily="34" charset="0"/>
              </a:rPr>
              <a:t>Job Satisfaction</a:t>
            </a:r>
          </a:p>
          <a:p>
            <a:pPr marL="285750" indent="-285750">
              <a:buFont typeface="Arial" panose="020B0604020202020204" pitchFamily="34" charset="0"/>
              <a:buChar char="•"/>
            </a:pPr>
            <a:r>
              <a:rPr lang="en-US" altLang="en-US" sz="1400" b="1" dirty="0">
                <a:solidFill>
                  <a:srgbClr val="000000"/>
                </a:solidFill>
                <a:cs typeface="Arial" panose="020B0604020202020204" pitchFamily="34" charset="0"/>
              </a:rPr>
              <a:t>Relationship Satisfaction</a:t>
            </a:r>
          </a:p>
          <a:p>
            <a:pPr marL="285750" indent="-285750">
              <a:buFont typeface="Arial" panose="020B0604020202020204" pitchFamily="34" charset="0"/>
              <a:buChar char="•"/>
            </a:pPr>
            <a:r>
              <a:rPr lang="en-US" altLang="en-US" sz="1400" b="1" dirty="0">
                <a:solidFill>
                  <a:srgbClr val="000000"/>
                </a:solidFill>
                <a:cs typeface="Arial" panose="020B0604020202020204" pitchFamily="34" charset="0"/>
              </a:rPr>
              <a:t>Job Level</a:t>
            </a:r>
          </a:p>
          <a:p>
            <a:pPr marL="285750" indent="-285750">
              <a:buFont typeface="Arial" panose="020B0604020202020204" pitchFamily="34" charset="0"/>
              <a:buChar char="•"/>
            </a:pPr>
            <a:r>
              <a:rPr lang="en-US" altLang="en-US" sz="1400" b="1" dirty="0">
                <a:solidFill>
                  <a:srgbClr val="000000"/>
                </a:solidFill>
                <a:cs typeface="Arial" panose="020B0604020202020204" pitchFamily="34" charset="0"/>
              </a:rPr>
              <a:t>Environment Satisfaction</a:t>
            </a:r>
            <a:endParaRPr lang="en-US" sz="1400" b="1" dirty="0"/>
          </a:p>
        </p:txBody>
      </p:sp>
    </p:spTree>
    <p:extLst>
      <p:ext uri="{BB962C8B-B14F-4D97-AF65-F5344CB8AC3E}">
        <p14:creationId xmlns:p14="http://schemas.microsoft.com/office/powerpoint/2010/main" val="2583182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38F06F94-CA30-47CB-9C25-B888E6F62AEB}"/>
              </a:ext>
            </a:extLst>
          </p:cNvPr>
          <p:cNvSpPr/>
          <p:nvPr/>
        </p:nvSpPr>
        <p:spPr>
          <a:xfrm>
            <a:off x="5165888" y="292231"/>
            <a:ext cx="1150071" cy="29223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Data</a:t>
            </a:r>
          </a:p>
        </p:txBody>
      </p:sp>
      <p:sp>
        <p:nvSpPr>
          <p:cNvPr id="6" name="Rectangle: Rounded Corners 5">
            <a:extLst>
              <a:ext uri="{FF2B5EF4-FFF2-40B4-BE49-F238E27FC236}">
                <a16:creationId xmlns:a16="http://schemas.microsoft.com/office/drawing/2014/main" id="{0CCD0094-A4BF-4945-A071-4F7A5F0B1B3B}"/>
              </a:ext>
            </a:extLst>
          </p:cNvPr>
          <p:cNvSpPr/>
          <p:nvPr/>
        </p:nvSpPr>
        <p:spPr>
          <a:xfrm>
            <a:off x="801278" y="1088793"/>
            <a:ext cx="2950589" cy="46191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Quantitative</a:t>
            </a:r>
          </a:p>
        </p:txBody>
      </p:sp>
      <p:sp>
        <p:nvSpPr>
          <p:cNvPr id="7" name="Rectangle: Rounded Corners 6">
            <a:extLst>
              <a:ext uri="{FF2B5EF4-FFF2-40B4-BE49-F238E27FC236}">
                <a16:creationId xmlns:a16="http://schemas.microsoft.com/office/drawing/2014/main" id="{1F7F9B00-4A85-4D7B-9CF8-7406DB4F7D11}"/>
              </a:ext>
            </a:extLst>
          </p:cNvPr>
          <p:cNvSpPr/>
          <p:nvPr/>
        </p:nvSpPr>
        <p:spPr>
          <a:xfrm>
            <a:off x="7574435" y="927359"/>
            <a:ext cx="3205113" cy="46191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Qualitative</a:t>
            </a:r>
          </a:p>
        </p:txBody>
      </p:sp>
      <p:sp>
        <p:nvSpPr>
          <p:cNvPr id="15" name="Rectangle: Rounded Corners 14">
            <a:extLst>
              <a:ext uri="{FF2B5EF4-FFF2-40B4-BE49-F238E27FC236}">
                <a16:creationId xmlns:a16="http://schemas.microsoft.com/office/drawing/2014/main" id="{8830319B-8375-45E2-AD5B-A66EF709ADDC}"/>
              </a:ext>
            </a:extLst>
          </p:cNvPr>
          <p:cNvSpPr/>
          <p:nvPr/>
        </p:nvSpPr>
        <p:spPr>
          <a:xfrm>
            <a:off x="6952260" y="2909344"/>
            <a:ext cx="1112369" cy="54675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Binning</a:t>
            </a:r>
          </a:p>
        </p:txBody>
      </p:sp>
      <p:sp>
        <p:nvSpPr>
          <p:cNvPr id="16" name="Rectangle: Rounded Corners 15">
            <a:extLst>
              <a:ext uri="{FF2B5EF4-FFF2-40B4-BE49-F238E27FC236}">
                <a16:creationId xmlns:a16="http://schemas.microsoft.com/office/drawing/2014/main" id="{D06F0949-EA2B-4D8C-B72C-7D98FC642240}"/>
              </a:ext>
            </a:extLst>
          </p:cNvPr>
          <p:cNvSpPr/>
          <p:nvPr/>
        </p:nvSpPr>
        <p:spPr>
          <a:xfrm>
            <a:off x="3751867" y="3113199"/>
            <a:ext cx="1244338" cy="54675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Design</a:t>
            </a:r>
          </a:p>
        </p:txBody>
      </p:sp>
      <p:cxnSp>
        <p:nvCxnSpPr>
          <p:cNvPr id="34" name="Connector: Elbow 33">
            <a:extLst>
              <a:ext uri="{FF2B5EF4-FFF2-40B4-BE49-F238E27FC236}">
                <a16:creationId xmlns:a16="http://schemas.microsoft.com/office/drawing/2014/main" id="{801C0050-1185-4EFC-8B54-EAAFD53D01A6}"/>
              </a:ext>
            </a:extLst>
          </p:cNvPr>
          <p:cNvCxnSpPr>
            <a:cxnSpLocks/>
            <a:stCxn id="6" idx="3"/>
            <a:endCxn id="15" idx="1"/>
          </p:cNvCxnSpPr>
          <p:nvPr/>
        </p:nvCxnSpPr>
        <p:spPr>
          <a:xfrm>
            <a:off x="3751867" y="1319750"/>
            <a:ext cx="3200393" cy="18629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F54BFAE4-C2EA-4DE0-9E07-392878D425C4}"/>
              </a:ext>
            </a:extLst>
          </p:cNvPr>
          <p:cNvCxnSpPr>
            <a:cxnSpLocks/>
            <a:stCxn id="7" idx="1"/>
            <a:endCxn id="16" idx="3"/>
          </p:cNvCxnSpPr>
          <p:nvPr/>
        </p:nvCxnSpPr>
        <p:spPr>
          <a:xfrm rot="10800000" flipV="1">
            <a:off x="4996205" y="1158316"/>
            <a:ext cx="2578230" cy="22282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D94A426-EC0A-4B20-AA9E-2BA989888038}"/>
              </a:ext>
            </a:extLst>
          </p:cNvPr>
          <p:cNvCxnSpPr>
            <a:cxnSpLocks/>
            <a:endCxn id="6" idx="0"/>
          </p:cNvCxnSpPr>
          <p:nvPr/>
        </p:nvCxnSpPr>
        <p:spPr>
          <a:xfrm flipH="1">
            <a:off x="2276573" y="584462"/>
            <a:ext cx="3190976" cy="504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3D28BB7-E3D5-4ACA-A562-D525E3D14390}"/>
              </a:ext>
            </a:extLst>
          </p:cNvPr>
          <p:cNvCxnSpPr>
            <a:cxnSpLocks/>
          </p:cNvCxnSpPr>
          <p:nvPr/>
        </p:nvCxnSpPr>
        <p:spPr>
          <a:xfrm>
            <a:off x="6096000" y="584462"/>
            <a:ext cx="2472965" cy="342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A2968646-C2F5-4963-883C-6ABB171A3299}"/>
              </a:ext>
            </a:extLst>
          </p:cNvPr>
          <p:cNvSpPr/>
          <p:nvPr/>
        </p:nvSpPr>
        <p:spPr>
          <a:xfrm>
            <a:off x="919115" y="2318109"/>
            <a:ext cx="2243580" cy="359573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PCA</a:t>
            </a:r>
          </a:p>
          <a:p>
            <a:pPr algn="ctr"/>
            <a:endParaRPr lang="en-US" b="1" dirty="0"/>
          </a:p>
          <a:p>
            <a:pPr algn="ctr"/>
            <a:endParaRPr lang="en-US" b="1" dirty="0"/>
          </a:p>
          <a:p>
            <a:pPr algn="ctr"/>
            <a:r>
              <a:rPr lang="en-US" b="1" dirty="0"/>
              <a:t>PLSC</a:t>
            </a:r>
          </a:p>
          <a:p>
            <a:pPr algn="ctr"/>
            <a:endParaRPr lang="en-US" b="1" dirty="0"/>
          </a:p>
          <a:p>
            <a:pPr algn="ctr"/>
            <a:endParaRPr lang="en-US" b="1" dirty="0"/>
          </a:p>
          <a:p>
            <a:pPr algn="ctr"/>
            <a:r>
              <a:rPr lang="en-US" b="1" dirty="0"/>
              <a:t>BADA</a:t>
            </a:r>
          </a:p>
          <a:p>
            <a:pPr algn="ctr"/>
            <a:endParaRPr lang="en-US" b="1" dirty="0"/>
          </a:p>
          <a:p>
            <a:pPr algn="ctr"/>
            <a:endParaRPr lang="en-US" b="1" dirty="0"/>
          </a:p>
          <a:p>
            <a:pPr algn="ctr"/>
            <a:r>
              <a:rPr lang="en-US" b="1" dirty="0"/>
              <a:t>MFA</a:t>
            </a:r>
          </a:p>
        </p:txBody>
      </p:sp>
      <p:sp>
        <p:nvSpPr>
          <p:cNvPr id="4" name="Rectangle: Rounded Corners 3">
            <a:extLst>
              <a:ext uri="{FF2B5EF4-FFF2-40B4-BE49-F238E27FC236}">
                <a16:creationId xmlns:a16="http://schemas.microsoft.com/office/drawing/2014/main" id="{58B216C7-865A-4B41-81B8-CEC86338B295}"/>
              </a:ext>
            </a:extLst>
          </p:cNvPr>
          <p:cNvSpPr/>
          <p:nvPr/>
        </p:nvSpPr>
        <p:spPr>
          <a:xfrm>
            <a:off x="8837627" y="2354345"/>
            <a:ext cx="1710966" cy="240560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p>
          <a:p>
            <a:pPr algn="ctr"/>
            <a:r>
              <a:rPr lang="en-US" b="1" dirty="0"/>
              <a:t>MCA</a:t>
            </a:r>
          </a:p>
          <a:p>
            <a:pPr algn="ctr"/>
            <a:endParaRPr lang="en-US" b="1" dirty="0"/>
          </a:p>
          <a:p>
            <a:pPr algn="ctr"/>
            <a:endParaRPr lang="en-US" b="1" dirty="0"/>
          </a:p>
          <a:p>
            <a:pPr algn="ctr"/>
            <a:r>
              <a:rPr lang="en-US" b="1" dirty="0"/>
              <a:t>PLSC</a:t>
            </a:r>
          </a:p>
          <a:p>
            <a:pPr algn="ctr"/>
            <a:endParaRPr lang="en-US" b="1" dirty="0"/>
          </a:p>
          <a:p>
            <a:pPr algn="ctr"/>
            <a:endParaRPr lang="en-US" b="1" dirty="0"/>
          </a:p>
          <a:p>
            <a:pPr algn="ctr"/>
            <a:r>
              <a:rPr lang="en-US" b="1" dirty="0" err="1"/>
              <a:t>DiCA</a:t>
            </a:r>
            <a:endParaRPr lang="en-US" b="1" dirty="0"/>
          </a:p>
          <a:p>
            <a:pPr algn="ctr"/>
            <a:endParaRPr lang="en-US" b="1" dirty="0"/>
          </a:p>
          <a:p>
            <a:pPr algn="ctr"/>
            <a:endParaRPr lang="en-US" b="1" dirty="0"/>
          </a:p>
        </p:txBody>
      </p:sp>
      <p:cxnSp>
        <p:nvCxnSpPr>
          <p:cNvPr id="21" name="Straight Arrow Connector 20">
            <a:extLst>
              <a:ext uri="{FF2B5EF4-FFF2-40B4-BE49-F238E27FC236}">
                <a16:creationId xmlns:a16="http://schemas.microsoft.com/office/drawing/2014/main" id="{DCC04264-329E-4168-B1F5-FD74FF9CD04E}"/>
              </a:ext>
            </a:extLst>
          </p:cNvPr>
          <p:cNvCxnSpPr>
            <a:stCxn id="6" idx="2"/>
            <a:endCxn id="3" idx="0"/>
          </p:cNvCxnSpPr>
          <p:nvPr/>
        </p:nvCxnSpPr>
        <p:spPr>
          <a:xfrm flipH="1">
            <a:off x="2040905" y="1550706"/>
            <a:ext cx="235668" cy="767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592C54C-EB34-4B27-9245-7B3272DB93FE}"/>
              </a:ext>
            </a:extLst>
          </p:cNvPr>
          <p:cNvCxnSpPr>
            <a:stCxn id="7" idx="2"/>
            <a:endCxn id="4" idx="0"/>
          </p:cNvCxnSpPr>
          <p:nvPr/>
        </p:nvCxnSpPr>
        <p:spPr>
          <a:xfrm>
            <a:off x="9176992" y="1389272"/>
            <a:ext cx="516118" cy="965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CD73A4E-D533-4543-8CC3-00489EF21C28}"/>
              </a:ext>
            </a:extLst>
          </p:cNvPr>
          <p:cNvCxnSpPr>
            <a:stCxn id="15" idx="3"/>
          </p:cNvCxnSpPr>
          <p:nvPr/>
        </p:nvCxnSpPr>
        <p:spPr>
          <a:xfrm>
            <a:off x="8064629" y="3182721"/>
            <a:ext cx="7635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2DE2EAA-D186-47B7-B943-1EF49F022A65}"/>
              </a:ext>
            </a:extLst>
          </p:cNvPr>
          <p:cNvCxnSpPr>
            <a:stCxn id="16" idx="1"/>
          </p:cNvCxnSpPr>
          <p:nvPr/>
        </p:nvCxnSpPr>
        <p:spPr>
          <a:xfrm flipH="1" flipV="1">
            <a:off x="3162695" y="3379507"/>
            <a:ext cx="589172" cy="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4031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creenshot&#10;&#10;Description generated with high confidence">
            <a:extLst>
              <a:ext uri="{FF2B5EF4-FFF2-40B4-BE49-F238E27FC236}">
                <a16:creationId xmlns:a16="http://schemas.microsoft.com/office/drawing/2014/main" id="{210DD3FF-6AF2-478C-977A-9287506DB9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5916" y="120613"/>
            <a:ext cx="10222243" cy="6737387"/>
          </a:xfrm>
          <a:prstGeom prst="rect">
            <a:avLst/>
          </a:prstGeom>
        </p:spPr>
      </p:pic>
      <p:sp>
        <p:nvSpPr>
          <p:cNvPr id="6" name="Rectangle: Rounded Corners 5">
            <a:extLst>
              <a:ext uri="{FF2B5EF4-FFF2-40B4-BE49-F238E27FC236}">
                <a16:creationId xmlns:a16="http://schemas.microsoft.com/office/drawing/2014/main" id="{ABF88FF1-F885-4CEB-8692-16B031AF44BE}"/>
              </a:ext>
            </a:extLst>
          </p:cNvPr>
          <p:cNvSpPr/>
          <p:nvPr/>
        </p:nvSpPr>
        <p:spPr>
          <a:xfrm>
            <a:off x="203200" y="447040"/>
            <a:ext cx="1851843" cy="59933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u="sng" dirty="0"/>
              <a:t>HEAT MAP</a:t>
            </a:r>
          </a:p>
        </p:txBody>
      </p:sp>
      <p:cxnSp>
        <p:nvCxnSpPr>
          <p:cNvPr id="9" name="Straight Arrow Connector 8">
            <a:extLst>
              <a:ext uri="{FF2B5EF4-FFF2-40B4-BE49-F238E27FC236}">
                <a16:creationId xmlns:a16="http://schemas.microsoft.com/office/drawing/2014/main" id="{87988CF4-6354-4880-BF75-3A1D47AABDAC}"/>
              </a:ext>
            </a:extLst>
          </p:cNvPr>
          <p:cNvCxnSpPr>
            <a:cxnSpLocks/>
          </p:cNvCxnSpPr>
          <p:nvPr/>
        </p:nvCxnSpPr>
        <p:spPr>
          <a:xfrm flipV="1">
            <a:off x="2526384" y="3280528"/>
            <a:ext cx="4298622" cy="857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F8FDA7AC-28DA-4EE3-BD2D-B2BF1DBA549F}"/>
              </a:ext>
            </a:extLst>
          </p:cNvPr>
          <p:cNvSpPr/>
          <p:nvPr/>
        </p:nvSpPr>
        <p:spPr>
          <a:xfrm>
            <a:off x="0" y="3667027"/>
            <a:ext cx="2498103" cy="90424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Performance Rating &amp; Percent </a:t>
            </a:r>
            <a:r>
              <a:rPr lang="en-US" sz="1400" dirty="0" err="1"/>
              <a:t>SalaryHike</a:t>
            </a:r>
            <a:endParaRPr lang="en-US" sz="1400" dirty="0"/>
          </a:p>
        </p:txBody>
      </p:sp>
      <p:cxnSp>
        <p:nvCxnSpPr>
          <p:cNvPr id="13" name="Straight Arrow Connector 12">
            <a:extLst>
              <a:ext uri="{FF2B5EF4-FFF2-40B4-BE49-F238E27FC236}">
                <a16:creationId xmlns:a16="http://schemas.microsoft.com/office/drawing/2014/main" id="{EB11A9DE-DA14-4BBA-A284-E057F66F965E}"/>
              </a:ext>
            </a:extLst>
          </p:cNvPr>
          <p:cNvCxnSpPr/>
          <p:nvPr/>
        </p:nvCxnSpPr>
        <p:spPr>
          <a:xfrm flipV="1">
            <a:off x="4224019" y="3751868"/>
            <a:ext cx="2836657" cy="1272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8E14807-8171-4870-ADAE-D3E1C08F6895}"/>
              </a:ext>
            </a:extLst>
          </p:cNvPr>
          <p:cNvCxnSpPr/>
          <p:nvPr/>
        </p:nvCxnSpPr>
        <p:spPr>
          <a:xfrm flipV="1">
            <a:off x="4224019" y="3789575"/>
            <a:ext cx="3515387" cy="1414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9992D079-BB0C-464B-B088-A13D3EB386F1}"/>
              </a:ext>
            </a:extLst>
          </p:cNvPr>
          <p:cNvSpPr/>
          <p:nvPr/>
        </p:nvSpPr>
        <p:spPr>
          <a:xfrm>
            <a:off x="1791904" y="4608974"/>
            <a:ext cx="2432115" cy="105506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Job Level vs Years at Company &amp; Total Working Years</a:t>
            </a:r>
          </a:p>
        </p:txBody>
      </p:sp>
    </p:spTree>
    <p:extLst>
      <p:ext uri="{BB962C8B-B14F-4D97-AF65-F5344CB8AC3E}">
        <p14:creationId xmlns:p14="http://schemas.microsoft.com/office/powerpoint/2010/main" val="1322978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DC5FCD9-9944-4D00-AA7D-E0804E2A27E7}"/>
              </a:ext>
            </a:extLst>
          </p:cNvPr>
          <p:cNvSpPr/>
          <p:nvPr/>
        </p:nvSpPr>
        <p:spPr>
          <a:xfrm>
            <a:off x="254524" y="2639505"/>
            <a:ext cx="2168165" cy="7894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u="sng" dirty="0"/>
              <a:t>PCA</a:t>
            </a:r>
          </a:p>
        </p:txBody>
      </p:sp>
      <p:pic>
        <p:nvPicPr>
          <p:cNvPr id="3" name="Picture 2" descr="A screenshot of a cell phone&#10;&#10;Description generated with very high confidence">
            <a:extLst>
              <a:ext uri="{FF2B5EF4-FFF2-40B4-BE49-F238E27FC236}">
                <a16:creationId xmlns:a16="http://schemas.microsoft.com/office/drawing/2014/main" id="{959641B4-95FF-4FC5-A5DB-D3B7DB74EA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718" y="733671"/>
            <a:ext cx="8067282" cy="5238627"/>
          </a:xfrm>
          <a:prstGeom prst="rect">
            <a:avLst/>
          </a:prstGeom>
        </p:spPr>
      </p:pic>
    </p:spTree>
    <p:extLst>
      <p:ext uri="{BB962C8B-B14F-4D97-AF65-F5344CB8AC3E}">
        <p14:creationId xmlns:p14="http://schemas.microsoft.com/office/powerpoint/2010/main" val="834709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close up of a map&#10;&#10;Description generated with very high confidence">
            <a:extLst>
              <a:ext uri="{FF2B5EF4-FFF2-40B4-BE49-F238E27FC236}">
                <a16:creationId xmlns:a16="http://schemas.microsoft.com/office/drawing/2014/main" id="{473B90FD-6AF0-48AC-BB9E-30ED696B70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4666"/>
            <a:ext cx="5205046" cy="3383280"/>
          </a:xfrm>
          <a:prstGeom prst="rect">
            <a:avLst/>
          </a:prstGeom>
        </p:spPr>
      </p:pic>
      <p:sp>
        <p:nvSpPr>
          <p:cNvPr id="25" name="Rectangle 24">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text on a white background&#10;&#10;Description generated with high confidence">
            <a:extLst>
              <a:ext uri="{FF2B5EF4-FFF2-40B4-BE49-F238E27FC236}">
                <a16:creationId xmlns:a16="http://schemas.microsoft.com/office/drawing/2014/main" id="{69E25D52-1B74-4D2E-AFCC-C18AEBD129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74720"/>
            <a:ext cx="5205046" cy="3383280"/>
          </a:xfrm>
          <a:prstGeom prst="rect">
            <a:avLst/>
          </a:prstGeom>
        </p:spPr>
      </p:pic>
      <p:sp>
        <p:nvSpPr>
          <p:cNvPr id="9" name="TextBox 8">
            <a:extLst>
              <a:ext uri="{FF2B5EF4-FFF2-40B4-BE49-F238E27FC236}">
                <a16:creationId xmlns:a16="http://schemas.microsoft.com/office/drawing/2014/main" id="{2A25EFC7-B415-4A46-A449-976D31DF0084}"/>
              </a:ext>
            </a:extLst>
          </p:cNvPr>
          <p:cNvSpPr txBox="1"/>
          <p:nvPr/>
        </p:nvSpPr>
        <p:spPr>
          <a:xfrm>
            <a:off x="4745900" y="3749511"/>
            <a:ext cx="879793" cy="1015663"/>
          </a:xfrm>
          <a:prstGeom prst="rect">
            <a:avLst/>
          </a:prstGeom>
          <a:noFill/>
        </p:spPr>
        <p:txBody>
          <a:bodyPr wrap="none" rtlCol="0">
            <a:spAutoFit/>
          </a:bodyPr>
          <a:lstStyle/>
          <a:p>
            <a:r>
              <a:rPr lang="en-US" sz="1200" b="1" dirty="0">
                <a:solidFill>
                  <a:srgbClr val="F2ED39"/>
                </a:solidFill>
                <a:latin typeface="Calibri"/>
              </a:rPr>
              <a:t>Job Level 1</a:t>
            </a:r>
            <a:endParaRPr lang="en-US" sz="1200" b="1" dirty="0">
              <a:solidFill>
                <a:srgbClr val="1506CA"/>
              </a:solidFill>
              <a:latin typeface="Calibri"/>
            </a:endParaRPr>
          </a:p>
          <a:p>
            <a:r>
              <a:rPr lang="en-US" sz="1200" b="1" dirty="0">
                <a:solidFill>
                  <a:srgbClr val="1506CA"/>
                </a:solidFill>
                <a:latin typeface="Calibri"/>
              </a:rPr>
              <a:t>Job Level 2</a:t>
            </a:r>
            <a:endParaRPr lang="en-US" sz="1200" b="1" dirty="0">
              <a:solidFill>
                <a:srgbClr val="D72DD7"/>
              </a:solidFill>
              <a:latin typeface="Calibri"/>
            </a:endParaRPr>
          </a:p>
          <a:p>
            <a:r>
              <a:rPr lang="en-US" sz="1200" b="1" dirty="0">
                <a:solidFill>
                  <a:srgbClr val="D72DD7"/>
                </a:solidFill>
                <a:latin typeface="Calibri"/>
              </a:rPr>
              <a:t>Job Level 3</a:t>
            </a:r>
            <a:endParaRPr lang="en-US" sz="1200" b="1" dirty="0">
              <a:solidFill>
                <a:srgbClr val="0BF806"/>
              </a:solidFill>
              <a:latin typeface="Calibri"/>
            </a:endParaRPr>
          </a:p>
          <a:p>
            <a:r>
              <a:rPr lang="en-US" sz="1200" b="1" dirty="0">
                <a:solidFill>
                  <a:srgbClr val="0BF806"/>
                </a:solidFill>
                <a:latin typeface="Calibri"/>
              </a:rPr>
              <a:t>Job Level 4</a:t>
            </a:r>
            <a:endParaRPr lang="en-US" sz="1200" b="1" dirty="0">
              <a:solidFill>
                <a:srgbClr val="D80400"/>
              </a:solidFill>
              <a:latin typeface="Calibri"/>
            </a:endParaRPr>
          </a:p>
          <a:p>
            <a:r>
              <a:rPr lang="en-US" sz="1200" b="1" dirty="0">
                <a:solidFill>
                  <a:srgbClr val="D80400"/>
                </a:solidFill>
                <a:latin typeface="Calibri"/>
              </a:rPr>
              <a:t>Job Level 5</a:t>
            </a:r>
            <a:endParaRPr lang="en-US" sz="1200" b="1" dirty="0">
              <a:solidFill>
                <a:srgbClr val="F2ED39"/>
              </a:solidFill>
              <a:latin typeface="Calibri"/>
            </a:endParaRPr>
          </a:p>
        </p:txBody>
      </p:sp>
      <p:pic>
        <p:nvPicPr>
          <p:cNvPr id="14" name="Picture 13" descr="A screenshot of a cell phone&#10;&#10;Description generated with very high confidence">
            <a:extLst>
              <a:ext uri="{FF2B5EF4-FFF2-40B4-BE49-F238E27FC236}">
                <a16:creationId xmlns:a16="http://schemas.microsoft.com/office/drawing/2014/main" id="{EBC586C1-2E61-499A-9CFC-3D6F758D74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8616" y="-60152"/>
            <a:ext cx="5205046" cy="3424027"/>
          </a:xfrm>
          <a:prstGeom prst="rect">
            <a:avLst/>
          </a:prstGeom>
        </p:spPr>
      </p:pic>
      <p:pic>
        <p:nvPicPr>
          <p:cNvPr id="16" name="Picture 15" descr="A screenshot of a cell phone&#10;&#10;Description generated with high confidence">
            <a:extLst>
              <a:ext uri="{FF2B5EF4-FFF2-40B4-BE49-F238E27FC236}">
                <a16:creationId xmlns:a16="http://schemas.microsoft.com/office/drawing/2014/main" id="{40283C46-065D-479C-96FF-9C962546D4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1343" y="3474721"/>
            <a:ext cx="5205046" cy="3424026"/>
          </a:xfrm>
          <a:prstGeom prst="rect">
            <a:avLst/>
          </a:prstGeom>
        </p:spPr>
      </p:pic>
    </p:spTree>
    <p:extLst>
      <p:ext uri="{BB962C8B-B14F-4D97-AF65-F5344CB8AC3E}">
        <p14:creationId xmlns:p14="http://schemas.microsoft.com/office/powerpoint/2010/main" val="2240006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F0C6611-363B-44E1-987A-4CDCB64C84E6}"/>
              </a:ext>
            </a:extLst>
          </p:cNvPr>
          <p:cNvSpPr/>
          <p:nvPr/>
        </p:nvSpPr>
        <p:spPr>
          <a:xfrm>
            <a:off x="1" y="2700778"/>
            <a:ext cx="1894788" cy="66620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u="sng" dirty="0"/>
              <a:t>MCA</a:t>
            </a:r>
          </a:p>
        </p:txBody>
      </p:sp>
      <p:sp>
        <p:nvSpPr>
          <p:cNvPr id="5" name="Oval 4">
            <a:extLst>
              <a:ext uri="{FF2B5EF4-FFF2-40B4-BE49-F238E27FC236}">
                <a16:creationId xmlns:a16="http://schemas.microsoft.com/office/drawing/2014/main" id="{9E6D3A0A-62A9-4D4C-BA8D-BDD4EA0B6E52}"/>
              </a:ext>
            </a:extLst>
          </p:cNvPr>
          <p:cNvSpPr/>
          <p:nvPr/>
        </p:nvSpPr>
        <p:spPr>
          <a:xfrm>
            <a:off x="0" y="4986232"/>
            <a:ext cx="3030409" cy="4839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Quantitative Data</a:t>
            </a:r>
          </a:p>
        </p:txBody>
      </p:sp>
      <p:sp>
        <p:nvSpPr>
          <p:cNvPr id="6" name="Oval 5">
            <a:extLst>
              <a:ext uri="{FF2B5EF4-FFF2-40B4-BE49-F238E27FC236}">
                <a16:creationId xmlns:a16="http://schemas.microsoft.com/office/drawing/2014/main" id="{DD5FACA7-809F-4FEC-9BCC-B3832AF3BD4F}"/>
              </a:ext>
            </a:extLst>
          </p:cNvPr>
          <p:cNvSpPr/>
          <p:nvPr/>
        </p:nvSpPr>
        <p:spPr>
          <a:xfrm>
            <a:off x="3945643" y="2791926"/>
            <a:ext cx="1464383" cy="4839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Nominal </a:t>
            </a:r>
          </a:p>
        </p:txBody>
      </p:sp>
      <p:sp>
        <p:nvSpPr>
          <p:cNvPr id="7" name="Oval 6">
            <a:extLst>
              <a:ext uri="{FF2B5EF4-FFF2-40B4-BE49-F238E27FC236}">
                <a16:creationId xmlns:a16="http://schemas.microsoft.com/office/drawing/2014/main" id="{0B81ABB4-A54B-43FE-8B48-CD169E09A816}"/>
              </a:ext>
            </a:extLst>
          </p:cNvPr>
          <p:cNvSpPr/>
          <p:nvPr/>
        </p:nvSpPr>
        <p:spPr>
          <a:xfrm>
            <a:off x="229517" y="1336512"/>
            <a:ext cx="1435755" cy="464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Ordinal</a:t>
            </a:r>
          </a:p>
        </p:txBody>
      </p:sp>
      <p:sp>
        <p:nvSpPr>
          <p:cNvPr id="8" name="Rectangle 7">
            <a:extLst>
              <a:ext uri="{FF2B5EF4-FFF2-40B4-BE49-F238E27FC236}">
                <a16:creationId xmlns:a16="http://schemas.microsoft.com/office/drawing/2014/main" id="{6B806F35-5B3E-44DF-A6DC-17AB91468310}"/>
              </a:ext>
            </a:extLst>
          </p:cNvPr>
          <p:cNvSpPr/>
          <p:nvPr/>
        </p:nvSpPr>
        <p:spPr>
          <a:xfrm>
            <a:off x="547672" y="3994573"/>
            <a:ext cx="1117600" cy="3640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Binning</a:t>
            </a:r>
          </a:p>
        </p:txBody>
      </p:sp>
      <p:sp>
        <p:nvSpPr>
          <p:cNvPr id="13" name="Rectangle 12">
            <a:extLst>
              <a:ext uri="{FF2B5EF4-FFF2-40B4-BE49-F238E27FC236}">
                <a16:creationId xmlns:a16="http://schemas.microsoft.com/office/drawing/2014/main" id="{E9BC551A-D278-495A-9519-EDC4A0F1191B}"/>
              </a:ext>
            </a:extLst>
          </p:cNvPr>
          <p:cNvSpPr/>
          <p:nvPr/>
        </p:nvSpPr>
        <p:spPr>
          <a:xfrm>
            <a:off x="2139929" y="2851845"/>
            <a:ext cx="1464383" cy="3640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As Factor</a:t>
            </a:r>
          </a:p>
        </p:txBody>
      </p:sp>
      <p:cxnSp>
        <p:nvCxnSpPr>
          <p:cNvPr id="21" name="Straight Arrow Connector 20">
            <a:extLst>
              <a:ext uri="{FF2B5EF4-FFF2-40B4-BE49-F238E27FC236}">
                <a16:creationId xmlns:a16="http://schemas.microsoft.com/office/drawing/2014/main" id="{920016C4-8CB0-4FBF-BC7A-D636552BADA5}"/>
              </a:ext>
            </a:extLst>
          </p:cNvPr>
          <p:cNvCxnSpPr>
            <a:stCxn id="7" idx="4"/>
            <a:endCxn id="4" idx="0"/>
          </p:cNvCxnSpPr>
          <p:nvPr/>
        </p:nvCxnSpPr>
        <p:spPr>
          <a:xfrm>
            <a:off x="947395" y="1800519"/>
            <a:ext cx="0" cy="900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189F581-2C5B-4102-B010-8EDA81D1E41A}"/>
              </a:ext>
            </a:extLst>
          </p:cNvPr>
          <p:cNvCxnSpPr>
            <a:stCxn id="8" idx="0"/>
          </p:cNvCxnSpPr>
          <p:nvPr/>
        </p:nvCxnSpPr>
        <p:spPr>
          <a:xfrm flipV="1">
            <a:off x="1106472" y="3366981"/>
            <a:ext cx="0" cy="627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ABB862D-30FE-4C1D-B397-C2F2297E077E}"/>
              </a:ext>
            </a:extLst>
          </p:cNvPr>
          <p:cNvCxnSpPr>
            <a:endCxn id="8" idx="2"/>
          </p:cNvCxnSpPr>
          <p:nvPr/>
        </p:nvCxnSpPr>
        <p:spPr>
          <a:xfrm flipV="1">
            <a:off x="1106472" y="4358640"/>
            <a:ext cx="0" cy="627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190CE8B-4826-4220-80F1-055A0C9E2352}"/>
              </a:ext>
            </a:extLst>
          </p:cNvPr>
          <p:cNvCxnSpPr>
            <a:stCxn id="13" idx="1"/>
            <a:endCxn id="4" idx="3"/>
          </p:cNvCxnSpPr>
          <p:nvPr/>
        </p:nvCxnSpPr>
        <p:spPr>
          <a:xfrm flipH="1">
            <a:off x="1894789" y="3033879"/>
            <a:ext cx="24514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C37807C-B784-4ADB-A18D-76804C39BCA1}"/>
              </a:ext>
            </a:extLst>
          </p:cNvPr>
          <p:cNvCxnSpPr>
            <a:stCxn id="6" idx="2"/>
            <a:endCxn id="13" idx="3"/>
          </p:cNvCxnSpPr>
          <p:nvPr/>
        </p:nvCxnSpPr>
        <p:spPr>
          <a:xfrm flipH="1">
            <a:off x="3604312" y="3033878"/>
            <a:ext cx="34133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descr="A screenshot of a social media post&#10;&#10;Description generated with very high confidence">
            <a:extLst>
              <a:ext uri="{FF2B5EF4-FFF2-40B4-BE49-F238E27FC236}">
                <a16:creationId xmlns:a16="http://schemas.microsoft.com/office/drawing/2014/main" id="{AD1F56CB-9016-4838-9287-5DE8F39A8F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1836" y="990600"/>
            <a:ext cx="6704155" cy="4344971"/>
          </a:xfrm>
          <a:prstGeom prst="rect">
            <a:avLst/>
          </a:prstGeom>
        </p:spPr>
      </p:pic>
    </p:spTree>
    <p:extLst>
      <p:ext uri="{BB962C8B-B14F-4D97-AF65-F5344CB8AC3E}">
        <p14:creationId xmlns:p14="http://schemas.microsoft.com/office/powerpoint/2010/main" val="2821234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751212FF-F5B8-42EA-A661-E0A8FF4E74A1}"/>
              </a:ext>
            </a:extLst>
          </p:cNvPr>
          <p:cNvSpPr/>
          <p:nvPr/>
        </p:nvSpPr>
        <p:spPr>
          <a:xfrm>
            <a:off x="216816" y="65988"/>
            <a:ext cx="7579151" cy="39823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latin typeface="Arial" panose="020B0604020202020204" pitchFamily="34" charset="0"/>
                <a:cs typeface="Arial" panose="020B0604020202020204" pitchFamily="34" charset="0"/>
              </a:rPr>
              <a:t>I &amp; J map combined (Symmetric)</a:t>
            </a:r>
            <a:endParaRPr lang="en-US" sz="2000" b="1" dirty="0"/>
          </a:p>
        </p:txBody>
      </p:sp>
      <p:pic>
        <p:nvPicPr>
          <p:cNvPr id="3" name="Picture 2" descr="A screenshot of a cell phone&#10;&#10;Description generated with high confidence">
            <a:extLst>
              <a:ext uri="{FF2B5EF4-FFF2-40B4-BE49-F238E27FC236}">
                <a16:creationId xmlns:a16="http://schemas.microsoft.com/office/drawing/2014/main" id="{9EA6B006-4C97-4600-B49C-97E9362578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551" y="985838"/>
            <a:ext cx="6876363" cy="4465284"/>
          </a:xfrm>
          <a:prstGeom prst="rect">
            <a:avLst/>
          </a:prstGeom>
        </p:spPr>
      </p:pic>
      <p:sp>
        <p:nvSpPr>
          <p:cNvPr id="16" name="TextBox 15">
            <a:extLst>
              <a:ext uri="{FF2B5EF4-FFF2-40B4-BE49-F238E27FC236}">
                <a16:creationId xmlns:a16="http://schemas.microsoft.com/office/drawing/2014/main" id="{8F6749C8-B882-4D0D-A322-32DC90CE6343}"/>
              </a:ext>
            </a:extLst>
          </p:cNvPr>
          <p:cNvSpPr txBox="1"/>
          <p:nvPr/>
        </p:nvSpPr>
        <p:spPr>
          <a:xfrm>
            <a:off x="4449451" y="1244339"/>
            <a:ext cx="879793" cy="1015663"/>
          </a:xfrm>
          <a:prstGeom prst="rect">
            <a:avLst/>
          </a:prstGeom>
          <a:noFill/>
        </p:spPr>
        <p:txBody>
          <a:bodyPr wrap="none" rtlCol="0">
            <a:spAutoFit/>
          </a:bodyPr>
          <a:lstStyle/>
          <a:p>
            <a:r>
              <a:rPr lang="en-US" sz="1200" b="1" dirty="0">
                <a:solidFill>
                  <a:srgbClr val="F2ED39"/>
                </a:solidFill>
              </a:rPr>
              <a:t>Job Level 1</a:t>
            </a:r>
            <a:endParaRPr lang="en-US" sz="1200" b="1" dirty="0">
              <a:solidFill>
                <a:srgbClr val="1506CA"/>
              </a:solidFill>
            </a:endParaRPr>
          </a:p>
          <a:p>
            <a:r>
              <a:rPr lang="en-US" sz="1200" b="1" dirty="0">
                <a:solidFill>
                  <a:srgbClr val="1506CA"/>
                </a:solidFill>
              </a:rPr>
              <a:t>Job Level 2</a:t>
            </a:r>
            <a:endParaRPr lang="en-US" sz="1200" b="1" dirty="0">
              <a:solidFill>
                <a:srgbClr val="D72DD7"/>
              </a:solidFill>
            </a:endParaRPr>
          </a:p>
          <a:p>
            <a:r>
              <a:rPr lang="en-US" sz="1200" b="1" dirty="0">
                <a:solidFill>
                  <a:srgbClr val="D72DD7"/>
                </a:solidFill>
              </a:rPr>
              <a:t>Job Level 3</a:t>
            </a:r>
            <a:endParaRPr lang="en-US" sz="1200" b="1" dirty="0">
              <a:solidFill>
                <a:srgbClr val="0BF806"/>
              </a:solidFill>
            </a:endParaRPr>
          </a:p>
          <a:p>
            <a:r>
              <a:rPr lang="en-US" sz="1200" b="1" dirty="0">
                <a:solidFill>
                  <a:srgbClr val="0BF806"/>
                </a:solidFill>
              </a:rPr>
              <a:t>Job Level 4</a:t>
            </a:r>
            <a:endParaRPr lang="en-US" sz="1200" b="1" dirty="0">
              <a:solidFill>
                <a:srgbClr val="D80400"/>
              </a:solidFill>
            </a:endParaRPr>
          </a:p>
          <a:p>
            <a:r>
              <a:rPr lang="en-US" sz="1200" b="1" dirty="0">
                <a:solidFill>
                  <a:srgbClr val="D80400"/>
                </a:solidFill>
              </a:rPr>
              <a:t>Job Level 5</a:t>
            </a:r>
            <a:endParaRPr lang="en-US" sz="1200" b="1" dirty="0">
              <a:solidFill>
                <a:srgbClr val="F2ED39"/>
              </a:solidFill>
            </a:endParaRPr>
          </a:p>
        </p:txBody>
      </p:sp>
      <p:pic>
        <p:nvPicPr>
          <p:cNvPr id="4" name="Picture 3" descr="A close up of a map&#10;&#10;Description generated with high confidence">
            <a:extLst>
              <a:ext uri="{FF2B5EF4-FFF2-40B4-BE49-F238E27FC236}">
                <a16:creationId xmlns:a16="http://schemas.microsoft.com/office/drawing/2014/main" id="{AC5A1D7F-3024-4138-8493-15BD18A9DD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7385" y="985838"/>
            <a:ext cx="6889794" cy="4465284"/>
          </a:xfrm>
          <a:prstGeom prst="rect">
            <a:avLst/>
          </a:prstGeom>
        </p:spPr>
      </p:pic>
    </p:spTree>
    <p:extLst>
      <p:ext uri="{BB962C8B-B14F-4D97-AF65-F5344CB8AC3E}">
        <p14:creationId xmlns:p14="http://schemas.microsoft.com/office/powerpoint/2010/main" val="2632536847"/>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6759</TotalTime>
  <Words>452</Words>
  <Application>Microsoft Office PowerPoint</Application>
  <PresentationFormat>Widescreen</PresentationFormat>
  <Paragraphs>167</Paragraphs>
  <Slides>19</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19</vt:i4>
      </vt:variant>
    </vt:vector>
  </HeadingPairs>
  <TitlesOfParts>
    <vt:vector size="23" baseType="lpstr">
      <vt:lpstr>Arial</vt:lpstr>
      <vt:lpstr>Calibri</vt:lpstr>
      <vt:lpstr>Office Theme</vt:lpstr>
      <vt:lpstr>1_Office Theme</vt:lpstr>
      <vt:lpstr>Multivariate Analysis</vt:lpstr>
      <vt:lpstr>PowerPoint Presentation</vt:lpstr>
      <vt:lpstr>Data: IBM Employees With Attrition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lpstr>Questions or comments?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PCA</dc:title>
  <dc:creator>Yu, Ju-Chi</dc:creator>
  <cp:lastModifiedBy>ajay.cuniv@gmail.com</cp:lastModifiedBy>
  <cp:revision>135</cp:revision>
  <dcterms:created xsi:type="dcterms:W3CDTF">2017-08-27T21:23:54Z</dcterms:created>
  <dcterms:modified xsi:type="dcterms:W3CDTF">2018-12-03T04:30:59Z</dcterms:modified>
</cp:coreProperties>
</file>