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1" r:id="rId4"/>
    <p:sldId id="260" r:id="rId5"/>
    <p:sldId id="262" r:id="rId6"/>
    <p:sldId id="264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Google Shape;13;p2"/>
          <p:cNvSpPr txBox="1"/>
          <p:nvPr/>
        </p:nvSpPr>
        <p:spPr>
          <a:xfrm>
            <a:off x="6993841" y="4863393"/>
            <a:ext cx="2138702" cy="19050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ctr">
              <a:defRPr sz="9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DESIGNIMPACTMOVEMENT.TITAN.IN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33412" y="133350"/>
            <a:ext cx="7877100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33412" y="1181100"/>
            <a:ext cx="7877100" cy="3486300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1pPr>
            <a:lvl2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2pPr>
            <a:lvl3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3pPr>
            <a:lvl4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4pPr>
            <a:lvl5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3"/>
            <a:ext cx="8520601" cy="2052602"/>
          </a:xfrm>
          <a:prstGeom prst="rect">
            <a:avLst/>
          </a:prstGeom>
        </p:spPr>
        <p:txBody>
          <a:bodyPr lIns="91398" tIns="91398" rIns="91398" bIns="91398"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8" y="2834125"/>
            <a:ext cx="8520602" cy="792602"/>
          </a:xfrm>
          <a:prstGeom prst="rect">
            <a:avLst/>
          </a:prstGeom>
        </p:spPr>
        <p:txBody>
          <a:bodyPr lIns="91398" tIns="91398" rIns="91398" bIns="91398"/>
          <a:lstStyle>
            <a:lvl1pPr marL="0" indent="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0" indent="2286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0" indent="2286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0" indent="2286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0" indent="228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8" y="2150847"/>
            <a:ext cx="8520602" cy="841803"/>
          </a:xfrm>
          <a:prstGeom prst="rect">
            <a:avLst/>
          </a:prstGeom>
        </p:spPr>
        <p:txBody>
          <a:bodyPr lIns="91398" tIns="91398" rIns="91398" bIns="91398"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4">
    <p:bg>
      <p:bgPr>
        <a:solidFill>
          <a:srgbClr val="FFE2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2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2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2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3800">
                <a:solidFill>
                  <a:srgbClr val="EDCB4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33412" y="133350"/>
            <a:ext cx="7877100" cy="857400"/>
          </a:xfrm>
          <a:prstGeom prst="rect">
            <a:avLst/>
          </a:prstGeom>
        </p:spPr>
        <p:txBody>
          <a:bodyPr lIns="19050" tIns="19050" rIns="19050" bIns="19050" anchor="ctr"/>
          <a:lstStyle>
            <a:lvl1pPr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15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33412" y="1181100"/>
            <a:ext cx="7877100" cy="3486300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1pPr>
            <a:lvl2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2pPr>
            <a:lvl3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3pPr>
            <a:lvl4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4pPr>
            <a:lvl5pPr marL="0" indent="228600">
              <a:lnSpc>
                <a:spcPct val="100000"/>
              </a:lnSpc>
              <a:buClrTx/>
              <a:buSzTx/>
              <a:buFontTx/>
              <a:buNone/>
              <a:defRPr sz="1500">
                <a:latin typeface="Avenir Roman"/>
                <a:ea typeface="Avenir Roman"/>
                <a:cs typeface="Avenir Roman"/>
                <a:sym typeface="Avenir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1">
    <p:bg>
      <p:bgPr>
        <a:solidFill>
          <a:srgbClr val="579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2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2600">
                <a:solidFill>
                  <a:srgbClr val="EDCB4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2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3800">
                <a:solidFill>
                  <a:srgbClr val="EDCB4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lIns="91398" tIns="91398" rIns="91398" bIns="91398"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 lIns="91398" tIns="91398" rIns="91398" bIns="91398"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98" y="4673395"/>
            <a:ext cx="336761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1 2">
    <p:bg>
      <p:bgPr>
        <a:solidFill>
          <a:srgbClr val="579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2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3800">
                <a:solidFill>
                  <a:srgbClr val="EDCB4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Background">
    <p:bg>
      <p:bgPr>
        <a:solidFill>
          <a:srgbClr val="4AA9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883752" y="4138259"/>
            <a:ext cx="127608" cy="127001"/>
          </a:xfrm>
          <a:prstGeom prst="rect">
            <a:avLst/>
          </a:prstGeom>
        </p:spPr>
        <p:txBody>
          <a:bodyPr lIns="15075" tIns="15075" rIns="15075" bIns="15075" anchor="t">
            <a:spAutoFit/>
          </a:bodyPr>
          <a:lstStyle>
            <a:lvl1pPr algn="ctr">
              <a:defRPr sz="6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6">
    <p:bg>
      <p:bgPr>
        <a:solidFill>
          <a:srgbClr val="FFAB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02"/>
          </a:xfrm>
          <a:prstGeom prst="rect">
            <a:avLst/>
          </a:prstGeom>
        </p:spPr>
        <p:txBody>
          <a:bodyPr lIns="19050" tIns="19050" rIns="19050" bIns="19050" anchor="ctr"/>
          <a:lstStyle>
            <a:lvl1pPr algn="ctr"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101;p29" descr="Google Shape;101;p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4" y="4769310"/>
            <a:ext cx="570840" cy="284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80736" y="4905375"/>
            <a:ext cx="177902" cy="174485"/>
          </a:xfrm>
          <a:prstGeom prst="rect">
            <a:avLst/>
          </a:prstGeom>
        </p:spPr>
        <p:txBody>
          <a:bodyPr lIns="19050" tIns="19050" rIns="19050" bIns="19050" anchor="t">
            <a:spAutoFit/>
          </a:bodyPr>
          <a:lstStyle>
            <a:lvl1pPr algn="ctr"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8" y="445025"/>
            <a:ext cx="8520602" cy="572702"/>
          </a:xfrm>
          <a:prstGeom prst="rect">
            <a:avLst/>
          </a:prstGeom>
        </p:spPr>
        <p:txBody>
          <a:bodyPr lIns="91398" tIns="91398" rIns="91398" bIns="91398"/>
          <a:lstStyle/>
          <a:p>
            <a:r>
              <a:t>Title Text</a:t>
            </a: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11698" y="1152475"/>
            <a:ext cx="8520602" cy="3416400"/>
          </a:xfrm>
          <a:prstGeom prst="rect">
            <a:avLst/>
          </a:prstGeom>
        </p:spPr>
        <p:txBody>
          <a:bodyPr lIns="91398" tIns="91398" rIns="91398" bIns="91398"/>
          <a:lstStyle>
            <a:lvl2pPr marL="914400" indent="-342900"/>
            <a:lvl3pPr marL="1371600" indent="-342900"/>
            <a:lvl4pPr marL="1828800" indent="-342900"/>
            <a:lvl5pPr marL="2286000" indent="-3429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8" y="445025"/>
            <a:ext cx="8520602" cy="572702"/>
          </a:xfrm>
          <a:prstGeom prst="rect">
            <a:avLst/>
          </a:prstGeom>
        </p:spPr>
        <p:txBody>
          <a:bodyPr lIns="91398" tIns="91398" rIns="91398" bIns="91398"/>
          <a:lstStyle/>
          <a:p>
            <a:r>
              <a:t>Title Text</a:t>
            </a:r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8" y="1152475"/>
            <a:ext cx="3999902" cy="3416400"/>
          </a:xfrm>
          <a:prstGeom prst="rect">
            <a:avLst/>
          </a:prstGeom>
        </p:spPr>
        <p:txBody>
          <a:bodyPr lIns="91398" tIns="91398" rIns="91398" bIns="91398"/>
          <a:lstStyle>
            <a:lvl1pPr indent="-317500">
              <a:buSzPts val="1400"/>
              <a:defRPr sz="1400"/>
            </a:lvl1pPr>
            <a:lvl2pPr marL="914400" indent="-317500">
              <a:buSzPts val="1400"/>
              <a:defRPr sz="1400"/>
            </a:lvl2pPr>
            <a:lvl3pPr marL="1371600" indent="-317500">
              <a:buSzPts val="1400"/>
              <a:defRPr sz="1400"/>
            </a:lvl3pPr>
            <a:lvl4pPr marL="1828800" indent="-317500">
              <a:buSzPts val="1400"/>
              <a:defRPr sz="1400"/>
            </a:lvl4pPr>
            <a:lvl5pPr marL="2286000" indent="-3175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Google Shape;110;p31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1" cy="3416400"/>
          </a:xfrm>
          <a:prstGeom prst="rect">
            <a:avLst/>
          </a:prstGeom>
        </p:spPr>
        <p:txBody>
          <a:bodyPr lIns="91398" tIns="91398" rIns="91398" bIns="91398"/>
          <a:lstStyle/>
          <a:p/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8" y="445025"/>
            <a:ext cx="8520602" cy="572702"/>
          </a:xfrm>
          <a:prstGeom prst="rect">
            <a:avLst/>
          </a:prstGeom>
        </p:spPr>
        <p:txBody>
          <a:bodyPr lIns="91398" tIns="91398" rIns="91398" bIns="91398"/>
          <a:lstStyle/>
          <a:p>
            <a:r>
              <a:t>Title Text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8"/>
            <a:ext cx="6367801" cy="4090802"/>
          </a:xfrm>
          <a:prstGeom prst="rect">
            <a:avLst/>
          </a:prstGeom>
        </p:spPr>
        <p:txBody>
          <a:bodyPr lIns="91398" tIns="91398" rIns="91398" bIns="91398"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19;p34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2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lIns="91398" tIns="91398" rIns="91398" bIns="91398"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27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 lIns="91398" tIns="91398" rIns="91398" bIns="91398"/>
          <a:lstStyle>
            <a:lvl1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228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22;p34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1"/>
          </a:xfrm>
          <a:prstGeom prst="rect">
            <a:avLst/>
          </a:prstGeom>
        </p:spPr>
        <p:txBody>
          <a:bodyPr lIns="91398" tIns="91398" rIns="91398" bIns="91398" anchor="ctr"/>
          <a:lstStyle/>
          <a:p/>
        </p:txBody>
      </p:sp>
      <p:pic>
        <p:nvPicPr>
          <p:cNvPr id="275" name="Google Shape;123;p34" descr="Google Shape;123;p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0" y="4716212"/>
            <a:ext cx="575251" cy="2876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8" y="4230575"/>
            <a:ext cx="5998803" cy="605102"/>
          </a:xfrm>
          <a:prstGeom prst="rect">
            <a:avLst/>
          </a:prstGeom>
        </p:spPr>
        <p:txBody>
          <a:bodyPr lIns="91398" tIns="91398" rIns="91398" bIns="91398"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914400" indent="-342900">
              <a:lnSpc>
                <a:spcPct val="100000"/>
              </a:lnSpc>
              <a:buClrTx/>
              <a:buFontTx/>
            </a:lvl2pPr>
            <a:lvl3pPr marL="1371600" indent="-342900">
              <a:lnSpc>
                <a:spcPct val="100000"/>
              </a:lnSpc>
              <a:buClrTx/>
              <a:buFontTx/>
            </a:lvl3pPr>
            <a:lvl4pPr marL="1828800" indent="-342900">
              <a:lnSpc>
                <a:spcPct val="100000"/>
              </a:lnSpc>
              <a:buClrTx/>
              <a:buFontTx/>
            </a:lvl4pPr>
            <a:lvl5pPr marL="2286000" indent="-342900"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2" cy="1963500"/>
          </a:xfrm>
          <a:prstGeom prst="rect">
            <a:avLst/>
          </a:prstGeom>
        </p:spPr>
        <p:txBody>
          <a:bodyPr lIns="91398" tIns="91398" rIns="91398" bIns="91398"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8" y="3152225"/>
            <a:ext cx="8520602" cy="1300800"/>
          </a:xfrm>
          <a:prstGeom prst="rect">
            <a:avLst/>
          </a:prstGeom>
        </p:spPr>
        <p:txBody>
          <a:bodyPr lIns="91398" tIns="91398" rIns="91398" bIns="91398"/>
          <a:lstStyle>
            <a:lvl1pPr algn="ctr"/>
            <a:lvl2pPr marL="914400" indent="-342900" algn="ctr"/>
            <a:lvl3pPr marL="1371600" indent="-342900" algn="ctr"/>
            <a:lvl4pPr marL="1828800" indent="-342900" algn="ctr"/>
            <a:lvl5pPr marL="2286000" indent="-342900"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485" y="4710997"/>
            <a:ext cx="336762" cy="318344"/>
          </a:xfrm>
          <a:prstGeom prst="rect">
            <a:avLst/>
          </a:prstGeom>
        </p:spPr>
        <p:txBody>
          <a:bodyPr lIns="91398" tIns="91398" rIns="91398" bIns="91398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24;p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7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40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●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○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■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●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○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■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●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○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 panose="020B0604020202020204"/>
        <a:buChar char="■"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138;p38"/>
          <p:cNvSpPr/>
          <p:nvPr/>
        </p:nvSpPr>
        <p:spPr>
          <a:xfrm>
            <a:off x="0" y="13970"/>
            <a:ext cx="3697200" cy="4095900"/>
          </a:xfrm>
          <a:prstGeom prst="rect">
            <a:avLst/>
          </a:prstGeom>
          <a:solidFill>
            <a:srgbClr val="423DC6"/>
          </a:solidFill>
          <a:ln>
            <a:solidFill>
              <a:srgbClr val="585858"/>
            </a:solidFill>
          </a:ln>
        </p:spPr>
        <p:txBody>
          <a:bodyPr lIns="0" tIns="0" rIns="0" bIns="0" anchor="ctr"/>
          <a:lstStyle/>
          <a:p/>
        </p:txBody>
      </p:sp>
      <p:sp>
        <p:nvSpPr>
          <p:cNvPr id="310" name="Google Shape;139;p38"/>
          <p:cNvSpPr/>
          <p:nvPr/>
        </p:nvSpPr>
        <p:spPr>
          <a:xfrm>
            <a:off x="304800" y="4095750"/>
            <a:ext cx="622801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1" name="Google Shape;140;p38"/>
          <p:cNvSpPr/>
          <p:nvPr/>
        </p:nvSpPr>
        <p:spPr>
          <a:xfrm>
            <a:off x="927599" y="4095750"/>
            <a:ext cx="622801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2" name="Google Shape;141;p38"/>
          <p:cNvSpPr/>
          <p:nvPr/>
        </p:nvSpPr>
        <p:spPr>
          <a:xfrm>
            <a:off x="155040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3" name="Google Shape;142;p38"/>
          <p:cNvSpPr/>
          <p:nvPr/>
        </p:nvSpPr>
        <p:spPr>
          <a:xfrm>
            <a:off x="2173198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4" name="Google Shape;143;p38"/>
          <p:cNvSpPr/>
          <p:nvPr/>
        </p:nvSpPr>
        <p:spPr>
          <a:xfrm>
            <a:off x="279600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5" name="Google Shape;144;p38"/>
          <p:cNvSpPr/>
          <p:nvPr/>
        </p:nvSpPr>
        <p:spPr>
          <a:xfrm>
            <a:off x="3418799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6" name="Google Shape;145;p38"/>
          <p:cNvSpPr/>
          <p:nvPr/>
        </p:nvSpPr>
        <p:spPr>
          <a:xfrm>
            <a:off x="3991223" y="4095750"/>
            <a:ext cx="622803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7" name="Google Shape;146;p38"/>
          <p:cNvSpPr/>
          <p:nvPr/>
        </p:nvSpPr>
        <p:spPr>
          <a:xfrm>
            <a:off x="4614024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8" name="Google Shape;147;p38"/>
          <p:cNvSpPr/>
          <p:nvPr/>
        </p:nvSpPr>
        <p:spPr>
          <a:xfrm>
            <a:off x="5236824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19" name="Google Shape;148;p38"/>
          <p:cNvSpPr/>
          <p:nvPr/>
        </p:nvSpPr>
        <p:spPr>
          <a:xfrm>
            <a:off x="-293450" y="4095750"/>
            <a:ext cx="622801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0" name="Google Shape;149;p38"/>
          <p:cNvSpPr/>
          <p:nvPr/>
        </p:nvSpPr>
        <p:spPr>
          <a:xfrm>
            <a:off x="6407498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1" name="Google Shape;150;p38"/>
          <p:cNvSpPr/>
          <p:nvPr/>
        </p:nvSpPr>
        <p:spPr>
          <a:xfrm>
            <a:off x="703030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2" name="Google Shape;151;p38"/>
          <p:cNvSpPr/>
          <p:nvPr/>
        </p:nvSpPr>
        <p:spPr>
          <a:xfrm>
            <a:off x="765310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3" name="Google Shape;152;p38"/>
          <p:cNvSpPr/>
          <p:nvPr/>
        </p:nvSpPr>
        <p:spPr>
          <a:xfrm>
            <a:off x="827590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4" name="Google Shape;153;p38"/>
          <p:cNvSpPr/>
          <p:nvPr/>
        </p:nvSpPr>
        <p:spPr>
          <a:xfrm>
            <a:off x="889870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5" name="Google Shape;154;p38"/>
          <p:cNvSpPr/>
          <p:nvPr/>
        </p:nvSpPr>
        <p:spPr>
          <a:xfrm>
            <a:off x="5809250" y="4095750"/>
            <a:ext cx="622802" cy="1092900"/>
          </a:xfrm>
          <a:prstGeom prst="chevron">
            <a:avLst>
              <a:gd name="adj" fmla="val 50000"/>
            </a:avLst>
          </a:prstGeom>
          <a:solidFill>
            <a:srgbClr val="423DC6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326" name="Google Shape;155;p38"/>
          <p:cNvSpPr txBox="1"/>
          <p:nvPr/>
        </p:nvSpPr>
        <p:spPr>
          <a:xfrm>
            <a:off x="3875405" y="80645"/>
            <a:ext cx="4908550" cy="1142365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noAutofit/>
          </a:bodyPr>
          <a:lstStyle/>
          <a:p>
            <a:pPr>
              <a:defRPr sz="2000">
                <a:solidFill>
                  <a:srgbClr val="423DC6"/>
                </a:solidFill>
                <a:latin typeface="Bitter ExtraBold"/>
                <a:ea typeface="Bitter ExtraBold"/>
                <a:cs typeface="Bitter ExtraBold"/>
                <a:sym typeface="Bitter ExtraBold"/>
              </a:defRPr>
            </a:pPr>
            <a:r>
              <a:rPr dirty="0">
                <a:latin typeface="+mn-lt"/>
                <a:cs typeface="+mn-lt"/>
              </a:rPr>
              <a:t>DESIGN IMPACT MOVEMENT</a:t>
            </a:r>
            <a:br>
              <a:rPr dirty="0">
                <a:latin typeface="+mn-lt"/>
                <a:cs typeface="+mn-lt"/>
              </a:rPr>
            </a:br>
            <a:r>
              <a:rPr lang="en-IN" dirty="0">
                <a:latin typeface="+mn-lt"/>
                <a:cs typeface="+mn-lt"/>
              </a:rPr>
              <a:t>PRODUCT SHOWCASE WORKBOOK</a:t>
            </a:r>
            <a:endParaRPr dirty="0">
              <a:latin typeface="+mn-lt"/>
              <a:cs typeface="+mn-lt"/>
            </a:endParaRPr>
          </a:p>
        </p:txBody>
      </p:sp>
      <p:sp>
        <p:nvSpPr>
          <p:cNvPr id="327" name="Google Shape;156;p38"/>
          <p:cNvSpPr txBox="1"/>
          <p:nvPr/>
        </p:nvSpPr>
        <p:spPr>
          <a:xfrm>
            <a:off x="4043750" y="3313674"/>
            <a:ext cx="4153802" cy="61214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A Social Initiative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latin typeface="Poppins Medium"/>
                <a:ea typeface="Poppins Medium"/>
                <a:cs typeface="Poppins Medium"/>
                <a:sym typeface="Poppins Medium"/>
              </a:defRPr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by Titan Company Ltd.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0340" y="862330"/>
            <a:ext cx="4792980" cy="12604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ADAPTIVE EQUIPMENT  BIKE RIDING FOR LOWER LIMB AMPUTEES  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31915" y="2488565"/>
            <a:ext cx="2266315" cy="1062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BY 1.</a:t>
            </a:r>
            <a:r>
              <a:rPr lang="en-US" sz="1600" b="1">
                <a:solidFill>
                  <a:srgbClr val="0070C0"/>
                </a:solidFill>
                <a:sym typeface="Arial" panose="020B0604020202020204"/>
              </a:rPr>
              <a:t>DHANUSRI K 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     2.ARIKARAN R 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     3.AJAY S 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     4.LOGANADAN M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96385" y="2039620"/>
            <a:ext cx="4101465" cy="2457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TEAM NAME : MOBILITY INNOVATORS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692;p76"/>
          <p:cNvSpPr/>
          <p:nvPr/>
        </p:nvSpPr>
        <p:spPr>
          <a:xfrm>
            <a:off x="0" y="-1"/>
            <a:ext cx="9144000" cy="719102"/>
          </a:xfrm>
          <a:prstGeom prst="rect">
            <a:avLst/>
          </a:prstGeom>
          <a:solidFill>
            <a:srgbClr val="423DC6"/>
          </a:solidFill>
          <a:ln>
            <a:solidFill>
              <a:srgbClr val="585858"/>
            </a:solidFill>
          </a:ln>
        </p:spPr>
        <p:txBody>
          <a:bodyPr lIns="0" tIns="0" rIns="0" bIns="0" anchor="ctr"/>
          <a:lstStyle/>
          <a:p/>
        </p:txBody>
      </p:sp>
      <p:sp>
        <p:nvSpPr>
          <p:cNvPr id="356" name="Google Shape;693;p76"/>
          <p:cNvSpPr txBox="1"/>
          <p:nvPr/>
        </p:nvSpPr>
        <p:spPr>
          <a:xfrm>
            <a:off x="205975" y="159449"/>
            <a:ext cx="4153800" cy="48895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spAutoFit/>
          </a:bodyPr>
          <a:lstStyle>
            <a:lvl1pPr>
              <a:defRPr sz="2000">
                <a:solidFill>
                  <a:srgbClr val="FFFFFF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Google Shape;696;p76"/>
          <p:cNvSpPr txBox="1"/>
          <p:nvPr/>
        </p:nvSpPr>
        <p:spPr>
          <a:xfrm>
            <a:off x="6993841" y="4863393"/>
            <a:ext cx="2138702" cy="19050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ctr">
              <a:defRPr sz="9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DESIGNIMPACTMOVEMENT.TITAN.IN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05105" y="1047115"/>
            <a:ext cx="3771900" cy="3815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Enhancing their mobility and independence and this contribute to more active fulfilling life style </a:t>
            </a:r>
            <a:endParaRPr lang="en-US" sz="1800" b="1" i="0" dirty="0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Participating in activities like bike riding can have positive impact on a individuals  mental and emotional well-being </a:t>
            </a:r>
            <a:endParaRPr lang="en-US" sz="1800" b="1" dirty="0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It represents the significant  step in the field of prosthetics and assistive technology </a:t>
            </a:r>
            <a:endParaRPr lang="en-US" sz="1800" b="1" dirty="0">
              <a:solidFill>
                <a:schemeClr val="dk1"/>
              </a:solidFill>
              <a:latin typeface="Times New Roman" panose="02020603050405020304" charset="0"/>
              <a:ea typeface="Libre Franklin"/>
              <a:cs typeface="Times New Roman" panose="02020603050405020304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charset="0"/>
                <a:ea typeface="Libre Franklin"/>
                <a:cs typeface="Times New Roman" panose="02020603050405020304" charset="0"/>
                <a:sym typeface="Libre Franklin"/>
              </a:rPr>
              <a:t>It enhance the overall rehabilitation </a:t>
            </a:r>
            <a:endParaRPr lang="en-US" sz="18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2435" y="1787525"/>
            <a:ext cx="4438015" cy="27381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681;p75"/>
          <p:cNvSpPr/>
          <p:nvPr/>
        </p:nvSpPr>
        <p:spPr>
          <a:xfrm>
            <a:off x="0" y="-1"/>
            <a:ext cx="9144000" cy="719102"/>
          </a:xfrm>
          <a:prstGeom prst="rect">
            <a:avLst/>
          </a:prstGeom>
          <a:solidFill>
            <a:srgbClr val="423DC6"/>
          </a:solidFill>
          <a:ln>
            <a:solidFill>
              <a:srgbClr val="585858"/>
            </a:solidFill>
          </a:ln>
        </p:spPr>
        <p:txBody>
          <a:bodyPr lIns="0" tIns="0" rIns="0" bIns="0" anchor="ctr"/>
          <a:lstStyle/>
          <a:p/>
        </p:txBody>
      </p:sp>
      <p:sp>
        <p:nvSpPr>
          <p:cNvPr id="347" name="Google Shape;682;p75"/>
          <p:cNvSpPr txBox="1"/>
          <p:nvPr/>
        </p:nvSpPr>
        <p:spPr>
          <a:xfrm>
            <a:off x="206610" y="159449"/>
            <a:ext cx="4153800" cy="48895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spAutoFit/>
          </a:bodyPr>
          <a:lstStyle>
            <a:lvl1pPr>
              <a:defRPr sz="2000">
                <a:solidFill>
                  <a:srgbClr val="FFFFFF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EMPATHY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Google Shape;685;p75"/>
          <p:cNvSpPr txBox="1"/>
          <p:nvPr/>
        </p:nvSpPr>
        <p:spPr>
          <a:xfrm>
            <a:off x="-635" y="767715"/>
            <a:ext cx="4795520" cy="3608705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Our </a:t>
            </a: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issues of riding motorbikes in lower limb amputees.</a:t>
            </a:r>
            <a:endParaRPr lang="en-IN" alt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Aim is to </a:t>
            </a: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discover </a:t>
            </a: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hand</a:t>
            </a: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operate bike  gear</a:t>
            </a: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s.</a:t>
            </a:r>
            <a:endParaRPr lang="en-IN" altLang="en-US" sz="1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switch is connected to the PCB board transmitter and the  Receiver is connected </a:t>
            </a:r>
            <a:r>
              <a:rPr lang="en-US" altLang="en-IN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the</a:t>
            </a: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stepper motor </a:t>
            </a:r>
            <a:endParaRPr lang="en-IN" altLang="en-US" sz="1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the switch is pressed towards front the pinion gear  is moves towards front and the first gear falls  </a:t>
            </a:r>
            <a:endParaRPr lang="en-IN" altLang="en-US" sz="1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discover </a:t>
            </a:r>
            <a:r>
              <a:rPr lang="en-IN" altLang="en-US" sz="1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 be useful to resolve the practical </a:t>
            </a:r>
            <a:endParaRPr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2" name="Google Shape;686;p75"/>
          <p:cNvSpPr txBox="1"/>
          <p:nvPr/>
        </p:nvSpPr>
        <p:spPr>
          <a:xfrm>
            <a:off x="205565" y="3157594"/>
            <a:ext cx="3874800" cy="61214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  <a:p>
            <a:pPr marL="457200" indent="-317500">
              <a:buClr>
                <a:srgbClr val="000000"/>
              </a:buClr>
              <a:buSzPts val="1400"/>
              <a:buAutoNum type="arabicPeriod"/>
              <a:defRPr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1216660"/>
            <a:ext cx="3664585" cy="30276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27295" y="900430"/>
            <a:ext cx="3801110" cy="530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PCB TRANSMITTER AND RECEIVER BOARD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701;p77"/>
          <p:cNvSpPr/>
          <p:nvPr/>
        </p:nvSpPr>
        <p:spPr>
          <a:xfrm>
            <a:off x="0" y="-1"/>
            <a:ext cx="9144000" cy="719102"/>
          </a:xfrm>
          <a:prstGeom prst="rect">
            <a:avLst/>
          </a:prstGeom>
          <a:solidFill>
            <a:srgbClr val="423DC6"/>
          </a:solidFill>
          <a:ln>
            <a:solidFill>
              <a:srgbClr val="585858"/>
            </a:solidFill>
          </a:ln>
        </p:spPr>
        <p:txBody>
          <a:bodyPr lIns="0" tIns="0" rIns="0" bIns="0" anchor="ctr"/>
          <a:lstStyle/>
          <a:p/>
        </p:txBody>
      </p:sp>
      <p:sp>
        <p:nvSpPr>
          <p:cNvPr id="361" name="Google Shape;702;p77"/>
          <p:cNvSpPr txBox="1"/>
          <p:nvPr/>
        </p:nvSpPr>
        <p:spPr>
          <a:xfrm>
            <a:off x="205975" y="159449"/>
            <a:ext cx="4153800" cy="48895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spAutoFit/>
          </a:bodyPr>
          <a:lstStyle>
            <a:lvl1pPr>
              <a:defRPr sz="2000">
                <a:solidFill>
                  <a:srgbClr val="FFFFFF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IDEATE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Google Shape;704;p77"/>
          <p:cNvSpPr txBox="1"/>
          <p:nvPr/>
        </p:nvSpPr>
        <p:spPr>
          <a:xfrm>
            <a:off x="105410" y="929640"/>
            <a:ext cx="4466590" cy="3934460"/>
          </a:xfrm>
          <a:prstGeom prst="rect">
            <a:avLst/>
          </a:prstGeom>
          <a:ln w="12700">
            <a:miter lim="400000"/>
          </a:ln>
        </p:spPr>
        <p:txBody>
          <a:bodyPr wrap="square" lIns="91423" tIns="91423" rIns="91423" bIns="91423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These advancement enable amputees to participating  group rides fostering social connections and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sence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community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It encouraging other facing similar challenges to pursue their passions and lead active lives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technological progress in the field of assistive devices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a therapeutic benefits for amputees 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</a:pP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 sz="1600">
                <a:latin typeface="Poppins Regular"/>
                <a:ea typeface="Poppins Regular"/>
                <a:cs typeface="Poppins Regular"/>
                <a:sym typeface="Poppins Regular"/>
              </a:defRPr>
            </a:pPr>
          </a:p>
        </p:txBody>
      </p:sp>
      <p:sp>
        <p:nvSpPr>
          <p:cNvPr id="363" name="Google Shape;705;p77"/>
          <p:cNvSpPr txBox="1"/>
          <p:nvPr/>
        </p:nvSpPr>
        <p:spPr>
          <a:xfrm>
            <a:off x="6993841" y="4863393"/>
            <a:ext cx="2138702" cy="19050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algn="ctr">
              <a:defRPr sz="9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DESIGNIMPACTMOVEMENT.TITAN.IN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6910705" y="3434080"/>
            <a:ext cx="106045" cy="119380"/>
          </a:xfrm>
          <a:prstGeom prst="flowChartConnector">
            <a:avLst/>
          </a:prstGeom>
          <a:solidFill>
            <a:srgbClr val="FFFFFF"/>
          </a:solidFill>
          <a:ln w="28575" cap="flat" cmpd="thickThin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9210" y="1394460"/>
            <a:ext cx="2981325" cy="2686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744;p81"/>
          <p:cNvSpPr/>
          <p:nvPr/>
        </p:nvSpPr>
        <p:spPr>
          <a:xfrm>
            <a:off x="0" y="-1"/>
            <a:ext cx="9144000" cy="719102"/>
          </a:xfrm>
          <a:prstGeom prst="rect">
            <a:avLst/>
          </a:prstGeom>
          <a:solidFill>
            <a:srgbClr val="423DC6"/>
          </a:solidFill>
          <a:ln>
            <a:solidFill>
              <a:srgbClr val="585858"/>
            </a:solidFill>
          </a:ln>
        </p:spPr>
        <p:txBody>
          <a:bodyPr lIns="0" tIns="0" rIns="0" bIns="0" anchor="ctr"/>
          <a:lstStyle/>
          <a:p/>
        </p:txBody>
      </p:sp>
      <p:sp>
        <p:nvSpPr>
          <p:cNvPr id="368" name="Google Shape;745;p81"/>
          <p:cNvSpPr txBox="1"/>
          <p:nvPr/>
        </p:nvSpPr>
        <p:spPr>
          <a:xfrm>
            <a:off x="205975" y="159449"/>
            <a:ext cx="4153800" cy="48895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spAutoFit/>
          </a:bodyPr>
          <a:lstStyle>
            <a:lvl1pPr>
              <a:defRPr sz="2000">
                <a:solidFill>
                  <a:srgbClr val="FFFFFF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CAUSE AND APPROACH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Google Shape;747;p81"/>
          <p:cNvSpPr txBox="1"/>
          <p:nvPr/>
        </p:nvSpPr>
        <p:spPr>
          <a:xfrm>
            <a:off x="635" y="890270"/>
            <a:ext cx="9142730" cy="4100830"/>
          </a:xfrm>
          <a:prstGeom prst="rect">
            <a:avLst/>
          </a:prstGeom>
          <a:ln w="12700">
            <a:miter lim="400000"/>
          </a:ln>
        </p:spPr>
        <p:txBody>
          <a:bodyPr lIns="91423" tIns="91423" rIns="91423" bIns="91423">
            <a:noAutofit/>
          </a:bodyPr>
          <a:lstStyle>
            <a:lvl1pPr>
              <a:defRPr sz="16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5740" y="800100"/>
            <a:ext cx="3010535" cy="584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Future scope : </a:t>
            </a:r>
            <a:endParaRPr kumimoji="0"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 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8785" y="1465580"/>
            <a:ext cx="7700645" cy="16617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In future by practising they can also join in the bike racing ,they can also come out of th zone to make them prove to everyone 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Arial" panose="020B0604020202020204"/>
              </a:rPr>
              <a:t>They can also live like a normal humans </a:t>
            </a:r>
            <a:endParaRPr kumimoji="0" lang="en-US" sz="23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v"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1140" y="2973070"/>
            <a:ext cx="2985135" cy="427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Future upgrade 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: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5615" y="3663950"/>
            <a:ext cx="7663815" cy="901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In future it will be developed to lower limb amputees in both legs to access the gear and as well as back brake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Arial" panose="020B0604020202020204"/>
              </a:rPr>
              <a:t>In future it will be implemented in super bikes to experience themselves</a:t>
            </a:r>
            <a:endParaRPr kumimoji="0"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Presentation</Application>
  <PresentationFormat>On-screen Show (16:9)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Arial</vt:lpstr>
      <vt:lpstr>Avenir Roman</vt:lpstr>
      <vt:lpstr>Segoe Print</vt:lpstr>
      <vt:lpstr>Helvetica Neue Light</vt:lpstr>
      <vt:lpstr>Bitter ExtraBold</vt:lpstr>
      <vt:lpstr>Poppins Medium</vt:lpstr>
      <vt:lpstr>Times New Roman</vt:lpstr>
      <vt:lpstr>Bitter SemiBold</vt:lpstr>
      <vt:lpstr>Libre Franklin</vt:lpstr>
      <vt:lpstr>Noto Sans Symbols</vt:lpstr>
      <vt:lpstr>Poppins Regular</vt:lpstr>
      <vt:lpstr>Wingdings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Ajay S</cp:lastModifiedBy>
  <cp:revision>7</cp:revision>
  <dcterms:created xsi:type="dcterms:W3CDTF">2024-01-03T11:10:00Z</dcterms:created>
  <dcterms:modified xsi:type="dcterms:W3CDTF">2025-02-12T06:48:34Z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0D44FDE10D5844D28B73C10F100F6B94_13</vt:lpwstr>
  </property>
  <property fmtid="{D5CDD505-2E9C-101B-9397-08002B2CF9AE}" pid="3" name="KSOProductBuildVer">
    <vt:lpwstr>2057-12.2.0.19821</vt:lpwstr>
  </property>
</Properties>
</file>