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7" r:id="rId3"/>
    <p:sldId id="257" r:id="rId4"/>
    <p:sldId id="280" r:id="rId5"/>
    <p:sldId id="295" r:id="rId6"/>
    <p:sldId id="287" r:id="rId7"/>
    <p:sldId id="278" r:id="rId8"/>
    <p:sldId id="279" r:id="rId9"/>
    <p:sldId id="288" r:id="rId10"/>
    <p:sldId id="291" r:id="rId11"/>
    <p:sldId id="292" r:id="rId12"/>
    <p:sldId id="293" r:id="rId13"/>
    <p:sldId id="294" r:id="rId14"/>
    <p:sldId id="289" r:id="rId15"/>
    <p:sldId id="290" r:id="rId16"/>
    <p:sldId id="275" r:id="rId17"/>
    <p:sldId id="266" r:id="rId18"/>
    <p:sldId id="261" r:id="rId19"/>
  </p:sldIdLst>
  <p:sldSz cx="9144000" cy="5143500" type="screen16x9"/>
  <p:notesSz cx="7559675" cy="10691813"/>
  <p:defaultTextStyle>
    <a:defPPr>
      <a:defRPr lang="en-US"/>
    </a:defPPr>
    <a:lvl1pPr marL="0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0286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40573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10859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81145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51431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7405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648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28FB10D-B9AE-4011-87BD-59D90EDE93DF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7563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8B5B62D-707B-4418-87DD-228E5AD65EFB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72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4938" marR="0" indent="-174938" rtl="0" hangingPunct="0">
      <a:tabLst/>
      <a:defRPr lang="en-IN" sz="1600" b="0" i="0" u="none" strike="noStrike" kern="1200" cap="none">
        <a:ln>
          <a:noFill/>
        </a:ln>
        <a:latin typeface="Liberation Sans" pitchFamily="18"/>
      </a:defRPr>
    </a:lvl1pPr>
    <a:lvl2pPr marL="370286" algn="l" defTabSz="7405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0573" algn="l" defTabSz="7405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0859" algn="l" defTabSz="7405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1145" algn="l" defTabSz="7405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51431" algn="l" defTabSz="7405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7405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7405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7405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B5B62D-707B-4418-87DD-228E5AD65EF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59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08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FD325DC-F2F9-41ED-B806-612A20D774F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5B6C31-B6E0-4369-AF55-A3369E7646D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05739E-A637-4A9C-B397-8BF1605CFD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D9CCAA-779C-4EC6-ACE8-861744CEF2C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81633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3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2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326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408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489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571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653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789C89-2951-496A-AF1F-AE4444310C1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3" tIns="40817" rIns="81633" bIns="4081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3" tIns="40817" rIns="81633" bIns="4081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3" tIns="40817" rIns="81633" bIns="4081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52C4B2-4E49-4A1B-9591-AC78FAB0C74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100" b="0"/>
            </a:lvl1pPr>
            <a:lvl2pPr marL="408167" indent="0">
              <a:buNone/>
              <a:defRPr sz="1800" b="1"/>
            </a:lvl2pPr>
            <a:lvl3pPr marL="816333" indent="0">
              <a:buNone/>
              <a:defRPr sz="1600" b="1"/>
            </a:lvl3pPr>
            <a:lvl4pPr marL="1224500" indent="0">
              <a:buNone/>
              <a:defRPr sz="1500" b="1"/>
            </a:lvl4pPr>
            <a:lvl5pPr marL="1632666" indent="0">
              <a:buNone/>
              <a:defRPr sz="1500" b="1"/>
            </a:lvl5pPr>
            <a:lvl6pPr marL="2040833" indent="0">
              <a:buNone/>
              <a:defRPr sz="1500" b="1"/>
            </a:lvl6pPr>
            <a:lvl7pPr marL="2448999" indent="0">
              <a:buNone/>
              <a:defRPr sz="1500" b="1"/>
            </a:lvl7pPr>
            <a:lvl8pPr marL="2857166" indent="0">
              <a:buNone/>
              <a:defRPr sz="1500" b="1"/>
            </a:lvl8pPr>
            <a:lvl9pPr marL="326533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100" b="0"/>
            </a:lvl1pPr>
            <a:lvl2pPr marL="408167" indent="0">
              <a:buNone/>
              <a:defRPr sz="1800" b="1"/>
            </a:lvl2pPr>
            <a:lvl3pPr marL="816333" indent="0">
              <a:buNone/>
              <a:defRPr sz="1600" b="1"/>
            </a:lvl3pPr>
            <a:lvl4pPr marL="1224500" indent="0">
              <a:buNone/>
              <a:defRPr sz="1500" b="1"/>
            </a:lvl4pPr>
            <a:lvl5pPr marL="1632666" indent="0">
              <a:buNone/>
              <a:defRPr sz="1500" b="1"/>
            </a:lvl5pPr>
            <a:lvl6pPr marL="2040833" indent="0">
              <a:buNone/>
              <a:defRPr sz="1500" b="1"/>
            </a:lvl6pPr>
            <a:lvl7pPr marL="2448999" indent="0">
              <a:buNone/>
              <a:defRPr sz="1500" b="1"/>
            </a:lvl7pPr>
            <a:lvl8pPr marL="2857166" indent="0">
              <a:buNone/>
              <a:defRPr sz="1500" b="1"/>
            </a:lvl8pPr>
            <a:lvl9pPr marL="3265332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54E873-140B-4D91-8721-06817E1148A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6AE99A-7A39-48E6-9815-9B0356FF9E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94F76C-907F-4D32-A126-6658B66D98C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04788"/>
            <a:ext cx="4995863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500"/>
            </a:lvl1pPr>
            <a:lvl2pPr marL="408167" indent="0">
              <a:buNone/>
              <a:defRPr sz="1100"/>
            </a:lvl2pPr>
            <a:lvl3pPr marL="816333" indent="0">
              <a:buNone/>
              <a:defRPr sz="900"/>
            </a:lvl3pPr>
            <a:lvl4pPr marL="1224500" indent="0">
              <a:buNone/>
              <a:defRPr sz="800"/>
            </a:lvl4pPr>
            <a:lvl5pPr marL="1632666" indent="0">
              <a:buNone/>
              <a:defRPr sz="800"/>
            </a:lvl5pPr>
            <a:lvl6pPr marL="2040833" indent="0">
              <a:buNone/>
              <a:defRPr sz="800"/>
            </a:lvl6pPr>
            <a:lvl7pPr marL="2448999" indent="0">
              <a:buNone/>
              <a:defRPr sz="800"/>
            </a:lvl7pPr>
            <a:lvl8pPr marL="2857166" indent="0">
              <a:buNone/>
              <a:defRPr sz="800"/>
            </a:lvl8pPr>
            <a:lvl9pPr marL="32653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42A9FE-8D10-45D5-A617-9429FAFC35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2800"/>
            </a:lvl1pPr>
            <a:lvl2pPr marL="408167" indent="0">
              <a:buNone/>
              <a:defRPr sz="2500"/>
            </a:lvl2pPr>
            <a:lvl3pPr marL="816333" indent="0">
              <a:buNone/>
              <a:defRPr sz="2100"/>
            </a:lvl3pPr>
            <a:lvl4pPr marL="1224500" indent="0">
              <a:buNone/>
              <a:defRPr sz="1800"/>
            </a:lvl4pPr>
            <a:lvl5pPr marL="1632666" indent="0">
              <a:buNone/>
              <a:defRPr sz="1800"/>
            </a:lvl5pPr>
            <a:lvl6pPr marL="2040833" indent="0">
              <a:buNone/>
              <a:defRPr sz="1800"/>
            </a:lvl6pPr>
            <a:lvl7pPr marL="2448999" indent="0">
              <a:buNone/>
              <a:defRPr sz="1800"/>
            </a:lvl7pPr>
            <a:lvl8pPr marL="2857166" indent="0">
              <a:buNone/>
              <a:defRPr sz="1800"/>
            </a:lvl8pPr>
            <a:lvl9pPr marL="3265332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408167" indent="0">
              <a:buNone/>
              <a:defRPr sz="1100"/>
            </a:lvl2pPr>
            <a:lvl3pPr marL="816333" indent="0">
              <a:buNone/>
              <a:defRPr sz="900"/>
            </a:lvl3pPr>
            <a:lvl4pPr marL="1224500" indent="0">
              <a:buNone/>
              <a:defRPr sz="800"/>
            </a:lvl4pPr>
            <a:lvl5pPr marL="1632666" indent="0">
              <a:buNone/>
              <a:defRPr sz="800"/>
            </a:lvl5pPr>
            <a:lvl6pPr marL="2040833" indent="0">
              <a:buNone/>
              <a:defRPr sz="800"/>
            </a:lvl6pPr>
            <a:lvl7pPr marL="2448999" indent="0">
              <a:buNone/>
              <a:defRPr sz="800"/>
            </a:lvl7pPr>
            <a:lvl8pPr marL="2857166" indent="0">
              <a:buNone/>
              <a:defRPr sz="800"/>
            </a:lvl8pPr>
            <a:lvl9pPr marL="3265332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8402F2-72E4-40AB-B0E7-CA750BA0AC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81633" tIns="40817" rIns="81633" bIns="40817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633" tIns="40817" rIns="81633" bIns="408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81633" tIns="40817" rIns="40817" bIns="40817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0817" tIns="40817" rIns="81633" bIns="40817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4767263"/>
            <a:ext cx="561975" cy="273844"/>
          </a:xfrm>
          <a:prstGeom prst="rect">
            <a:avLst/>
          </a:prstGeom>
        </p:spPr>
        <p:txBody>
          <a:bodyPr vert="horz" lIns="24490" tIns="40817" rIns="40817" bIns="40817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lvl="0"/>
            <a:fld id="{9707373B-AF7D-4B0A-9042-478928321C2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3" tIns="40817" rIns="81633" bIns="40817" rtlCol="0" anchor="ctr"/>
          <a:lstStyle/>
          <a:p>
            <a:pPr marL="0" algn="ctr" defTabSz="816333" rtl="0" eaLnBrk="1" latinLnBrk="0" hangingPunct="1"/>
            <a:endParaRPr lang="en-US" sz="1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3" tIns="40817" rIns="81633" bIns="40817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816333" rtl="0" eaLnBrk="1" latinLnBrk="0" hangingPunct="1">
        <a:lnSpc>
          <a:spcPts val="5178"/>
        </a:lnSpc>
        <a:spcBef>
          <a:spcPct val="0"/>
        </a:spcBef>
        <a:buNone/>
        <a:defRPr sz="49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06125" indent="-306125" algn="l" defTabSz="81633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663271" indent="-255104" algn="l" defTabSz="816333" rtl="0" eaLnBrk="1" latinLnBrk="0" hangingPunct="1">
        <a:spcBef>
          <a:spcPct val="20000"/>
        </a:spcBef>
        <a:buFont typeface="Courier New" pitchFamily="49" charset="0"/>
        <a:buChar char="o"/>
        <a:defRPr sz="1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020416" indent="-204083" algn="l" defTabSz="81633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428583" indent="-204083" algn="l" defTabSz="816333" rtl="0" eaLnBrk="1" latinLnBrk="0" hangingPunct="1">
        <a:spcBef>
          <a:spcPct val="20000"/>
        </a:spcBef>
        <a:buFont typeface="Courier New" pitchFamily="49" charset="0"/>
        <a:buChar char="o"/>
        <a:defRPr sz="1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1836750" indent="-204083" algn="l" defTabSz="81633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244916" indent="-204083" algn="l" defTabSz="816333" rtl="0" eaLnBrk="1" latinLnBrk="0" hangingPunct="1">
        <a:spcBef>
          <a:spcPct val="20000"/>
        </a:spcBef>
        <a:buFont typeface="Courier New" pitchFamily="49" charset="0"/>
        <a:buChar char="o"/>
        <a:defRPr sz="1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3083" indent="-204083" algn="l" defTabSz="81633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61249" indent="-204083" algn="l" defTabSz="816333" rtl="0" eaLnBrk="1" latinLnBrk="0" hangingPunct="1">
        <a:spcBef>
          <a:spcPct val="20000"/>
        </a:spcBef>
        <a:buFont typeface="Courier New" pitchFamily="49" charset="0"/>
        <a:buChar char="o"/>
        <a:defRPr sz="1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9416" indent="-204083" algn="l" defTabSz="81633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63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7" algn="l" defTabSz="8163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3" algn="l" defTabSz="8163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00" algn="l" defTabSz="8163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66" algn="l" defTabSz="8163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33" algn="l" defTabSz="8163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99" algn="l" defTabSz="8163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66" algn="l" defTabSz="8163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32" algn="l" defTabSz="8163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hyperlink" Target="http://www.cse.psu.edu/~zzw109/pubs/AAAI2015-NeuralProbabilisticModelCitationRecommendat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uc.nist.gov/dat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lweb.org/anthology/N09-104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5728" y="318059"/>
            <a:ext cx="8883179" cy="107785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IN" sz="4400" b="1" dirty="0"/>
              <a:t>Multi Document Summarization</a:t>
            </a:r>
            <a:endParaRPr lang="en-IN" sz="4400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220072" y="3763131"/>
            <a:ext cx="3816424" cy="1400907"/>
          </a:xfrm>
        </p:spPr>
        <p:txBody>
          <a:bodyPr anchor="ctr">
            <a:no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>
              <a:buNone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Submitted by :</a:t>
            </a:r>
          </a:p>
          <a:p>
            <a:pPr marL="0" indent="0">
              <a:buNone/>
            </a:pP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Abhishek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Gangwar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15CS60R24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Ajay </a:t>
            </a: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Jaiswal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	15CS60R10</a:t>
            </a:r>
          </a:p>
          <a:p>
            <a:pPr marL="0" indent="0">
              <a:buNone/>
            </a:pP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Krunal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Parmar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  	15CS60R13</a:t>
            </a:r>
          </a:p>
          <a:p>
            <a:pPr marL="0" indent="0">
              <a:buNone/>
            </a:pP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Piyush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Balwani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	  	15CS60R25</a:t>
            </a:r>
          </a:p>
          <a:p>
            <a:pPr marL="0" indent="0">
              <a:buNone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315" y="4580473"/>
            <a:ext cx="3046849" cy="538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2400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Droid Sans Fallback" pitchFamily="2"/>
              <a:cs typeface="FreeSans" pitchFamily="2"/>
            </a:endParaRPr>
          </a:p>
          <a:p>
            <a:pPr hangingPunct="0">
              <a:buNone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roid Sans Fallback" pitchFamily="2"/>
                <a:cs typeface="FreeSans" pitchFamily="2"/>
              </a:rPr>
              <a:t>Guided by :</a:t>
            </a:r>
          </a:p>
          <a:p>
            <a:pPr hangingPunct="0">
              <a:buNone/>
            </a:pP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roid Sans Fallback" pitchFamily="2"/>
                <a:cs typeface="FreeSans" pitchFamily="2"/>
              </a:rPr>
              <a:t>Dr.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roid Sans Fallback" pitchFamily="2"/>
                <a:cs typeface="FreeSans" pitchFamily="2"/>
              </a:rPr>
              <a:t> </a:t>
            </a:r>
            <a:r>
              <a:rPr lang="en-I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roid Sans Fallback" pitchFamily="2"/>
                <a:cs typeface="FreeSans" pitchFamily="2"/>
              </a:rPr>
              <a:t>Animesh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Droid Sans Fallback" pitchFamily="2"/>
                <a:cs typeface="FreeSans" pitchFamily="2"/>
              </a:rPr>
              <a:t> Mukherjee</a:t>
            </a:r>
          </a:p>
          <a:p>
            <a:pPr hangingPunct="0">
              <a:buNone/>
              <a:defRPr sz="2400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Droid Sans Fallback" pitchFamily="2"/>
              <a:cs typeface="FreeSans" pitchFamily="2"/>
            </a:endParaRPr>
          </a:p>
          <a:p>
            <a:pPr hangingPunct="0">
              <a:buNone/>
              <a:defRPr sz="2400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Droid Sans Fallback" pitchFamily="2"/>
              <a:cs typeface="FreeSans" pitchFamily="2"/>
            </a:endParaRPr>
          </a:p>
          <a:p>
            <a:pPr hangingPunct="0">
              <a:buNone/>
              <a:defRPr sz="2400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Droid Sans Fallback" pitchFamily="2"/>
              <a:cs typeface="FreeSans" pitchFamily="2"/>
            </a:endParaRPr>
          </a:p>
        </p:txBody>
      </p:sp>
      <p:pic>
        <p:nvPicPr>
          <p:cNvPr id="7" name="Picture 2" descr="C:\Users\Abhishek\Desktop\CNPPT\Time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593" y="1395912"/>
            <a:ext cx="2818709" cy="207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095375"/>
            <a:ext cx="28098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085850"/>
            <a:ext cx="30194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52525"/>
            <a:ext cx="28194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819400" y="244740"/>
            <a:ext cx="3657600" cy="803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 smtClean="0"/>
              <a:t>C-</a:t>
            </a:r>
            <a:r>
              <a:rPr lang="en-US" sz="2400" b="1" u="sng" dirty="0" err="1" smtClean="0"/>
              <a:t>LexRank</a:t>
            </a:r>
            <a:r>
              <a:rPr lang="en-US" sz="2400" b="1" u="sng" dirty="0" smtClean="0"/>
              <a:t> Illustration</a:t>
            </a:r>
            <a:endParaRPr lang="en-US" sz="2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864173"/>
            <a:ext cx="22829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Document sentence network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879562"/>
            <a:ext cx="17924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Community Structure</a:t>
            </a:r>
            <a:endParaRPr 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6686446" y="3884036"/>
            <a:ext cx="16193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C–</a:t>
            </a:r>
            <a:r>
              <a:rPr lang="en-US" sz="1300" dirty="0" err="1" smtClean="0"/>
              <a:t>LexRank</a:t>
            </a:r>
            <a:r>
              <a:rPr lang="en-US" sz="1300" dirty="0" smtClean="0"/>
              <a:t> Output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4271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590800" y="244740"/>
            <a:ext cx="3962400" cy="8030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 smtClean="0"/>
              <a:t>Algorithm and Variations</a:t>
            </a:r>
            <a:endParaRPr lang="en-US" sz="24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347614"/>
            <a:ext cx="8458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Split document into set of sentences.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Represent each sentence as a vector considering Unigram and Bigram feature.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Create a document sentence network using a distance measure (Cosine, Euclidian Distance).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Run the clustering algorithm (K-mean, Hierarchical Clustering)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Order the cluster based on their importance. (Measure – by order of cardinality of set of sentences in cluster)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PageRank on each cluster.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Take highly ranked sentences from each cluster to form summary till its length exceed 100 words.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Evaluation of summary obtained (ROUGE).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7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593931" y="1962410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9100" y="4560586"/>
            <a:ext cx="8382000" cy="380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TextBox 4"/>
          <p:cNvSpPr txBox="1"/>
          <p:nvPr/>
        </p:nvSpPr>
        <p:spPr>
          <a:xfrm>
            <a:off x="419100" y="4598685"/>
            <a:ext cx="845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[1]  </a:t>
            </a:r>
            <a:r>
              <a:rPr lang="en-US" sz="1100" dirty="0" smtClean="0">
                <a:hlinkClick r:id="rId2"/>
              </a:rPr>
              <a:t>http</a:t>
            </a:r>
            <a:r>
              <a:rPr lang="en-US" sz="1100" dirty="0">
                <a:hlinkClick r:id="rId2"/>
              </a:rPr>
              <a:t>://www.cse.psu.edu/~</a:t>
            </a:r>
            <a:r>
              <a:rPr lang="en-US" sz="1100" dirty="0" smtClean="0">
                <a:hlinkClick r:id="rId2"/>
              </a:rPr>
              <a:t>zzw109/pubs/AAAI2015-NeuralProbabilisticModelCitationRecommendation.pdf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2933700" y="97065"/>
            <a:ext cx="8001000" cy="80301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 smtClean="0"/>
              <a:t>C-</a:t>
            </a:r>
            <a:r>
              <a:rPr lang="en-US" sz="2400" b="1" u="sng" dirty="0" err="1" smtClean="0"/>
              <a:t>LexRank</a:t>
            </a:r>
            <a:r>
              <a:rPr lang="en-US" sz="2400" b="1" u="sng" dirty="0" smtClean="0"/>
              <a:t> Algorithm</a:t>
            </a:r>
            <a:endParaRPr lang="en-US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138966" y="747675"/>
                <a:ext cx="6823934" cy="4572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Document d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 | 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set of sentences where 0&lt; i &lt;=|d| }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66" y="747675"/>
                <a:ext cx="6823934" cy="457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38966" y="1943360"/>
                <a:ext cx="1032734" cy="4572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66" y="1943360"/>
                <a:ext cx="1032734" cy="4572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400300" y="1962410"/>
                <a:ext cx="990600" cy="4572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300" y="1962410"/>
                <a:ext cx="990600" cy="4572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543300" y="1966875"/>
                <a:ext cx="990600" cy="4572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00" y="1966875"/>
                <a:ext cx="990600" cy="4572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686300" y="1966875"/>
                <a:ext cx="990600" cy="4572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1966875"/>
                <a:ext cx="990600" cy="4572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829300" y="1966875"/>
                <a:ext cx="990600" cy="4572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0" y="1966875"/>
                <a:ext cx="990600" cy="4572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972300" y="1966875"/>
                <a:ext cx="990600" cy="4572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300" y="1966875"/>
                <a:ext cx="990600" cy="4572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>
            <a:off x="1655333" y="1738275"/>
            <a:ext cx="5697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6" idx="0"/>
          </p:cNvCxnSpPr>
          <p:nvPr/>
        </p:nvCxnSpPr>
        <p:spPr>
          <a:xfrm>
            <a:off x="1655333" y="1738275"/>
            <a:ext cx="0" cy="20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33700" y="1738275"/>
            <a:ext cx="0" cy="20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000500" y="1738275"/>
            <a:ext cx="0" cy="20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143500" y="1738275"/>
            <a:ext cx="0" cy="20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286500" y="1738275"/>
            <a:ext cx="0" cy="20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353300" y="1738275"/>
            <a:ext cx="0" cy="20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457700" y="120487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28"/>
          <p:cNvSpPr txBox="1"/>
          <p:nvPr/>
        </p:nvSpPr>
        <p:spPr>
          <a:xfrm>
            <a:off x="4610100" y="1281075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Clustering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148064" y="2449645"/>
            <a:ext cx="0" cy="317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138966" y="3418933"/>
            <a:ext cx="6823934" cy="457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Summary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138966" y="2766814"/>
            <a:ext cx="6823934" cy="30899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Page Rank on each cluster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995936" y="2419610"/>
            <a:ext cx="0" cy="347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286500" y="2467074"/>
            <a:ext cx="0" cy="317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339852" y="2467074"/>
            <a:ext cx="0" cy="317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987824" y="2427734"/>
            <a:ext cx="0" cy="317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691680" y="2400559"/>
            <a:ext cx="0" cy="317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148064" y="3101248"/>
            <a:ext cx="0" cy="317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995936" y="3071213"/>
            <a:ext cx="0" cy="347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86500" y="3118677"/>
            <a:ext cx="0" cy="317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339852" y="3118677"/>
            <a:ext cx="0" cy="317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987824" y="3079337"/>
            <a:ext cx="0" cy="317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91680" y="3052162"/>
            <a:ext cx="0" cy="317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583325" y="3040673"/>
                <a:ext cx="32437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25" y="3040673"/>
                <a:ext cx="324379" cy="323165"/>
              </a:xfrm>
              <a:prstGeom prst="rect">
                <a:avLst/>
              </a:prstGeom>
              <a:blipFill rotWithShape="1">
                <a:blip r:embed="rId10"/>
                <a:stretch>
                  <a:fillRect r="-264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156176" y="3075806"/>
                <a:ext cx="32437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75806"/>
                <a:ext cx="324379" cy="323165"/>
              </a:xfrm>
              <a:prstGeom prst="rect">
                <a:avLst/>
              </a:prstGeom>
              <a:blipFill rotWithShape="1">
                <a:blip r:embed="rId11"/>
                <a:stretch>
                  <a:fillRect r="-283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887581" y="3075806"/>
                <a:ext cx="32437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581" y="3075806"/>
                <a:ext cx="324379" cy="323165"/>
              </a:xfrm>
              <a:prstGeom prst="rect">
                <a:avLst/>
              </a:prstGeom>
              <a:blipFill rotWithShape="1">
                <a:blip r:embed="rId12"/>
                <a:stretch>
                  <a:fillRect r="-283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879469" y="3075806"/>
                <a:ext cx="32437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469" y="3075806"/>
                <a:ext cx="324379" cy="323165"/>
              </a:xfrm>
              <a:prstGeom prst="rect">
                <a:avLst/>
              </a:prstGeom>
              <a:blipFill rotWithShape="1">
                <a:blip r:embed="rId13"/>
                <a:stretch>
                  <a:fillRect r="-2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236296" y="3108610"/>
                <a:ext cx="32437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108610"/>
                <a:ext cx="324379" cy="323165"/>
              </a:xfrm>
              <a:prstGeom prst="rect">
                <a:avLst/>
              </a:prstGeom>
              <a:blipFill rotWithShape="1">
                <a:blip r:embed="rId14"/>
                <a:stretch>
                  <a:fillRect r="-301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076056" y="3075806"/>
                <a:ext cx="32437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075806"/>
                <a:ext cx="324379" cy="323165"/>
              </a:xfrm>
              <a:prstGeom prst="rect">
                <a:avLst/>
              </a:prstGeom>
              <a:blipFill rotWithShape="1">
                <a:blip r:embed="rId15"/>
                <a:stretch>
                  <a:fillRect r="-264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62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0" grpId="0"/>
      <p:bldP spid="53" grpId="0" animBg="1"/>
      <p:bldP spid="55" grpId="0" animBg="1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4554"/>
            <a:ext cx="8229600" cy="1200150"/>
          </a:xfrm>
        </p:spPr>
        <p:txBody>
          <a:bodyPr/>
          <a:lstStyle/>
          <a:p>
            <a:r>
              <a:rPr lang="en-IN" dirty="0" smtClean="0"/>
              <a:t>C-</a:t>
            </a:r>
            <a:r>
              <a:rPr lang="en-IN" dirty="0" err="1" smtClean="0"/>
              <a:t>LexRank</a:t>
            </a:r>
            <a:r>
              <a:rPr lang="en-IN" dirty="0" smtClean="0"/>
              <a:t> Algorithm</a:t>
            </a:r>
            <a:endParaRPr lang="en-IN" dirty="0"/>
          </a:p>
        </p:txBody>
      </p:sp>
      <p:pic>
        <p:nvPicPr>
          <p:cNvPr id="4" name="Picture 4" descr="E:\IIT KHARAGPUR\Semester II\Complex Networks\Project\workspace\dist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7584"/>
            <a:ext cx="3792714" cy="33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4587974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Heat Map graph for Euclidean distance between all sentences of  document</a:t>
            </a:r>
            <a:r>
              <a:rPr lang="en-IN" sz="1000" dirty="0"/>
              <a:t> (22 sentences in a document)</a:t>
            </a:r>
            <a:r>
              <a:rPr lang="en-IN" sz="1000" dirty="0" smtClean="0"/>
              <a:t>.</a:t>
            </a:r>
            <a:endParaRPr lang="en-IN" sz="1000" dirty="0"/>
          </a:p>
        </p:txBody>
      </p:sp>
      <p:pic>
        <p:nvPicPr>
          <p:cNvPr id="6" name="Picture 4" descr="E:\IIT KHARAGPUR\Semester II\Complex Networks\Project\workspace\Clustering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04" y="1131590"/>
            <a:ext cx="4119735" cy="300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4008" y="429994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Dendrogram for the clustering of sentences (22 sentences)and cluster formation.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8261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7299" y="123478"/>
            <a:ext cx="698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Merging of </a:t>
            </a:r>
            <a:r>
              <a:rPr lang="en-IN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Summaries obtained using different methods</a:t>
            </a:r>
            <a:endParaRPr lang="en-IN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20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cn pro\blank-file-5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616" y="91794"/>
            <a:ext cx="1346448" cy="117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:\cn pro\blank-file-5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6" y="1428006"/>
            <a:ext cx="1346448" cy="117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F:\cn pro\blank-file-5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" y="3723878"/>
            <a:ext cx="1346448" cy="117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3528" y="2499742"/>
            <a:ext cx="504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-</a:t>
            </a:r>
          </a:p>
          <a:p>
            <a:r>
              <a:rPr lang="en-IN" sz="2000" b="1" dirty="0" smtClean="0"/>
              <a:t>-</a:t>
            </a:r>
          </a:p>
          <a:p>
            <a:r>
              <a:rPr lang="en-IN" sz="2000" b="1" dirty="0" smtClean="0"/>
              <a:t>-</a:t>
            </a:r>
          </a:p>
          <a:p>
            <a:r>
              <a:rPr lang="en-IN" sz="2000" b="1" dirty="0"/>
              <a:t>-</a:t>
            </a:r>
            <a:endParaRPr lang="en-IN" sz="2000" b="1" dirty="0" smtClean="0"/>
          </a:p>
        </p:txBody>
      </p:sp>
      <p:pic>
        <p:nvPicPr>
          <p:cNvPr id="19" name="Picture 2" descr="F:\cn pro\blank-file-5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11451"/>
            <a:ext cx="1893836" cy="165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3455876" y="1275605"/>
            <a:ext cx="288032" cy="2472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491880" y="1347614"/>
            <a:ext cx="2160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C</a:t>
            </a:r>
          </a:p>
          <a:p>
            <a:r>
              <a:rPr lang="en-IN" sz="1000" dirty="0" smtClean="0"/>
              <a:t>L</a:t>
            </a:r>
          </a:p>
          <a:p>
            <a:r>
              <a:rPr lang="en-IN" sz="1000" dirty="0" smtClean="0"/>
              <a:t>U</a:t>
            </a:r>
          </a:p>
          <a:p>
            <a:r>
              <a:rPr lang="en-IN" sz="1000" dirty="0" smtClean="0"/>
              <a:t>ST</a:t>
            </a:r>
          </a:p>
          <a:p>
            <a:r>
              <a:rPr lang="en-IN" sz="1000" dirty="0" smtClean="0"/>
              <a:t>E</a:t>
            </a:r>
          </a:p>
          <a:p>
            <a:r>
              <a:rPr lang="en-IN" sz="1000" dirty="0" smtClean="0"/>
              <a:t>R</a:t>
            </a:r>
          </a:p>
          <a:p>
            <a:r>
              <a:rPr lang="en-IN" sz="1000" dirty="0" smtClean="0"/>
              <a:t>I</a:t>
            </a:r>
          </a:p>
          <a:p>
            <a:r>
              <a:rPr lang="en-IN" sz="1000" dirty="0" smtClean="0"/>
              <a:t>N</a:t>
            </a:r>
          </a:p>
          <a:p>
            <a:r>
              <a:rPr lang="en-IN" sz="1000" dirty="0" smtClean="0"/>
              <a:t>G</a:t>
            </a:r>
          </a:p>
          <a:p>
            <a:endParaRPr lang="en-IN" sz="1000" dirty="0"/>
          </a:p>
          <a:p>
            <a:r>
              <a:rPr lang="en-IN" sz="1000" dirty="0" smtClean="0"/>
              <a:t>A</a:t>
            </a:r>
          </a:p>
          <a:p>
            <a:r>
              <a:rPr lang="en-IN" sz="1000" dirty="0" smtClean="0"/>
              <a:t>L</a:t>
            </a:r>
          </a:p>
          <a:p>
            <a:r>
              <a:rPr lang="en-IN" sz="1000" dirty="0" smtClean="0"/>
              <a:t>G</a:t>
            </a:r>
          </a:p>
          <a:p>
            <a:r>
              <a:rPr lang="en-IN" sz="1000" dirty="0" smtClean="0"/>
              <a:t>O</a:t>
            </a:r>
            <a:endParaRPr lang="en-IN" sz="1000" dirty="0"/>
          </a:p>
        </p:txBody>
      </p:sp>
      <p:sp>
        <p:nvSpPr>
          <p:cNvPr id="23" name="Explosion 2 22"/>
          <p:cNvSpPr/>
          <p:nvPr/>
        </p:nvSpPr>
        <p:spPr>
          <a:xfrm>
            <a:off x="4211960" y="12274"/>
            <a:ext cx="1800200" cy="1144468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Explosion 2 24"/>
          <p:cNvSpPr/>
          <p:nvPr/>
        </p:nvSpPr>
        <p:spPr>
          <a:xfrm>
            <a:off x="4211960" y="2859782"/>
            <a:ext cx="1130919" cy="743890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Explosion 2 25"/>
          <p:cNvSpPr/>
          <p:nvPr/>
        </p:nvSpPr>
        <p:spPr>
          <a:xfrm>
            <a:off x="4337308" y="3723878"/>
            <a:ext cx="944488" cy="621261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Explosion 2 26"/>
          <p:cNvSpPr/>
          <p:nvPr/>
        </p:nvSpPr>
        <p:spPr>
          <a:xfrm>
            <a:off x="4438809" y="4652757"/>
            <a:ext cx="614189" cy="403998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Explosion 2 27"/>
          <p:cNvSpPr/>
          <p:nvPr/>
        </p:nvSpPr>
        <p:spPr>
          <a:xfrm>
            <a:off x="4211960" y="1995686"/>
            <a:ext cx="1368152" cy="899937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Explosion 2 28"/>
          <p:cNvSpPr/>
          <p:nvPr/>
        </p:nvSpPr>
        <p:spPr>
          <a:xfrm>
            <a:off x="4211960" y="1059582"/>
            <a:ext cx="1496556" cy="984397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ounded Rectangle 35"/>
          <p:cNvSpPr/>
          <p:nvPr/>
        </p:nvSpPr>
        <p:spPr>
          <a:xfrm>
            <a:off x="6156176" y="123478"/>
            <a:ext cx="216024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b="1" dirty="0" smtClean="0">
                <a:solidFill>
                  <a:schemeClr val="tx1"/>
                </a:solidFill>
              </a:rPr>
              <a:t>PAGE RANK</a:t>
            </a:r>
            <a:endParaRPr lang="en-IN" sz="5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156176" y="1059582"/>
            <a:ext cx="216024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b="1" dirty="0" smtClean="0">
                <a:solidFill>
                  <a:schemeClr val="tx1"/>
                </a:solidFill>
              </a:rPr>
              <a:t>PAGE RANK</a:t>
            </a:r>
            <a:endParaRPr lang="en-IN" sz="5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156176" y="1923678"/>
            <a:ext cx="216024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b="1" dirty="0" smtClean="0">
                <a:solidFill>
                  <a:schemeClr val="tx1"/>
                </a:solidFill>
              </a:rPr>
              <a:t>PAGE RANK</a:t>
            </a:r>
            <a:endParaRPr lang="en-IN" sz="5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156176" y="2787774"/>
            <a:ext cx="216024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b="1" dirty="0" smtClean="0">
                <a:solidFill>
                  <a:schemeClr val="tx1"/>
                </a:solidFill>
              </a:rPr>
              <a:t>PAGE RANK</a:t>
            </a:r>
            <a:endParaRPr lang="en-IN" sz="500" b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156176" y="3603672"/>
            <a:ext cx="216024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b="1" dirty="0" smtClean="0">
                <a:solidFill>
                  <a:schemeClr val="tx1"/>
                </a:solidFill>
              </a:rPr>
              <a:t>PAGE RANK</a:t>
            </a:r>
            <a:endParaRPr lang="en-IN" sz="500" b="1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156176" y="4437672"/>
            <a:ext cx="216024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b="1" dirty="0" smtClean="0">
                <a:solidFill>
                  <a:schemeClr val="tx1"/>
                </a:solidFill>
              </a:rPr>
              <a:t>PAGE RANK</a:t>
            </a:r>
            <a:endParaRPr lang="en-IN" sz="500" b="1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115616" y="688695"/>
            <a:ext cx="864096" cy="9227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187624" y="1923678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187624" y="3262481"/>
            <a:ext cx="792088" cy="11308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059832" y="2609096"/>
            <a:ext cx="4104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707904" y="771550"/>
            <a:ext cx="629404" cy="6564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734574" y="3607110"/>
            <a:ext cx="765418" cy="1190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750419" y="3412036"/>
            <a:ext cx="677565" cy="527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9" idx="1"/>
          </p:cNvCxnSpPr>
          <p:nvPr/>
        </p:nvCxnSpPr>
        <p:spPr>
          <a:xfrm flipV="1">
            <a:off x="3753056" y="1646438"/>
            <a:ext cx="458904" cy="3014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729648" y="2445654"/>
            <a:ext cx="666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750419" y="3003798"/>
            <a:ext cx="576064" cy="157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745756" y="483518"/>
            <a:ext cx="4104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580112" y="1419622"/>
            <a:ext cx="5544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8" idx="3"/>
          </p:cNvCxnSpPr>
          <p:nvPr/>
        </p:nvCxnSpPr>
        <p:spPr>
          <a:xfrm>
            <a:off x="5580112" y="2272542"/>
            <a:ext cx="576064" cy="11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342879" y="3078065"/>
            <a:ext cx="8132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112060" y="4014704"/>
            <a:ext cx="10441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948632" y="4854756"/>
            <a:ext cx="12075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2" descr="F:\cn pro\blank-file-5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849350"/>
            <a:ext cx="1440160" cy="125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Straight Arrow Connector 107"/>
          <p:cNvCxnSpPr>
            <a:endCxn id="101" idx="0"/>
          </p:cNvCxnSpPr>
          <p:nvPr/>
        </p:nvCxnSpPr>
        <p:spPr>
          <a:xfrm>
            <a:off x="6372200" y="411510"/>
            <a:ext cx="1512168" cy="1437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372200" y="1437928"/>
            <a:ext cx="1008112" cy="4388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46" idx="3"/>
          </p:cNvCxnSpPr>
          <p:nvPr/>
        </p:nvCxnSpPr>
        <p:spPr>
          <a:xfrm>
            <a:off x="6372200" y="228371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6372200" y="3104869"/>
            <a:ext cx="1296144" cy="8382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6372200" y="2787774"/>
            <a:ext cx="1008112" cy="3836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01" idx="2"/>
          </p:cNvCxnSpPr>
          <p:nvPr/>
        </p:nvCxnSpPr>
        <p:spPr>
          <a:xfrm flipV="1">
            <a:off x="6372200" y="3104869"/>
            <a:ext cx="1512168" cy="16991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262568" y="515003"/>
            <a:ext cx="44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>
                <a:solidFill>
                  <a:srgbClr val="FF0000"/>
                </a:solidFill>
              </a:rPr>
              <a:t>S11</a:t>
            </a:r>
          </a:p>
          <a:p>
            <a:r>
              <a:rPr lang="en-IN" sz="1000" b="1" dirty="0" smtClean="0">
                <a:solidFill>
                  <a:srgbClr val="00B050"/>
                </a:solidFill>
              </a:rPr>
              <a:t>S12</a:t>
            </a:r>
          </a:p>
          <a:p>
            <a:r>
              <a:rPr lang="en-IN" sz="1000" b="1" dirty="0" smtClean="0"/>
              <a:t>S13</a:t>
            </a:r>
          </a:p>
          <a:p>
            <a:r>
              <a:rPr lang="en-IN" sz="1000" b="1" dirty="0" smtClean="0">
                <a:solidFill>
                  <a:srgbClr val="00B0F0"/>
                </a:solidFill>
              </a:rPr>
              <a:t>S14</a:t>
            </a:r>
            <a:endParaRPr lang="en-IN" sz="1000" b="1" dirty="0">
              <a:solidFill>
                <a:srgbClr val="00B0F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14048" y="1733543"/>
            <a:ext cx="44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>
                <a:solidFill>
                  <a:schemeClr val="accent3"/>
                </a:solidFill>
              </a:rPr>
              <a:t>S21</a:t>
            </a:r>
          </a:p>
          <a:p>
            <a:r>
              <a:rPr lang="en-IN" sz="1000" b="1" dirty="0" smtClean="0">
                <a:solidFill>
                  <a:srgbClr val="FF0000"/>
                </a:solidFill>
              </a:rPr>
              <a:t>S22</a:t>
            </a:r>
          </a:p>
          <a:p>
            <a:r>
              <a:rPr lang="en-IN" sz="1000" b="1" dirty="0" smtClean="0"/>
              <a:t>S23</a:t>
            </a:r>
          </a:p>
          <a:p>
            <a:r>
              <a:rPr lang="en-IN" sz="1000" b="1" dirty="0" smtClean="0">
                <a:solidFill>
                  <a:srgbClr val="00B0F0"/>
                </a:solidFill>
              </a:rPr>
              <a:t>S24</a:t>
            </a:r>
            <a:endParaRPr lang="en-IN" sz="1000" b="1" dirty="0">
              <a:solidFill>
                <a:srgbClr val="00B0F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23528" y="4014704"/>
            <a:ext cx="44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>
                <a:solidFill>
                  <a:srgbClr val="FF0000"/>
                </a:solidFill>
              </a:rPr>
              <a:t>SN1</a:t>
            </a:r>
          </a:p>
          <a:p>
            <a:r>
              <a:rPr lang="en-IN" sz="1000" b="1" dirty="0" smtClean="0">
                <a:solidFill>
                  <a:srgbClr val="00B050"/>
                </a:solidFill>
              </a:rPr>
              <a:t>SN2</a:t>
            </a:r>
          </a:p>
          <a:p>
            <a:r>
              <a:rPr lang="en-IN" sz="1000" b="1" dirty="0" smtClean="0">
                <a:solidFill>
                  <a:schemeClr val="accent4">
                    <a:lumMod val="50000"/>
                  </a:schemeClr>
                </a:solidFill>
              </a:rPr>
              <a:t>SN3</a:t>
            </a:r>
          </a:p>
          <a:p>
            <a:r>
              <a:rPr lang="en-IN" sz="1000" b="1" dirty="0" smtClean="0">
                <a:solidFill>
                  <a:srgbClr val="00B0F0"/>
                </a:solidFill>
              </a:rPr>
              <a:t>SN4</a:t>
            </a:r>
            <a:endParaRPr lang="en-IN" sz="1000" b="1" dirty="0">
              <a:solidFill>
                <a:srgbClr val="00B0F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591502" y="394533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FF0000"/>
                </a:solidFill>
              </a:rPr>
              <a:t>S11</a:t>
            </a:r>
            <a:endParaRPr lang="en-IN" sz="800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584843" y="678705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FF0000"/>
                </a:solidFill>
              </a:rPr>
              <a:t>S63</a:t>
            </a:r>
            <a:endParaRPr lang="en-IN" sz="8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919484" y="515003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FF0000"/>
                </a:solidFill>
              </a:rPr>
              <a:t>S22</a:t>
            </a:r>
            <a:endParaRPr lang="en-IN" sz="800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933907" y="730447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FF0000"/>
                </a:solidFill>
              </a:rPr>
              <a:t>S52</a:t>
            </a:r>
            <a:endParaRPr lang="en-IN" sz="800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24970" y="286811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FF0000"/>
                </a:solidFill>
              </a:rPr>
              <a:t>S43</a:t>
            </a:r>
            <a:endParaRPr lang="en-IN" sz="8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226900" y="369064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FF0000"/>
                </a:solidFill>
              </a:rPr>
              <a:t>SN1</a:t>
            </a:r>
            <a:endParaRPr lang="en-IN" sz="800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067168" y="987574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rgbClr val="FF0000"/>
                </a:solidFill>
              </a:rPr>
              <a:t>S22</a:t>
            </a:r>
            <a:endParaRPr lang="en-IN" sz="800" b="1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548612" y="1376042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92D050"/>
                </a:solidFill>
              </a:rPr>
              <a:t>S12</a:t>
            </a:r>
            <a:endParaRPr lang="en-IN" sz="800" dirty="0">
              <a:solidFill>
                <a:srgbClr val="92D05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701012" y="1528442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92D050"/>
                </a:solidFill>
              </a:rPr>
              <a:t>S31</a:t>
            </a:r>
            <a:endParaRPr lang="en-IN" sz="800" dirty="0">
              <a:solidFill>
                <a:srgbClr val="92D05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76654" y="1528442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92D050"/>
                </a:solidFill>
              </a:rPr>
              <a:t>S42</a:t>
            </a:r>
            <a:endParaRPr lang="en-IN" sz="800" dirty="0">
              <a:solidFill>
                <a:srgbClr val="92D05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853412" y="1312998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92D050"/>
                </a:solidFill>
              </a:rPr>
              <a:t>SN2</a:t>
            </a:r>
            <a:endParaRPr lang="en-IN" sz="800" dirty="0">
              <a:solidFill>
                <a:srgbClr val="92D05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409984" y="1646438"/>
            <a:ext cx="443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92D050"/>
                </a:solidFill>
              </a:rPr>
              <a:t>S71</a:t>
            </a:r>
            <a:endParaRPr lang="en-IN" sz="800" dirty="0">
              <a:solidFill>
                <a:srgbClr val="92D05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827696" y="1503729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rgbClr val="92D050"/>
                </a:solidFill>
              </a:rPr>
              <a:t>S31</a:t>
            </a:r>
            <a:endParaRPr lang="en-IN" sz="800" b="1" dirty="0">
              <a:solidFill>
                <a:srgbClr val="92D05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726908" y="1689434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92D050"/>
                </a:solidFill>
              </a:rPr>
              <a:t>S61</a:t>
            </a:r>
            <a:endParaRPr lang="en-IN" sz="800" dirty="0">
              <a:solidFill>
                <a:srgbClr val="92D05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553327" y="2369387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00B0F0"/>
                </a:solidFill>
              </a:rPr>
              <a:t>S24</a:t>
            </a:r>
            <a:endParaRPr lang="en-IN" sz="800" dirty="0">
              <a:solidFill>
                <a:srgbClr val="00B0F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755891" y="2236396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00B0F0"/>
                </a:solidFill>
              </a:rPr>
              <a:t>S14</a:t>
            </a:r>
            <a:endParaRPr lang="en-IN" sz="800" dirty="0">
              <a:solidFill>
                <a:srgbClr val="00B0F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850916" y="2436966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00B0F0"/>
                </a:solidFill>
              </a:rPr>
              <a:t>SN4</a:t>
            </a:r>
            <a:endParaRPr lang="en-IN" sz="800" dirty="0">
              <a:solidFill>
                <a:srgbClr val="00B0F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455889" y="2511937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00B0F0"/>
                </a:solidFill>
              </a:rPr>
              <a:t>S62</a:t>
            </a:r>
            <a:endParaRPr lang="en-IN" sz="800" dirty="0">
              <a:solidFill>
                <a:srgbClr val="00B0F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481856" y="2279454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rgbClr val="00B0F0"/>
                </a:solidFill>
              </a:rPr>
              <a:t>S24</a:t>
            </a:r>
            <a:endParaRPr lang="en-IN" sz="800" b="1" dirty="0">
              <a:solidFill>
                <a:srgbClr val="00B0F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452456" y="3053739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C00000"/>
                </a:solidFill>
              </a:rPr>
              <a:t>S54</a:t>
            </a:r>
            <a:endParaRPr lang="en-IN" sz="800" dirty="0">
              <a:solidFill>
                <a:srgbClr val="C0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10016" y="3253748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C00000"/>
                </a:solidFill>
              </a:rPr>
              <a:t>S74</a:t>
            </a:r>
            <a:endParaRPr lang="en-IN" sz="800" dirty="0">
              <a:solidFill>
                <a:srgbClr val="C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755891" y="3003798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C00000"/>
                </a:solidFill>
              </a:rPr>
              <a:t>S32</a:t>
            </a:r>
            <a:endParaRPr lang="en-IN" sz="800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631496" y="2723363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rgbClr val="C00000"/>
                </a:solidFill>
              </a:rPr>
              <a:t>S54</a:t>
            </a:r>
            <a:endParaRPr lang="en-IN" sz="800" b="1" dirty="0">
              <a:solidFill>
                <a:srgbClr val="C0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485048" y="3938021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S13</a:t>
            </a:r>
            <a:endParaRPr lang="en-IN" sz="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777419" y="3968154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S23</a:t>
            </a:r>
            <a:endParaRPr lang="en-IN" sz="8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659950" y="3412036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S13</a:t>
            </a:r>
            <a:endParaRPr lang="en-IN" sz="8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4543500" y="4788573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chemeClr val="accent3"/>
                </a:solidFill>
              </a:rPr>
              <a:t>S33</a:t>
            </a:r>
            <a:endParaRPr lang="en-IN" sz="800" dirty="0">
              <a:solidFill>
                <a:schemeClr val="accent3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683680" y="3963712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chemeClr val="accent3"/>
                </a:solidFill>
              </a:rPr>
              <a:t>S33</a:t>
            </a:r>
            <a:endParaRPr lang="en-IN" sz="800" b="1" dirty="0">
              <a:solidFill>
                <a:schemeClr val="accent3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782828" y="1662026"/>
            <a:ext cx="44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>
                <a:solidFill>
                  <a:srgbClr val="FF0000"/>
                </a:solidFill>
              </a:rPr>
              <a:t>S11</a:t>
            </a:r>
          </a:p>
          <a:p>
            <a:r>
              <a:rPr lang="en-IN" sz="1000" b="1" dirty="0" smtClean="0">
                <a:solidFill>
                  <a:srgbClr val="00B050"/>
                </a:solidFill>
              </a:rPr>
              <a:t>S12</a:t>
            </a:r>
          </a:p>
          <a:p>
            <a:r>
              <a:rPr lang="en-IN" sz="1000" b="1" dirty="0" smtClean="0"/>
              <a:t>S13</a:t>
            </a:r>
          </a:p>
          <a:p>
            <a:r>
              <a:rPr lang="en-IN" sz="1000" b="1" dirty="0" smtClean="0">
                <a:solidFill>
                  <a:srgbClr val="00B0F0"/>
                </a:solidFill>
              </a:rPr>
              <a:t>S14</a:t>
            </a:r>
            <a:endParaRPr lang="en-IN" sz="1000" b="1" dirty="0">
              <a:solidFill>
                <a:srgbClr val="00B0F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802692" y="2396983"/>
            <a:ext cx="44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>
                <a:solidFill>
                  <a:schemeClr val="accent3"/>
                </a:solidFill>
              </a:rPr>
              <a:t>S21</a:t>
            </a:r>
          </a:p>
          <a:p>
            <a:r>
              <a:rPr lang="en-IN" sz="1000" b="1" dirty="0" smtClean="0">
                <a:solidFill>
                  <a:srgbClr val="FF0000"/>
                </a:solidFill>
              </a:rPr>
              <a:t>S22</a:t>
            </a:r>
          </a:p>
          <a:p>
            <a:r>
              <a:rPr lang="en-IN" sz="1000" b="1" dirty="0" smtClean="0"/>
              <a:t>S23</a:t>
            </a:r>
          </a:p>
          <a:p>
            <a:r>
              <a:rPr lang="en-IN" sz="1000" b="1" dirty="0" smtClean="0">
                <a:solidFill>
                  <a:srgbClr val="00B0F0"/>
                </a:solidFill>
              </a:rPr>
              <a:t>S24</a:t>
            </a:r>
            <a:endParaRPr lang="en-IN" sz="1000" b="1" dirty="0">
              <a:solidFill>
                <a:srgbClr val="00B0F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555776" y="2444825"/>
            <a:ext cx="44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>
                <a:solidFill>
                  <a:srgbClr val="FF0000"/>
                </a:solidFill>
              </a:rPr>
              <a:t>SN1</a:t>
            </a:r>
          </a:p>
          <a:p>
            <a:r>
              <a:rPr lang="en-IN" sz="1000" b="1" dirty="0" smtClean="0">
                <a:solidFill>
                  <a:srgbClr val="00B050"/>
                </a:solidFill>
              </a:rPr>
              <a:t>SN2</a:t>
            </a:r>
          </a:p>
          <a:p>
            <a:r>
              <a:rPr lang="en-IN" sz="1000" b="1" dirty="0" smtClean="0">
                <a:solidFill>
                  <a:schemeClr val="accent4">
                    <a:lumMod val="50000"/>
                  </a:schemeClr>
                </a:solidFill>
              </a:rPr>
              <a:t>SN3</a:t>
            </a:r>
          </a:p>
          <a:p>
            <a:r>
              <a:rPr lang="en-IN" sz="1000" b="1" dirty="0" smtClean="0">
                <a:solidFill>
                  <a:srgbClr val="00B0F0"/>
                </a:solidFill>
              </a:rPr>
              <a:t>SN4</a:t>
            </a:r>
            <a:endParaRPr lang="en-IN" sz="1000" b="1" dirty="0">
              <a:solidFill>
                <a:srgbClr val="00B0F0"/>
              </a:solidFill>
            </a:endParaRPr>
          </a:p>
        </p:txBody>
      </p:sp>
      <p:sp>
        <p:nvSpPr>
          <p:cNvPr id="1040" name="TextBox 1039"/>
          <p:cNvSpPr txBox="1"/>
          <p:nvPr/>
        </p:nvSpPr>
        <p:spPr>
          <a:xfrm>
            <a:off x="2227060" y="2369912"/>
            <a:ext cx="3287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--</a:t>
            </a:r>
          </a:p>
          <a:p>
            <a:r>
              <a:rPr lang="en-IN" dirty="0" smtClean="0"/>
              <a:t>--</a:t>
            </a:r>
          </a:p>
          <a:p>
            <a:r>
              <a:rPr lang="en-IN" dirty="0" smtClean="0"/>
              <a:t>--</a:t>
            </a:r>
            <a:endParaRPr lang="en-IN" dirty="0"/>
          </a:p>
        </p:txBody>
      </p:sp>
      <p:sp>
        <p:nvSpPr>
          <p:cNvPr id="184" name="TextBox 183"/>
          <p:cNvSpPr txBox="1"/>
          <p:nvPr/>
        </p:nvSpPr>
        <p:spPr>
          <a:xfrm>
            <a:off x="7475768" y="1922736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rgbClr val="FF0000"/>
                </a:solidFill>
              </a:rPr>
              <a:t>S22</a:t>
            </a:r>
            <a:endParaRPr lang="en-IN" sz="800" b="1" dirty="0">
              <a:solidFill>
                <a:srgbClr val="FF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466580" y="2087486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rgbClr val="92D050"/>
                </a:solidFill>
              </a:rPr>
              <a:t>S31</a:t>
            </a:r>
            <a:endParaRPr lang="en-IN" sz="800" b="1" dirty="0">
              <a:solidFill>
                <a:srgbClr val="92D05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499216" y="2477109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rgbClr val="C00000"/>
                </a:solidFill>
              </a:rPr>
              <a:t>S54</a:t>
            </a:r>
            <a:endParaRPr lang="en-IN" sz="800" b="1" dirty="0">
              <a:solidFill>
                <a:srgbClr val="C000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659950" y="2087486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rgbClr val="00B0F0"/>
                </a:solidFill>
              </a:rPr>
              <a:t>S24</a:t>
            </a:r>
            <a:endParaRPr lang="en-IN" sz="800" b="1" dirty="0">
              <a:solidFill>
                <a:srgbClr val="00B0F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499216" y="2644338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/>
              <a:t>S13</a:t>
            </a:r>
            <a:endParaRPr lang="en-IN" sz="800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7518216" y="2843419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chemeClr val="accent3"/>
                </a:solidFill>
              </a:rPr>
              <a:t>S33</a:t>
            </a:r>
            <a:endParaRPr lang="en-IN" sz="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5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 animBg="1"/>
      <p:bldP spid="21" grpId="0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1036" grpId="0"/>
      <p:bldP spid="122" grpId="0"/>
      <p:bldP spid="123" grpId="0"/>
      <p:bldP spid="125" grpId="0"/>
      <p:bldP spid="129" grpId="0"/>
      <p:bldP spid="130" grpId="0"/>
      <p:bldP spid="131" grpId="0"/>
      <p:bldP spid="132" grpId="0"/>
      <p:bldP spid="133" grpId="0"/>
      <p:bldP spid="136" grpId="0"/>
      <p:bldP spid="137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040" grpId="0"/>
      <p:bldP spid="184" grpId="0"/>
      <p:bldP spid="185" grpId="0"/>
      <p:bldP spid="186" grpId="0"/>
      <p:bldP spid="187" grpId="0"/>
      <p:bldP spid="188" grpId="0"/>
      <p:bldP spid="1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cn pro\blank-file-5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616" y="91794"/>
            <a:ext cx="1346448" cy="117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:\cn pro\blank-file-5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6" y="1428006"/>
            <a:ext cx="1346448" cy="117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F:\cn pro\blank-file-5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" y="3723878"/>
            <a:ext cx="1346448" cy="117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3528" y="2499742"/>
            <a:ext cx="504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-</a:t>
            </a:r>
          </a:p>
          <a:p>
            <a:r>
              <a:rPr lang="en-IN" sz="2000" b="1" dirty="0" smtClean="0"/>
              <a:t>-</a:t>
            </a:r>
          </a:p>
          <a:p>
            <a:r>
              <a:rPr lang="en-IN" sz="2000" b="1" dirty="0" smtClean="0"/>
              <a:t>-</a:t>
            </a:r>
          </a:p>
          <a:p>
            <a:r>
              <a:rPr lang="en-IN" sz="2000" b="1" dirty="0"/>
              <a:t>-</a:t>
            </a:r>
            <a:endParaRPr lang="en-IN" sz="2000" b="1" dirty="0" smtClean="0"/>
          </a:p>
        </p:txBody>
      </p:sp>
      <p:pic>
        <p:nvPicPr>
          <p:cNvPr id="19" name="Picture 2" descr="F:\cn pro\blank-file-5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11451"/>
            <a:ext cx="1893836" cy="165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3455876" y="1275605"/>
            <a:ext cx="288032" cy="2472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3491880" y="1347614"/>
            <a:ext cx="2160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C</a:t>
            </a:r>
          </a:p>
          <a:p>
            <a:r>
              <a:rPr lang="en-IN" sz="1000" dirty="0" smtClean="0"/>
              <a:t>L</a:t>
            </a:r>
          </a:p>
          <a:p>
            <a:r>
              <a:rPr lang="en-IN" sz="1000" dirty="0" smtClean="0"/>
              <a:t>U</a:t>
            </a:r>
          </a:p>
          <a:p>
            <a:r>
              <a:rPr lang="en-IN" sz="1000" dirty="0" smtClean="0"/>
              <a:t>ST</a:t>
            </a:r>
          </a:p>
          <a:p>
            <a:r>
              <a:rPr lang="en-IN" sz="1000" dirty="0" smtClean="0"/>
              <a:t>E</a:t>
            </a:r>
          </a:p>
          <a:p>
            <a:r>
              <a:rPr lang="en-IN" sz="1000" dirty="0" smtClean="0"/>
              <a:t>R</a:t>
            </a:r>
          </a:p>
          <a:p>
            <a:r>
              <a:rPr lang="en-IN" sz="1000" dirty="0" smtClean="0"/>
              <a:t>I</a:t>
            </a:r>
          </a:p>
          <a:p>
            <a:r>
              <a:rPr lang="en-IN" sz="1000" dirty="0" smtClean="0"/>
              <a:t>N</a:t>
            </a:r>
          </a:p>
          <a:p>
            <a:r>
              <a:rPr lang="en-IN" sz="1000" dirty="0" smtClean="0"/>
              <a:t>G</a:t>
            </a:r>
          </a:p>
          <a:p>
            <a:endParaRPr lang="en-IN" sz="1000" dirty="0"/>
          </a:p>
          <a:p>
            <a:r>
              <a:rPr lang="en-IN" sz="1000" dirty="0" smtClean="0"/>
              <a:t>A</a:t>
            </a:r>
          </a:p>
          <a:p>
            <a:r>
              <a:rPr lang="en-IN" sz="1000" dirty="0" smtClean="0"/>
              <a:t>L</a:t>
            </a:r>
          </a:p>
          <a:p>
            <a:r>
              <a:rPr lang="en-IN" sz="1000" dirty="0" smtClean="0"/>
              <a:t>G</a:t>
            </a:r>
          </a:p>
          <a:p>
            <a:r>
              <a:rPr lang="en-IN" sz="1000" dirty="0" smtClean="0"/>
              <a:t>O</a:t>
            </a:r>
            <a:endParaRPr lang="en-IN" sz="1000" dirty="0"/>
          </a:p>
        </p:txBody>
      </p:sp>
      <p:sp>
        <p:nvSpPr>
          <p:cNvPr id="23" name="Explosion 2 22"/>
          <p:cNvSpPr/>
          <p:nvPr/>
        </p:nvSpPr>
        <p:spPr>
          <a:xfrm>
            <a:off x="4211960" y="12274"/>
            <a:ext cx="1800200" cy="1144468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Explosion 2 24"/>
          <p:cNvSpPr/>
          <p:nvPr/>
        </p:nvSpPr>
        <p:spPr>
          <a:xfrm>
            <a:off x="4211960" y="2859782"/>
            <a:ext cx="1130919" cy="743890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Explosion 2 25"/>
          <p:cNvSpPr/>
          <p:nvPr/>
        </p:nvSpPr>
        <p:spPr>
          <a:xfrm>
            <a:off x="4337308" y="3723878"/>
            <a:ext cx="944488" cy="621261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Explosion 2 26"/>
          <p:cNvSpPr/>
          <p:nvPr/>
        </p:nvSpPr>
        <p:spPr>
          <a:xfrm>
            <a:off x="4438809" y="4652757"/>
            <a:ext cx="614189" cy="403998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Explosion 2 27"/>
          <p:cNvSpPr/>
          <p:nvPr/>
        </p:nvSpPr>
        <p:spPr>
          <a:xfrm>
            <a:off x="4211960" y="1995686"/>
            <a:ext cx="1368152" cy="899937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Explosion 2 28"/>
          <p:cNvSpPr/>
          <p:nvPr/>
        </p:nvSpPr>
        <p:spPr>
          <a:xfrm>
            <a:off x="4211960" y="1059582"/>
            <a:ext cx="1496556" cy="984397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ounded Rectangle 35"/>
          <p:cNvSpPr/>
          <p:nvPr/>
        </p:nvSpPr>
        <p:spPr>
          <a:xfrm>
            <a:off x="6156176" y="123478"/>
            <a:ext cx="216024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b="1" dirty="0" smtClean="0">
                <a:solidFill>
                  <a:schemeClr val="tx1"/>
                </a:solidFill>
              </a:rPr>
              <a:t>PAGE RANK</a:t>
            </a:r>
            <a:endParaRPr lang="en-IN" sz="5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156176" y="1059582"/>
            <a:ext cx="216024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b="1" dirty="0" smtClean="0">
                <a:solidFill>
                  <a:schemeClr val="tx1"/>
                </a:solidFill>
              </a:rPr>
              <a:t>PAGE RANK</a:t>
            </a:r>
            <a:endParaRPr lang="en-IN" sz="5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156176" y="1923678"/>
            <a:ext cx="216024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b="1" dirty="0" smtClean="0">
                <a:solidFill>
                  <a:schemeClr val="tx1"/>
                </a:solidFill>
              </a:rPr>
              <a:t>PAGE RANK</a:t>
            </a:r>
            <a:endParaRPr lang="en-IN" sz="5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156176" y="2787774"/>
            <a:ext cx="216024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b="1" dirty="0" smtClean="0">
                <a:solidFill>
                  <a:schemeClr val="tx1"/>
                </a:solidFill>
              </a:rPr>
              <a:t>PAGE RANK</a:t>
            </a:r>
            <a:endParaRPr lang="en-IN" sz="500" b="1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115616" y="688695"/>
            <a:ext cx="864096" cy="9227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187624" y="1923678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187624" y="3262481"/>
            <a:ext cx="792088" cy="11308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059832" y="2609096"/>
            <a:ext cx="4104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707904" y="771550"/>
            <a:ext cx="629404" cy="6564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734574" y="3607110"/>
            <a:ext cx="765418" cy="11906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750419" y="3412036"/>
            <a:ext cx="677565" cy="5278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29" idx="1"/>
          </p:cNvCxnSpPr>
          <p:nvPr/>
        </p:nvCxnSpPr>
        <p:spPr>
          <a:xfrm flipV="1">
            <a:off x="3753056" y="1646438"/>
            <a:ext cx="458904" cy="3014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729648" y="2445654"/>
            <a:ext cx="666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750419" y="3003798"/>
            <a:ext cx="576064" cy="157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745756" y="483518"/>
            <a:ext cx="4104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580112" y="1419622"/>
            <a:ext cx="5544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8" idx="3"/>
          </p:cNvCxnSpPr>
          <p:nvPr/>
        </p:nvCxnSpPr>
        <p:spPr>
          <a:xfrm>
            <a:off x="5580112" y="2272542"/>
            <a:ext cx="576064" cy="111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342879" y="3078065"/>
            <a:ext cx="81329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2" descr="F:\cn pro\blank-file-5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849350"/>
            <a:ext cx="1440160" cy="125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Straight Arrow Connector 107"/>
          <p:cNvCxnSpPr>
            <a:endCxn id="101" idx="0"/>
          </p:cNvCxnSpPr>
          <p:nvPr/>
        </p:nvCxnSpPr>
        <p:spPr>
          <a:xfrm>
            <a:off x="6372200" y="411510"/>
            <a:ext cx="1512168" cy="1437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372200" y="1437928"/>
            <a:ext cx="1008112" cy="4388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46" idx="3"/>
          </p:cNvCxnSpPr>
          <p:nvPr/>
        </p:nvCxnSpPr>
        <p:spPr>
          <a:xfrm>
            <a:off x="6372200" y="228371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6372200" y="2787774"/>
            <a:ext cx="1008112" cy="3836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262568" y="515003"/>
            <a:ext cx="44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>
                <a:solidFill>
                  <a:srgbClr val="FF0000"/>
                </a:solidFill>
              </a:rPr>
              <a:t>S11</a:t>
            </a:r>
          </a:p>
          <a:p>
            <a:r>
              <a:rPr lang="en-IN" sz="1000" b="1" dirty="0" smtClean="0">
                <a:solidFill>
                  <a:srgbClr val="00B050"/>
                </a:solidFill>
              </a:rPr>
              <a:t>S12</a:t>
            </a:r>
          </a:p>
          <a:p>
            <a:r>
              <a:rPr lang="en-IN" sz="1000" b="1" dirty="0" smtClean="0"/>
              <a:t>S13</a:t>
            </a:r>
          </a:p>
          <a:p>
            <a:r>
              <a:rPr lang="en-IN" sz="1000" b="1" dirty="0" smtClean="0">
                <a:solidFill>
                  <a:srgbClr val="00B0F0"/>
                </a:solidFill>
              </a:rPr>
              <a:t>S14</a:t>
            </a:r>
            <a:endParaRPr lang="en-IN" sz="1000" b="1" dirty="0">
              <a:solidFill>
                <a:srgbClr val="00B0F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14048" y="1733543"/>
            <a:ext cx="44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>
                <a:solidFill>
                  <a:schemeClr val="accent3"/>
                </a:solidFill>
              </a:rPr>
              <a:t>S21</a:t>
            </a:r>
          </a:p>
          <a:p>
            <a:r>
              <a:rPr lang="en-IN" sz="1000" b="1" dirty="0" smtClean="0">
                <a:solidFill>
                  <a:srgbClr val="FF0000"/>
                </a:solidFill>
              </a:rPr>
              <a:t>S22</a:t>
            </a:r>
          </a:p>
          <a:p>
            <a:r>
              <a:rPr lang="en-IN" sz="1000" b="1" dirty="0" smtClean="0"/>
              <a:t>S23</a:t>
            </a:r>
          </a:p>
          <a:p>
            <a:r>
              <a:rPr lang="en-IN" sz="1000" b="1" dirty="0" smtClean="0">
                <a:solidFill>
                  <a:srgbClr val="00B0F0"/>
                </a:solidFill>
              </a:rPr>
              <a:t>S24</a:t>
            </a:r>
            <a:endParaRPr lang="en-IN" sz="1000" b="1" dirty="0">
              <a:solidFill>
                <a:srgbClr val="00B0F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23528" y="4014704"/>
            <a:ext cx="44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>
                <a:solidFill>
                  <a:srgbClr val="FF0000"/>
                </a:solidFill>
              </a:rPr>
              <a:t>SN1</a:t>
            </a:r>
          </a:p>
          <a:p>
            <a:r>
              <a:rPr lang="en-IN" sz="1000" b="1" dirty="0" smtClean="0">
                <a:solidFill>
                  <a:srgbClr val="00B050"/>
                </a:solidFill>
              </a:rPr>
              <a:t>SN2</a:t>
            </a:r>
          </a:p>
          <a:p>
            <a:r>
              <a:rPr lang="en-IN" sz="1000" b="1" dirty="0" smtClean="0">
                <a:solidFill>
                  <a:schemeClr val="accent4">
                    <a:lumMod val="50000"/>
                  </a:schemeClr>
                </a:solidFill>
              </a:rPr>
              <a:t>SN3</a:t>
            </a:r>
          </a:p>
          <a:p>
            <a:r>
              <a:rPr lang="en-IN" sz="1000" b="1" dirty="0" smtClean="0">
                <a:solidFill>
                  <a:srgbClr val="00B0F0"/>
                </a:solidFill>
              </a:rPr>
              <a:t>SN4</a:t>
            </a:r>
            <a:endParaRPr lang="en-IN" sz="1000" b="1" dirty="0">
              <a:solidFill>
                <a:srgbClr val="00B0F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591502" y="394533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FF0000"/>
                </a:solidFill>
              </a:rPr>
              <a:t>S11</a:t>
            </a:r>
            <a:endParaRPr lang="en-IN" sz="800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584843" y="678705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FF0000"/>
                </a:solidFill>
              </a:rPr>
              <a:t>S63</a:t>
            </a:r>
            <a:endParaRPr lang="en-IN" sz="8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919484" y="515003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FF0000"/>
                </a:solidFill>
              </a:rPr>
              <a:t>S22</a:t>
            </a:r>
            <a:endParaRPr lang="en-IN" sz="800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933907" y="730447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FF0000"/>
                </a:solidFill>
              </a:rPr>
              <a:t>S52</a:t>
            </a:r>
            <a:endParaRPr lang="en-IN" sz="800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24970" y="286811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FF0000"/>
                </a:solidFill>
              </a:rPr>
              <a:t>S43</a:t>
            </a:r>
            <a:endParaRPr lang="en-IN" sz="800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226900" y="369064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FF0000"/>
                </a:solidFill>
              </a:rPr>
              <a:t>SN1</a:t>
            </a:r>
            <a:endParaRPr lang="en-IN" sz="800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067168" y="987574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rgbClr val="FF0000"/>
                </a:solidFill>
              </a:rPr>
              <a:t>S22</a:t>
            </a:r>
            <a:endParaRPr lang="en-IN" sz="800" b="1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548612" y="1376042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92D050"/>
                </a:solidFill>
              </a:rPr>
              <a:t>S12</a:t>
            </a:r>
            <a:endParaRPr lang="en-IN" sz="800" dirty="0">
              <a:solidFill>
                <a:srgbClr val="92D05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701012" y="1528442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92D050"/>
                </a:solidFill>
              </a:rPr>
              <a:t>S31</a:t>
            </a:r>
            <a:endParaRPr lang="en-IN" sz="800" dirty="0">
              <a:solidFill>
                <a:srgbClr val="92D05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76654" y="1528442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92D050"/>
                </a:solidFill>
              </a:rPr>
              <a:t>S42</a:t>
            </a:r>
            <a:endParaRPr lang="en-IN" sz="800" dirty="0">
              <a:solidFill>
                <a:srgbClr val="92D05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853412" y="1312998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92D050"/>
                </a:solidFill>
              </a:rPr>
              <a:t>SN2</a:t>
            </a:r>
            <a:endParaRPr lang="en-IN" sz="800" dirty="0">
              <a:solidFill>
                <a:srgbClr val="92D05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409984" y="1646438"/>
            <a:ext cx="443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92D050"/>
                </a:solidFill>
              </a:rPr>
              <a:t>S71</a:t>
            </a:r>
            <a:endParaRPr lang="en-IN" sz="800" dirty="0">
              <a:solidFill>
                <a:srgbClr val="92D05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827696" y="1503729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rgbClr val="92D050"/>
                </a:solidFill>
              </a:rPr>
              <a:t>S31</a:t>
            </a:r>
            <a:endParaRPr lang="en-IN" sz="800" b="1" dirty="0">
              <a:solidFill>
                <a:srgbClr val="92D05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726908" y="1689434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92D050"/>
                </a:solidFill>
              </a:rPr>
              <a:t>S61</a:t>
            </a:r>
            <a:endParaRPr lang="en-IN" sz="800" dirty="0">
              <a:solidFill>
                <a:srgbClr val="92D05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553327" y="2369387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00B0F0"/>
                </a:solidFill>
              </a:rPr>
              <a:t>S24</a:t>
            </a:r>
            <a:endParaRPr lang="en-IN" sz="800" dirty="0">
              <a:solidFill>
                <a:srgbClr val="00B0F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755891" y="2236396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00B0F0"/>
                </a:solidFill>
              </a:rPr>
              <a:t>S14</a:t>
            </a:r>
            <a:endParaRPr lang="en-IN" sz="800" dirty="0">
              <a:solidFill>
                <a:srgbClr val="00B0F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850916" y="2436966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00B0F0"/>
                </a:solidFill>
              </a:rPr>
              <a:t>SN4</a:t>
            </a:r>
            <a:endParaRPr lang="en-IN" sz="800" dirty="0">
              <a:solidFill>
                <a:srgbClr val="00B0F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455889" y="2511937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00B0F0"/>
                </a:solidFill>
              </a:rPr>
              <a:t>S62</a:t>
            </a:r>
            <a:endParaRPr lang="en-IN" sz="800" dirty="0">
              <a:solidFill>
                <a:srgbClr val="00B0F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481856" y="2279454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rgbClr val="00B0F0"/>
                </a:solidFill>
              </a:rPr>
              <a:t>S24</a:t>
            </a:r>
            <a:endParaRPr lang="en-IN" sz="800" b="1" dirty="0">
              <a:solidFill>
                <a:srgbClr val="00B0F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452456" y="3053739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C00000"/>
                </a:solidFill>
              </a:rPr>
              <a:t>S54</a:t>
            </a:r>
            <a:endParaRPr lang="en-IN" sz="800" dirty="0">
              <a:solidFill>
                <a:srgbClr val="C0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4610016" y="3253748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C00000"/>
                </a:solidFill>
              </a:rPr>
              <a:t>S74</a:t>
            </a:r>
            <a:endParaRPr lang="en-IN" sz="800" dirty="0">
              <a:solidFill>
                <a:srgbClr val="C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755891" y="3003798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rgbClr val="C00000"/>
                </a:solidFill>
              </a:rPr>
              <a:t>S32</a:t>
            </a:r>
            <a:endParaRPr lang="en-IN" sz="800" dirty="0">
              <a:solidFill>
                <a:srgbClr val="C0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631496" y="2723363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rgbClr val="C00000"/>
                </a:solidFill>
              </a:rPr>
              <a:t>S54</a:t>
            </a:r>
            <a:endParaRPr lang="en-IN" sz="800" b="1" dirty="0">
              <a:solidFill>
                <a:srgbClr val="C0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485048" y="3938021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S13</a:t>
            </a:r>
            <a:endParaRPr lang="en-IN" sz="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777419" y="3968154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S23</a:t>
            </a:r>
            <a:endParaRPr lang="en-IN" sz="8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543500" y="4788573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>
                <a:solidFill>
                  <a:schemeClr val="accent3"/>
                </a:solidFill>
              </a:rPr>
              <a:t>S33</a:t>
            </a:r>
            <a:endParaRPr lang="en-IN" sz="800" dirty="0">
              <a:solidFill>
                <a:schemeClr val="accent3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782828" y="1662026"/>
            <a:ext cx="44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>
                <a:solidFill>
                  <a:srgbClr val="FF0000"/>
                </a:solidFill>
              </a:rPr>
              <a:t>S11</a:t>
            </a:r>
          </a:p>
          <a:p>
            <a:r>
              <a:rPr lang="en-IN" sz="1000" b="1" dirty="0" smtClean="0">
                <a:solidFill>
                  <a:srgbClr val="00B050"/>
                </a:solidFill>
              </a:rPr>
              <a:t>S12</a:t>
            </a:r>
          </a:p>
          <a:p>
            <a:r>
              <a:rPr lang="en-IN" sz="1000" b="1" dirty="0" smtClean="0"/>
              <a:t>S13</a:t>
            </a:r>
          </a:p>
          <a:p>
            <a:r>
              <a:rPr lang="en-IN" sz="1000" b="1" dirty="0" smtClean="0">
                <a:solidFill>
                  <a:srgbClr val="00B0F0"/>
                </a:solidFill>
              </a:rPr>
              <a:t>S14</a:t>
            </a:r>
            <a:endParaRPr lang="en-IN" sz="1000" b="1" dirty="0">
              <a:solidFill>
                <a:srgbClr val="00B0F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802692" y="2396983"/>
            <a:ext cx="44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>
                <a:solidFill>
                  <a:schemeClr val="accent3"/>
                </a:solidFill>
              </a:rPr>
              <a:t>S21</a:t>
            </a:r>
          </a:p>
          <a:p>
            <a:r>
              <a:rPr lang="en-IN" sz="1000" b="1" dirty="0" smtClean="0">
                <a:solidFill>
                  <a:srgbClr val="FF0000"/>
                </a:solidFill>
              </a:rPr>
              <a:t>S22</a:t>
            </a:r>
          </a:p>
          <a:p>
            <a:r>
              <a:rPr lang="en-IN" sz="1000" b="1" dirty="0" smtClean="0"/>
              <a:t>S23</a:t>
            </a:r>
          </a:p>
          <a:p>
            <a:r>
              <a:rPr lang="en-IN" sz="1000" b="1" dirty="0" smtClean="0">
                <a:solidFill>
                  <a:srgbClr val="00B0F0"/>
                </a:solidFill>
              </a:rPr>
              <a:t>S24</a:t>
            </a:r>
            <a:endParaRPr lang="en-IN" sz="1000" b="1" dirty="0">
              <a:solidFill>
                <a:srgbClr val="00B0F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555776" y="2444825"/>
            <a:ext cx="44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>
                <a:solidFill>
                  <a:srgbClr val="FF0000"/>
                </a:solidFill>
              </a:rPr>
              <a:t>SN1</a:t>
            </a:r>
          </a:p>
          <a:p>
            <a:r>
              <a:rPr lang="en-IN" sz="1000" b="1" dirty="0" smtClean="0">
                <a:solidFill>
                  <a:srgbClr val="00B050"/>
                </a:solidFill>
              </a:rPr>
              <a:t>SN2</a:t>
            </a:r>
          </a:p>
          <a:p>
            <a:r>
              <a:rPr lang="en-IN" sz="1000" b="1" dirty="0" smtClean="0">
                <a:solidFill>
                  <a:schemeClr val="accent4">
                    <a:lumMod val="50000"/>
                  </a:schemeClr>
                </a:solidFill>
              </a:rPr>
              <a:t>SN3</a:t>
            </a:r>
          </a:p>
          <a:p>
            <a:r>
              <a:rPr lang="en-IN" sz="1000" b="1" dirty="0" smtClean="0">
                <a:solidFill>
                  <a:srgbClr val="00B0F0"/>
                </a:solidFill>
              </a:rPr>
              <a:t>SN4</a:t>
            </a:r>
            <a:endParaRPr lang="en-IN" sz="1000" b="1" dirty="0">
              <a:solidFill>
                <a:srgbClr val="00B0F0"/>
              </a:solidFill>
            </a:endParaRPr>
          </a:p>
        </p:txBody>
      </p:sp>
      <p:sp>
        <p:nvSpPr>
          <p:cNvPr id="1040" name="TextBox 1039"/>
          <p:cNvSpPr txBox="1"/>
          <p:nvPr/>
        </p:nvSpPr>
        <p:spPr>
          <a:xfrm>
            <a:off x="2227060" y="2369912"/>
            <a:ext cx="3287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--</a:t>
            </a:r>
          </a:p>
          <a:p>
            <a:r>
              <a:rPr lang="en-IN" dirty="0" smtClean="0"/>
              <a:t>--</a:t>
            </a:r>
          </a:p>
          <a:p>
            <a:r>
              <a:rPr lang="en-IN" dirty="0" smtClean="0"/>
              <a:t>--</a:t>
            </a:r>
            <a:endParaRPr lang="en-IN" dirty="0"/>
          </a:p>
        </p:txBody>
      </p:sp>
      <p:sp>
        <p:nvSpPr>
          <p:cNvPr id="184" name="TextBox 183"/>
          <p:cNvSpPr txBox="1"/>
          <p:nvPr/>
        </p:nvSpPr>
        <p:spPr>
          <a:xfrm>
            <a:off x="7475768" y="1922736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rgbClr val="FF0000"/>
                </a:solidFill>
              </a:rPr>
              <a:t>S22</a:t>
            </a:r>
            <a:endParaRPr lang="en-IN" sz="800" b="1" dirty="0">
              <a:solidFill>
                <a:srgbClr val="FF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466580" y="2087486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rgbClr val="92D050"/>
                </a:solidFill>
              </a:rPr>
              <a:t>S31</a:t>
            </a:r>
            <a:endParaRPr lang="en-IN" sz="800" b="1" dirty="0">
              <a:solidFill>
                <a:srgbClr val="92D05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499216" y="2477109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rgbClr val="C00000"/>
                </a:solidFill>
              </a:rPr>
              <a:t>S54</a:t>
            </a:r>
            <a:endParaRPr lang="en-IN" sz="800" b="1" dirty="0">
              <a:solidFill>
                <a:srgbClr val="C000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659950" y="2087486"/>
            <a:ext cx="385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 smtClean="0">
                <a:solidFill>
                  <a:srgbClr val="00B0F0"/>
                </a:solidFill>
              </a:rPr>
              <a:t>S24</a:t>
            </a:r>
            <a:endParaRPr lang="en-IN" sz="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601"/>
            <a:ext cx="7787208" cy="644624"/>
          </a:xfrm>
        </p:spPr>
        <p:txBody>
          <a:bodyPr/>
          <a:lstStyle/>
          <a:p>
            <a:pPr algn="l"/>
            <a:r>
              <a:rPr lang="en-IN" sz="3600" dirty="0"/>
              <a:t>To be implemented: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7534"/>
            <a:ext cx="8229600" cy="3888432"/>
          </a:xfrm>
        </p:spPr>
        <p:txBody>
          <a:bodyPr>
            <a:normAutofit/>
          </a:bodyPr>
          <a:lstStyle/>
          <a:p>
            <a:r>
              <a:rPr lang="en-IN" sz="1800" dirty="0"/>
              <a:t>Position likelihood distribution for matching in database:</a:t>
            </a:r>
          </a:p>
          <a:p>
            <a:pPr marL="0" indent="0">
              <a:buNone/>
            </a:pPr>
            <a:r>
              <a:rPr lang="en-IN" sz="1800" dirty="0"/>
              <a:t>In terms of our baseline system, we use sparse vectors containing all </a:t>
            </a:r>
            <a:r>
              <a:rPr lang="en-IN" sz="1800" i="1" dirty="0"/>
              <a:t>n</a:t>
            </a:r>
            <a:r>
              <a:rPr lang="en-IN" sz="1800" dirty="0"/>
              <a:t> APs and a Gaussian kernel to calculate the likelihood for each system anchor, which is robust and efficient according to the results of our preliminary experiments.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Show path and directions from User to fetched book location.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Dead reckoning(If possible):</a:t>
            </a:r>
          </a:p>
          <a:p>
            <a:pPr marL="0" indent="0">
              <a:buNone/>
            </a:pPr>
            <a:r>
              <a:rPr lang="en-IN" sz="1800" dirty="0"/>
              <a:t>Process of calculating one's current position by using a previously determined position to show the user’s navigation.</a:t>
            </a:r>
          </a:p>
        </p:txBody>
      </p:sp>
    </p:spTree>
    <p:extLst>
      <p:ext uri="{BB962C8B-B14F-4D97-AF65-F5344CB8AC3E}">
        <p14:creationId xmlns:p14="http://schemas.microsoft.com/office/powerpoint/2010/main" val="39681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1884"/>
            <a:ext cx="8229600" cy="120015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8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476" y="883621"/>
            <a:ext cx="90360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Introduction and Dataset Used</a:t>
            </a:r>
          </a:p>
          <a:p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Previous works</a:t>
            </a:r>
          </a:p>
          <a:p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Paper Implementation:</a:t>
            </a:r>
          </a:p>
          <a:p>
            <a:pPr marL="656036" lvl="1" indent="-285750">
              <a:buFont typeface="Wingdings" pitchFamily="2" charset="2"/>
              <a:buChar char="Ø"/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KL- Divergence</a:t>
            </a:r>
          </a:p>
          <a:p>
            <a:pPr marL="656036" lvl="1" indent="-285750">
              <a:buFont typeface="Wingdings" pitchFamily="2" charset="2"/>
              <a:buChar char="Ø"/>
            </a:pPr>
            <a:r>
              <a:rPr lang="en-I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ProbSum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Method</a:t>
            </a:r>
          </a:p>
          <a:p>
            <a:pPr marL="656036" lvl="1" indent="-285750">
              <a:buFont typeface="Wingdings" pitchFamily="2" charset="2"/>
              <a:buChar char="Ø"/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Clustering with Page Rank</a:t>
            </a:r>
          </a:p>
          <a:p>
            <a:pPr lvl="1"/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Merging of 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summaries from different approach.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Future Work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References</a:t>
            </a: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933736" y="37753"/>
            <a:ext cx="2720088" cy="741523"/>
          </a:xfrm>
          <a:prstGeom prst="rect">
            <a:avLst/>
          </a:prstGeom>
        </p:spPr>
        <p:txBody>
          <a:bodyPr vert="horz" lIns="81633" tIns="40817" rIns="81633" bIns="40817" rtlCol="0" anchor="b">
            <a:no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816333" rtl="0" eaLnBrk="1" latinLnBrk="0" hangingPunct="1">
              <a:lnSpc>
                <a:spcPts val="5178"/>
              </a:lnSpc>
              <a:spcBef>
                <a:spcPct val="0"/>
              </a:spcBef>
              <a:buSzPct val="45000"/>
              <a:buFont typeface="StarSymbol"/>
              <a:buChar char="●"/>
              <a:defRPr sz="49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en-IN" sz="3200" b="1" dirty="0" smtClean="0"/>
              <a:t>Contents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3607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56590"/>
            <a:ext cx="8752342" cy="342952"/>
          </a:xfrm>
        </p:spPr>
        <p:txBody>
          <a:bodyPr/>
          <a:lstStyle/>
          <a:p>
            <a:r>
              <a:rPr lang="en-IN" sz="2800" dirty="0" smtClean="0"/>
              <a:t>Introduction and Dataset Used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95686"/>
            <a:ext cx="8230004" cy="2664296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used: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Document Understanding conferences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(DUC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which contains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Context 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</a:p>
          <a:p>
            <a:pPr lvl="1"/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Summary</a:t>
            </a:r>
          </a:p>
          <a:p>
            <a:pPr marL="408167" lvl="1" indent="0" algn="ctr">
              <a:buNone/>
            </a:pPr>
            <a:r>
              <a:rPr lang="en-I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Previous work:</a:t>
            </a:r>
            <a:endParaRPr lang="en-IN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0" indent="0">
              <a:buNone/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Express each sentence of the Document as a feature vector. Calculating 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Cosine Similarity between contexts and create the network . Calculate degree , average shortest path and locality index strategy for each node and rank 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accordingly and selected top ranked sentences.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en-IN" sz="1600" dirty="0"/>
          </a:p>
          <a:p>
            <a:pPr>
              <a:lnSpc>
                <a:spcPct val="170000"/>
              </a:lnSpc>
            </a:pPr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771550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 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Document Summarization is defined as 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 find a representative subset of the data, which contains the </a:t>
            </a:r>
            <a:r>
              <a:rPr lang="en-IN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information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 of the entire 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document. Similarly, 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 </a:t>
            </a:r>
            <a:r>
              <a:rPr lang="en-I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Multi-document 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summarization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 is an 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procedure of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 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extraction of data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 from multiple texts written about the same 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topic. 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27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462"/>
            <a:ext cx="8229600" cy="716632"/>
          </a:xfrm>
        </p:spPr>
        <p:txBody>
          <a:bodyPr/>
          <a:lstStyle/>
          <a:p>
            <a:r>
              <a:rPr lang="en-IN" sz="3200" dirty="0" smtClean="0"/>
              <a:t>Paper Implementations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KL Divergence </a:t>
            </a:r>
          </a:p>
          <a:p>
            <a:r>
              <a:rPr lang="en-I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Probsum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Method</a:t>
            </a:r>
          </a:p>
          <a:p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 with Page Rank.</a:t>
            </a:r>
          </a:p>
          <a:p>
            <a:pPr marL="0" indent="0">
              <a:buNone/>
            </a:pP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IN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Reference:</a:t>
            </a:r>
            <a:endParaRPr lang="en-IN" sz="16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IN" sz="1600" b="1" dirty="0"/>
              <a:t>Aria </a:t>
            </a:r>
            <a:r>
              <a:rPr lang="en-IN" sz="1600" b="1" dirty="0" err="1" smtClean="0"/>
              <a:t>Haghighi</a:t>
            </a:r>
            <a:r>
              <a:rPr lang="en-IN" sz="1600" b="1" dirty="0"/>
              <a:t>, Lucy </a:t>
            </a:r>
            <a:r>
              <a:rPr lang="en-IN" sz="1600" b="1" dirty="0" err="1"/>
              <a:t>Vanderwende</a:t>
            </a:r>
            <a:endParaRPr lang="en-IN" sz="1600" b="1" dirty="0"/>
          </a:p>
          <a:p>
            <a:pPr marL="0" indent="0">
              <a:buNone/>
            </a:pPr>
            <a:r>
              <a:rPr lang="en-IN" sz="1500" b="1" dirty="0" smtClean="0"/>
              <a:t>Exploring </a:t>
            </a:r>
            <a:r>
              <a:rPr lang="en-IN" sz="1500" b="1" dirty="0"/>
              <a:t>Content Models for Multi-Document </a:t>
            </a:r>
            <a:r>
              <a:rPr lang="en-IN" sz="1500" b="1" dirty="0" smtClean="0"/>
              <a:t>Summarization</a:t>
            </a:r>
          </a:p>
          <a:p>
            <a:pPr marL="0" indent="0">
              <a:buNone/>
            </a:pPr>
            <a:r>
              <a:rPr lang="en-IN" sz="1200" dirty="0"/>
              <a:t>Human Language Technologies: The 2009 Annual Conference of the North American Chapter of the ACL, pages </a:t>
            </a:r>
            <a:r>
              <a:rPr lang="en-IN" sz="1200" dirty="0" smtClean="0"/>
              <a:t>362–370,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</a:t>
            </a:r>
            <a:r>
              <a:rPr lang="en-I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www.aclweb.org/anthology/N09-1041</a:t>
            </a:r>
            <a:endParaRPr lang="en-I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9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86" y="-92546"/>
            <a:ext cx="8229600" cy="1200150"/>
          </a:xfrm>
        </p:spPr>
        <p:txBody>
          <a:bodyPr/>
          <a:lstStyle/>
          <a:p>
            <a:r>
              <a:rPr lang="en-IN" dirty="0" smtClean="0"/>
              <a:t>KL - Divergence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system aims to minimize the </a:t>
            </a:r>
            <a:r>
              <a:rPr lang="en-IN" dirty="0" err="1"/>
              <a:t>Kullback-Leibler</a:t>
            </a:r>
            <a:r>
              <a:rPr lang="en-IN" dirty="0"/>
              <a:t> (KL) divergence between the word probability distribution of the summary and that of the </a:t>
            </a:r>
            <a:r>
              <a:rPr lang="en-IN" dirty="0" smtClean="0"/>
              <a:t>input.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2356098"/>
            <a:ext cx="40862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115" y="3021364"/>
            <a:ext cx="194421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39752" y="3114858"/>
            <a:ext cx="2768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KL-Divergence KL( P||Q) = 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3939902"/>
            <a:ext cx="7941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Century Gothic (Headings)"/>
              </a:rPr>
              <a:t>Where P(w) is the unigram probability distribution of the whole document and Q(w) is </a:t>
            </a:r>
          </a:p>
          <a:p>
            <a:r>
              <a:rPr lang="en-IN" sz="1600" dirty="0" smtClean="0">
                <a:latin typeface="Century Gothic (Headings)"/>
              </a:rPr>
              <a:t>the unigram probability of the each candidate sentence for the summary.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3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745"/>
            <a:ext cx="8229600" cy="644624"/>
          </a:xfrm>
        </p:spPr>
        <p:txBody>
          <a:bodyPr/>
          <a:lstStyle/>
          <a:p>
            <a:r>
              <a:rPr lang="en-IN" sz="3200" dirty="0" smtClean="0"/>
              <a:t>Paper Implementations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KL Divergence</a:t>
            </a:r>
          </a:p>
          <a:p>
            <a:r>
              <a:rPr lang="en-IN" dirty="0" err="1" smtClean="0"/>
              <a:t>Probsum</a:t>
            </a:r>
            <a:r>
              <a:rPr lang="en-IN" dirty="0" smtClean="0"/>
              <a:t> Method</a:t>
            </a:r>
          </a:p>
          <a:p>
            <a:r>
              <a:rPr lang="en-IN" dirty="0" smtClean="0"/>
              <a:t>Clustering with Page Rank.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715766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(link here)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523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55576" y="195486"/>
            <a:ext cx="7772400" cy="671091"/>
          </a:xfrm>
          <a:prstGeom prst="rect">
            <a:avLst/>
          </a:prstGeom>
        </p:spPr>
        <p:txBody>
          <a:bodyPr vert="horz" lIns="81633" tIns="40817" rIns="81633" bIns="40817" rtlCol="0" anchor="b">
            <a:noAutofit/>
          </a:bodyPr>
          <a:lstStyle>
            <a:lvl1pPr algn="ctr" defTabSz="816333" rtl="0" eaLnBrk="1" latinLnBrk="0" hangingPunct="1">
              <a:lnSpc>
                <a:spcPts val="5178"/>
              </a:lnSpc>
              <a:spcBef>
                <a:spcPct val="0"/>
              </a:spcBef>
              <a:buNone/>
              <a:defRPr sz="49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IN" sz="3200" dirty="0" err="1" smtClean="0"/>
              <a:t>ProbSum</a:t>
            </a:r>
            <a:r>
              <a:rPr lang="en-IN" sz="3200" dirty="0" smtClean="0"/>
              <a:t> method</a:t>
            </a:r>
            <a:endParaRPr lang="en-IN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7504" y="987574"/>
            <a:ext cx="8568952" cy="3946748"/>
          </a:xfrm>
          <a:prstGeom prst="rect">
            <a:avLst/>
          </a:prstGeom>
        </p:spPr>
        <p:txBody>
          <a:bodyPr vert="horz" lIns="81633" tIns="40817" rIns="81633" bIns="40817" rtlCol="0">
            <a:noAutofit/>
          </a:bodyPr>
          <a:lstStyle>
            <a:lvl1pPr marL="306125" indent="-306125" algn="l" defTabSz="816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63271" indent="-255104" algn="l" defTabSz="81633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5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020416" indent="-204083" algn="l" defTabSz="816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428583" indent="-204083" algn="l" defTabSz="81633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5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36750" indent="-204083" algn="l" defTabSz="816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44916" indent="-204083" algn="l" defTabSz="81633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5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653083" indent="-204083" algn="l" defTabSz="816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061249" indent="-204083" algn="l" defTabSz="816333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5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469416" indent="-204083" algn="l" defTabSz="8163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 scores 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sentence by taking the average of word probabilities over the words in the sentence, with </a:t>
            </a:r>
            <a:r>
              <a:rPr lang="en-I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stopwords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assigned zero weights.</a:t>
            </a:r>
          </a:p>
          <a:p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 1 :  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the probability distribution over the words </a:t>
            </a:r>
            <a:r>
              <a:rPr lang="en-I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appearing in the input, p(</a:t>
            </a:r>
            <a:r>
              <a:rPr lang="en-I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IN" sz="1600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for every </a:t>
            </a:r>
            <a:r>
              <a:rPr lang="en-I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8"/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p(</a:t>
            </a:r>
            <a:r>
              <a:rPr lang="en-I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IN" sz="1600" b="1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= n/N ,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 where n is the number of times the word appeared in the input,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N is the total number of content word tokens in the input.</a:t>
            </a:r>
          </a:p>
          <a:p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Only </a:t>
            </a:r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verbs, nouns, adjectives and numbers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considered in the computation of the probability distribution. </a:t>
            </a:r>
          </a:p>
          <a:p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504" y="339502"/>
            <a:ext cx="8229600" cy="3024336"/>
          </a:xfrm>
        </p:spPr>
        <p:txBody>
          <a:bodyPr>
            <a:normAutofit/>
          </a:bodyPr>
          <a:lstStyle/>
          <a:p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 2 :  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Assign an importance weight to each sentence S</a:t>
            </a:r>
          </a:p>
          <a:p>
            <a:pPr marL="0" indent="0">
              <a:buNone/>
            </a:pP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		</a:t>
            </a:r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Weight(</a:t>
            </a:r>
            <a:r>
              <a:rPr lang="en-I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IN" sz="1600" b="1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= CF[p(</a:t>
            </a:r>
            <a:r>
              <a:rPr lang="en-I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IN" sz="1600" b="1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)]  for </a:t>
            </a:r>
            <a:r>
              <a:rPr lang="en-I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IN" sz="1600" b="1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∈ </a:t>
            </a:r>
            <a:r>
              <a:rPr lang="en-I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IN" sz="1600" b="1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en-IN" sz="1600" b="1" baseline="-25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 3 : 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 the best scoring sentence under the scoring function CF from the previous step. </a:t>
            </a:r>
          </a:p>
          <a:p>
            <a:pPr marL="0" indent="0">
              <a:buNone/>
            </a:pPr>
            <a:endParaRPr lang="en-IN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 4 : </a:t>
            </a:r>
            <a:r>
              <a:rPr lang="en-I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the desired summary length has not been reached, go back to Step 2. </a:t>
            </a:r>
          </a:p>
          <a:p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79512" y="3219822"/>
                <a:ext cx="8429662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600" u="sng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</a:rPr>
                  <a:t>Variation in Normalization </a:t>
                </a:r>
                <a:r>
                  <a:rPr lang="en-IN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</a:rPr>
                  <a:t>:</a:t>
                </a:r>
              </a:p>
              <a:p>
                <a:r>
                  <a:rPr lang="en-IN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</a:rPr>
                  <a:t> p(</a:t>
                </a:r>
                <a:r>
                  <a:rPr lang="en-IN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</a:rPr>
                  <a:t>w</a:t>
                </a:r>
                <a:r>
                  <a:rPr lang="en-IN" sz="1600" b="1" baseline="-25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</a:rPr>
                  <a:t>i</a:t>
                </a:r>
                <a:r>
                  <a:rPr lang="en-IN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</a:rPr>
                  <a:t>) = n/N </a:t>
                </a:r>
                <a:r>
                  <a:rPr lang="en-IN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</a:rPr>
                  <a:t>, where</a:t>
                </a:r>
                <a:r>
                  <a:rPr lang="en-IN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</a:rPr>
                  <a:t>  N is count of word token.</a:t>
                </a:r>
              </a:p>
              <a:p>
                <a:r>
                  <a:rPr lang="en-IN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</a:rPr>
                  <a:t>But, we are taking n </a:t>
                </a:r>
                <a:r>
                  <a:rPr lang="en-IN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</a:rPr>
                  <a:t>verbs, nouns, adjectives and numbers</a:t>
                </a:r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</a:rPr>
                  <a:t> </a:t>
                </a:r>
                <a:r>
                  <a:rPr lang="en-IN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</a:rPr>
                  <a:t>, therefore consider N without stop words  N={ |</a:t>
                </a:r>
                <a:r>
                  <a:rPr lang="en-IN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  <a:sym typeface="Wingdings" pitchFamily="2" charset="2"/>
                  </a:rPr>
                  <a:t>wi</a:t>
                </a:r>
                <a:r>
                  <a:rPr lang="en-IN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  <a:sym typeface="Wingdings" pitchFamily="2" charset="2"/>
                  </a:rPr>
                  <a:t>| | </a:t>
                </a:r>
                <a:r>
                  <a:rPr lang="en-IN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  <a:sym typeface="Wingdings" pitchFamily="2" charset="2"/>
                  </a:rPr>
                  <a:t>wi</a:t>
                </a:r>
                <a:r>
                  <a:rPr lang="en-IN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∈</m:t>
                    </m:r>
                  </m:oMath>
                </a14:m>
                <a:r>
                  <a:rPr lang="en-IN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  <a:sym typeface="Wingdings" pitchFamily="2" charset="2"/>
                  </a:rPr>
                  <a:t> </a:t>
                </a:r>
                <a:r>
                  <a:rPr lang="en-IN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  <a:sym typeface="Wingdings" pitchFamily="2" charset="2"/>
                  </a:rPr>
                  <a:t>Sj</a:t>
                </a:r>
                <a:r>
                  <a:rPr lang="en-IN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  <a:sym typeface="Wingdings" pitchFamily="2" charset="2"/>
                  </a:rPr>
                  <a:t> , </a:t>
                </a:r>
                <a:r>
                  <a:rPr lang="en-IN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  <a:sym typeface="Wingdings" pitchFamily="2" charset="2"/>
                  </a:rPr>
                  <a:t>wi</a:t>
                </a:r>
                <a:r>
                  <a:rPr lang="en-IN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  <a:sym typeface="Wingdings" pitchFamily="2" charset="2"/>
                  </a:rPr>
                  <a:t> != </a:t>
                </a:r>
                <a:r>
                  <a:rPr lang="en-IN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  <a:sym typeface="Wingdings" pitchFamily="2" charset="2"/>
                  </a:rPr>
                  <a:t>stopword</a:t>
                </a:r>
                <a:r>
                  <a:rPr lang="en-IN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 (Headings)"/>
                        <a:ea typeface="Cambria Math"/>
                        <a:sym typeface="Wingdings" pitchFamily="2" charset="2"/>
                      </a:rPr>
                      <m:t>∀</m:t>
                    </m:r>
                    <m:r>
                      <a:rPr lang="en-IN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 (Headings)"/>
                        <a:ea typeface="Cambria Math"/>
                        <a:sym typeface="Wingdings" pitchFamily="2" charset="2"/>
                      </a:rPr>
                      <m:t>𝑗</m:t>
                    </m:r>
                    <m:r>
                      <a:rPr lang="en-IN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 (Headings)"/>
                        <a:ea typeface="Cambria Math"/>
                        <a:sym typeface="Wingdings" pitchFamily="2" charset="2"/>
                      </a:rPr>
                      <m:t>: </m:t>
                    </m:r>
                  </m:oMath>
                </a14:m>
                <a:r>
                  <a:rPr lang="en-IN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  <a:sym typeface="Wingdings" pitchFamily="2" charset="2"/>
                  </a:rPr>
                  <a:t>S</a:t>
                </a:r>
                <a:r>
                  <a:rPr lang="en-IN" sz="1600" baseline="-25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  <a:sym typeface="Wingdings" pitchFamily="2" charset="2"/>
                  </a:rPr>
                  <a:t>j</a:t>
                </a:r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 (Headings)"/>
                        <a:ea typeface="Cambria Math"/>
                        <a:sym typeface="Wingdings" pitchFamily="2" charset="2"/>
                      </a:rPr>
                      <m:t>∈</m:t>
                    </m:r>
                  </m:oMath>
                </a14:m>
                <a:r>
                  <a:rPr lang="en-IN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 (Headings)"/>
                    <a:sym typeface="Wingdings" pitchFamily="2" charset="2"/>
                  </a:rPr>
                  <a:t> Document}.</a:t>
                </a:r>
                <a:endParaRPr lang="en-I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 (Headings)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219822"/>
                <a:ext cx="8429662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362" t="-1695" b="-62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66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Paper Implementations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KL Divergence</a:t>
            </a:r>
          </a:p>
          <a:p>
            <a:r>
              <a:rPr lang="en-IN" dirty="0" err="1" smtClean="0"/>
              <a:t>Probsum</a:t>
            </a:r>
            <a:r>
              <a:rPr lang="en-IN" dirty="0" smtClean="0"/>
              <a:t> Method</a:t>
            </a:r>
          </a:p>
          <a:p>
            <a:r>
              <a:rPr lang="en-IN" dirty="0" smtClean="0"/>
              <a:t>Clustering with Page Rank.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787774"/>
            <a:ext cx="4608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(link here)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72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1286</TotalTime>
  <Words>840</Words>
  <Application>Microsoft Office PowerPoint</Application>
  <PresentationFormat>On-screen Show (16:9)</PresentationFormat>
  <Paragraphs>284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Multi Document Summarization</vt:lpstr>
      <vt:lpstr>PowerPoint Presentation</vt:lpstr>
      <vt:lpstr>Introduction and Dataset Used</vt:lpstr>
      <vt:lpstr>Paper Implementations</vt:lpstr>
      <vt:lpstr>KL - Divergence</vt:lpstr>
      <vt:lpstr>Paper Implementations</vt:lpstr>
      <vt:lpstr>PowerPoint Presentation</vt:lpstr>
      <vt:lpstr>PowerPoint Presentation</vt:lpstr>
      <vt:lpstr>Paper Implementations</vt:lpstr>
      <vt:lpstr>PowerPoint Presentation</vt:lpstr>
      <vt:lpstr>PowerPoint Presentation</vt:lpstr>
      <vt:lpstr>PowerPoint Presentation</vt:lpstr>
      <vt:lpstr>C-LexRank Algorithm</vt:lpstr>
      <vt:lpstr>PowerPoint Presentation</vt:lpstr>
      <vt:lpstr>PowerPoint Presentation</vt:lpstr>
      <vt:lpstr>PowerPoint Presentation</vt:lpstr>
      <vt:lpstr>To be implemented: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Navigator</dc:title>
  <dc:creator>Abhishek</dc:creator>
  <cp:lastModifiedBy>Abhishek</cp:lastModifiedBy>
  <cp:revision>85</cp:revision>
  <dcterms:created xsi:type="dcterms:W3CDTF">2015-08-20T20:40:14Z</dcterms:created>
  <dcterms:modified xsi:type="dcterms:W3CDTF">2016-03-05T06:32:50Z</dcterms:modified>
</cp:coreProperties>
</file>